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257" r:id="rId3"/>
    <p:sldId id="277" r:id="rId4"/>
    <p:sldId id="258" r:id="rId5"/>
    <p:sldId id="259" r:id="rId6"/>
    <p:sldId id="278" r:id="rId7"/>
    <p:sldId id="260" r:id="rId8"/>
    <p:sldId id="261" r:id="rId9"/>
    <p:sldId id="270" r:id="rId10"/>
    <p:sldId id="264" r:id="rId11"/>
    <p:sldId id="287" r:id="rId12"/>
    <p:sldId id="288" r:id="rId13"/>
    <p:sldId id="265" r:id="rId14"/>
    <p:sldId id="279" r:id="rId15"/>
    <p:sldId id="266" r:id="rId16"/>
    <p:sldId id="267" r:id="rId17"/>
    <p:sldId id="268" r:id="rId18"/>
    <p:sldId id="269" r:id="rId19"/>
    <p:sldId id="280" r:id="rId20"/>
    <p:sldId id="271" r:id="rId21"/>
    <p:sldId id="281" r:id="rId22"/>
    <p:sldId id="272" r:id="rId23"/>
    <p:sldId id="283" r:id="rId24"/>
    <p:sldId id="273" r:id="rId25"/>
    <p:sldId id="275" r:id="rId26"/>
    <p:sldId id="284" r:id="rId27"/>
    <p:sldId id="274" r:id="rId28"/>
    <p:sldId id="286" r:id="rId29"/>
    <p:sldId id="289" r:id="rId30"/>
    <p:sldId id="290" r:id="rId31"/>
    <p:sldId id="291"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09" autoAdjust="0"/>
  </p:normalViewPr>
  <p:slideViewPr>
    <p:cSldViewPr snapToGrid="0">
      <p:cViewPr varScale="1">
        <p:scale>
          <a:sx n="60" d="100"/>
          <a:sy n="60" d="100"/>
        </p:scale>
        <p:origin x="6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D94EF15-4EB1-9149-3216-40BF5AFCF3A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97B24303-84F7-BAFF-CC66-EA360ACF797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83E5DE20-B276-4B6D-8A85-F9470EF30F54}" type="datetime1">
              <a:rPr lang="fr-FR"/>
              <a:pPr lvl="0"/>
              <a:t>12/02/2025</a:t>
            </a:fld>
            <a:endParaRPr lang="fr-FR"/>
          </a:p>
        </p:txBody>
      </p:sp>
      <p:sp>
        <p:nvSpPr>
          <p:cNvPr id="4" name="Espace réservé de l'image des diapositives 3">
            <a:extLst>
              <a:ext uri="{FF2B5EF4-FFF2-40B4-BE49-F238E27FC236}">
                <a16:creationId xmlns:a16="http://schemas.microsoft.com/office/drawing/2014/main" id="{9D09BC5D-74E0-46E8-D4DA-7A949DE9051E}"/>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E262E256-E046-1790-B623-BA0502810FDC}"/>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7F7BB7D8-5141-CEDA-2274-66D79E4DE93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97B68991-DCCC-2D1A-D5D3-E572D19F992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4945D469-50DE-4811-845E-D62EB2C11BD3}" type="slidenum">
              <a:t>‹N°›</a:t>
            </a:fld>
            <a:endParaRPr lang="fr-FR"/>
          </a:p>
        </p:txBody>
      </p:sp>
    </p:spTree>
    <p:extLst>
      <p:ext uri="{BB962C8B-B14F-4D97-AF65-F5344CB8AC3E}">
        <p14:creationId xmlns:p14="http://schemas.microsoft.com/office/powerpoint/2010/main" val="133367070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3C9AD6-0EEC-4A5D-D72F-C6D561BB81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E13BFB9-EB31-8F83-4FF5-7CB1CD808F5F}"/>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65BA9D4-77B7-474E-526D-47BFC24AF0C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5DC0CC-653E-483B-9319-46AB38047E7C}" type="slidenum">
              <a:t>18</a:t>
            </a:fld>
            <a:endParaRPr lang="fr-F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891C3-EE42-C86B-A2C7-12AE88DA46C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CB08A205-E6F4-EFBD-0E9D-77096F5F333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2C0218FC-2619-7EEA-9C12-F30475660665}"/>
              </a:ext>
            </a:extLst>
          </p:cNvPr>
          <p:cNvSpPr txBox="1">
            <a:spLocks noGrp="1"/>
          </p:cNvSpPr>
          <p:nvPr>
            <p:ph type="dt" sz="half" idx="7"/>
          </p:nvPr>
        </p:nvSpPr>
        <p:spPr/>
        <p:txBody>
          <a:bodyPr/>
          <a:lstStyle>
            <a:lvl1pPr>
              <a:defRPr/>
            </a:lvl1pPr>
          </a:lstStyle>
          <a:p>
            <a:pPr lvl="0"/>
            <a:fld id="{865D87D4-349C-4E3E-ADD4-275CE9987209}" type="datetime1">
              <a:rPr lang="fr-FR"/>
              <a:pPr lvl="0"/>
              <a:t>12/02/2025</a:t>
            </a:fld>
            <a:endParaRPr lang="fr-FR"/>
          </a:p>
        </p:txBody>
      </p:sp>
      <p:sp>
        <p:nvSpPr>
          <p:cNvPr id="5" name="Espace réservé du pied de page 4">
            <a:extLst>
              <a:ext uri="{FF2B5EF4-FFF2-40B4-BE49-F238E27FC236}">
                <a16:creationId xmlns:a16="http://schemas.microsoft.com/office/drawing/2014/main" id="{2F4D8613-89CC-1D32-7E24-A4F764E146BF}"/>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44FD1FDF-C3F6-6FE6-DFD0-B7BBA7DF3F93}"/>
              </a:ext>
            </a:extLst>
          </p:cNvPr>
          <p:cNvSpPr txBox="1">
            <a:spLocks noGrp="1"/>
          </p:cNvSpPr>
          <p:nvPr>
            <p:ph type="sldNum" sz="quarter" idx="8"/>
          </p:nvPr>
        </p:nvSpPr>
        <p:spPr/>
        <p:txBody>
          <a:bodyPr/>
          <a:lstStyle>
            <a:lvl1pPr>
              <a:defRPr/>
            </a:lvl1pPr>
          </a:lstStyle>
          <a:p>
            <a:pPr lvl="0"/>
            <a:fld id="{8B0A157A-EAEB-4B96-8CBD-959BFC6C5DA6}" type="slidenum">
              <a:t>‹N°›</a:t>
            </a:fld>
            <a:endParaRPr lang="fr-FR"/>
          </a:p>
        </p:txBody>
      </p:sp>
    </p:spTree>
    <p:extLst>
      <p:ext uri="{BB962C8B-B14F-4D97-AF65-F5344CB8AC3E}">
        <p14:creationId xmlns:p14="http://schemas.microsoft.com/office/powerpoint/2010/main" val="3698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8B82BB-5E41-7593-B950-41B185D0DEDE}"/>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E12A9EB2-BDBB-702E-CCAD-AF2D209F9FC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86BA6A-54A3-B7F1-D256-3A491365EE7D}"/>
              </a:ext>
            </a:extLst>
          </p:cNvPr>
          <p:cNvSpPr txBox="1">
            <a:spLocks noGrp="1"/>
          </p:cNvSpPr>
          <p:nvPr>
            <p:ph type="dt" sz="half" idx="7"/>
          </p:nvPr>
        </p:nvSpPr>
        <p:spPr/>
        <p:txBody>
          <a:bodyPr/>
          <a:lstStyle>
            <a:lvl1pPr>
              <a:defRPr/>
            </a:lvl1pPr>
          </a:lstStyle>
          <a:p>
            <a:pPr lvl="0"/>
            <a:fld id="{533E8BFC-82D9-440C-8AFC-E7732DD457EE}" type="datetime1">
              <a:rPr lang="fr-FR"/>
              <a:pPr lvl="0"/>
              <a:t>12/02/2025</a:t>
            </a:fld>
            <a:endParaRPr lang="fr-FR"/>
          </a:p>
        </p:txBody>
      </p:sp>
      <p:sp>
        <p:nvSpPr>
          <p:cNvPr id="5" name="Espace réservé du pied de page 4">
            <a:extLst>
              <a:ext uri="{FF2B5EF4-FFF2-40B4-BE49-F238E27FC236}">
                <a16:creationId xmlns:a16="http://schemas.microsoft.com/office/drawing/2014/main" id="{5887EDB3-6593-81DF-EC54-E9845DF4AF51}"/>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15CD11EB-C9D2-754D-BD9F-FDA8867A12F4}"/>
              </a:ext>
            </a:extLst>
          </p:cNvPr>
          <p:cNvSpPr txBox="1">
            <a:spLocks noGrp="1"/>
          </p:cNvSpPr>
          <p:nvPr>
            <p:ph type="sldNum" sz="quarter" idx="8"/>
          </p:nvPr>
        </p:nvSpPr>
        <p:spPr/>
        <p:txBody>
          <a:bodyPr/>
          <a:lstStyle>
            <a:lvl1pPr>
              <a:defRPr/>
            </a:lvl1pPr>
          </a:lstStyle>
          <a:p>
            <a:pPr lvl="0"/>
            <a:fld id="{7B242104-76F6-423D-BAD9-B8BFD3F193A5}" type="slidenum">
              <a:t>‹N°›</a:t>
            </a:fld>
            <a:endParaRPr lang="fr-FR"/>
          </a:p>
        </p:txBody>
      </p:sp>
    </p:spTree>
    <p:extLst>
      <p:ext uri="{BB962C8B-B14F-4D97-AF65-F5344CB8AC3E}">
        <p14:creationId xmlns:p14="http://schemas.microsoft.com/office/powerpoint/2010/main" val="165657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C001726-7B96-7B04-21D4-D1C7EB7FD884}"/>
              </a:ext>
            </a:extLst>
          </p:cNvPr>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31CA09F7-E844-31C1-3889-01E1AAB2BFC9}"/>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20E2F9-E37B-6293-2533-03008B602464}"/>
              </a:ext>
            </a:extLst>
          </p:cNvPr>
          <p:cNvSpPr txBox="1">
            <a:spLocks noGrp="1"/>
          </p:cNvSpPr>
          <p:nvPr>
            <p:ph type="dt" sz="half" idx="7"/>
          </p:nvPr>
        </p:nvSpPr>
        <p:spPr/>
        <p:txBody>
          <a:bodyPr/>
          <a:lstStyle>
            <a:lvl1pPr>
              <a:defRPr/>
            </a:lvl1pPr>
          </a:lstStyle>
          <a:p>
            <a:pPr lvl="0"/>
            <a:fld id="{A06124E3-F1E0-42BB-BE9B-9888D8CC8A25}" type="datetime1">
              <a:rPr lang="fr-FR"/>
              <a:pPr lvl="0"/>
              <a:t>12/02/2025</a:t>
            </a:fld>
            <a:endParaRPr lang="fr-FR"/>
          </a:p>
        </p:txBody>
      </p:sp>
      <p:sp>
        <p:nvSpPr>
          <p:cNvPr id="5" name="Espace réservé du pied de page 4">
            <a:extLst>
              <a:ext uri="{FF2B5EF4-FFF2-40B4-BE49-F238E27FC236}">
                <a16:creationId xmlns:a16="http://schemas.microsoft.com/office/drawing/2014/main" id="{C725B65B-C391-BCFC-C846-BA81ABA6C9D0}"/>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C66BAFF7-08DC-F317-72AA-B99FE3E84D40}"/>
              </a:ext>
            </a:extLst>
          </p:cNvPr>
          <p:cNvSpPr txBox="1">
            <a:spLocks noGrp="1"/>
          </p:cNvSpPr>
          <p:nvPr>
            <p:ph type="sldNum" sz="quarter" idx="8"/>
          </p:nvPr>
        </p:nvSpPr>
        <p:spPr/>
        <p:txBody>
          <a:bodyPr/>
          <a:lstStyle>
            <a:lvl1pPr>
              <a:defRPr/>
            </a:lvl1pPr>
          </a:lstStyle>
          <a:p>
            <a:pPr lvl="0"/>
            <a:fld id="{9AE79F11-A353-44E6-856D-E79E95F83273}" type="slidenum">
              <a:t>‹N°›</a:t>
            </a:fld>
            <a:endParaRPr lang="fr-FR"/>
          </a:p>
        </p:txBody>
      </p:sp>
    </p:spTree>
    <p:extLst>
      <p:ext uri="{BB962C8B-B14F-4D97-AF65-F5344CB8AC3E}">
        <p14:creationId xmlns:p14="http://schemas.microsoft.com/office/powerpoint/2010/main" val="211810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2347D-79D4-1B15-2B62-2E76B0C306A4}"/>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2B5ABA0E-C9B1-4426-2ADD-22BA3CE8A6D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5C1441-EEBA-7075-F7BD-D781F5BE6AED}"/>
              </a:ext>
            </a:extLst>
          </p:cNvPr>
          <p:cNvSpPr txBox="1">
            <a:spLocks noGrp="1"/>
          </p:cNvSpPr>
          <p:nvPr>
            <p:ph type="dt" sz="half" idx="7"/>
          </p:nvPr>
        </p:nvSpPr>
        <p:spPr/>
        <p:txBody>
          <a:bodyPr/>
          <a:lstStyle>
            <a:lvl1pPr>
              <a:defRPr/>
            </a:lvl1pPr>
          </a:lstStyle>
          <a:p>
            <a:pPr lvl="0"/>
            <a:fld id="{EF0C3C36-1261-4039-86CE-53F36A8A9583}" type="datetime1">
              <a:rPr lang="fr-FR"/>
              <a:pPr lvl="0"/>
              <a:t>12/02/2025</a:t>
            </a:fld>
            <a:endParaRPr lang="fr-FR"/>
          </a:p>
        </p:txBody>
      </p:sp>
      <p:sp>
        <p:nvSpPr>
          <p:cNvPr id="5" name="Espace réservé du pied de page 4">
            <a:extLst>
              <a:ext uri="{FF2B5EF4-FFF2-40B4-BE49-F238E27FC236}">
                <a16:creationId xmlns:a16="http://schemas.microsoft.com/office/drawing/2014/main" id="{EDF9686B-363C-AF5C-76DB-B4505E545E5F}"/>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8F2DF1E9-FD31-BBC3-7E57-1D16C7556B34}"/>
              </a:ext>
            </a:extLst>
          </p:cNvPr>
          <p:cNvSpPr txBox="1">
            <a:spLocks noGrp="1"/>
          </p:cNvSpPr>
          <p:nvPr>
            <p:ph type="sldNum" sz="quarter" idx="8"/>
          </p:nvPr>
        </p:nvSpPr>
        <p:spPr/>
        <p:txBody>
          <a:bodyPr/>
          <a:lstStyle>
            <a:lvl1pPr>
              <a:defRPr/>
            </a:lvl1pPr>
          </a:lstStyle>
          <a:p>
            <a:pPr lvl="0"/>
            <a:fld id="{CCB1E733-36A9-49A4-8D58-3DD324FF214E}" type="slidenum">
              <a:t>‹N°›</a:t>
            </a:fld>
            <a:endParaRPr lang="fr-FR"/>
          </a:p>
        </p:txBody>
      </p:sp>
    </p:spTree>
    <p:extLst>
      <p:ext uri="{BB962C8B-B14F-4D97-AF65-F5344CB8AC3E}">
        <p14:creationId xmlns:p14="http://schemas.microsoft.com/office/powerpoint/2010/main" val="13342132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26FBB-E9B8-196F-A1E7-DD0463819EAE}"/>
              </a:ext>
            </a:extLst>
          </p:cNvPr>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51825C68-742C-EA3E-0F5E-CBFCE1A8C23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862C157-1817-041D-E96B-DAB23F0D0AE6}"/>
              </a:ext>
            </a:extLst>
          </p:cNvPr>
          <p:cNvSpPr txBox="1">
            <a:spLocks noGrp="1"/>
          </p:cNvSpPr>
          <p:nvPr>
            <p:ph type="dt" sz="half" idx="7"/>
          </p:nvPr>
        </p:nvSpPr>
        <p:spPr/>
        <p:txBody>
          <a:bodyPr/>
          <a:lstStyle>
            <a:lvl1pPr>
              <a:defRPr/>
            </a:lvl1pPr>
          </a:lstStyle>
          <a:p>
            <a:pPr lvl="0"/>
            <a:fld id="{BD1D1013-A47E-4B69-914B-66370AF135B0}" type="datetime1">
              <a:rPr lang="fr-FR"/>
              <a:pPr lvl="0"/>
              <a:t>12/02/2025</a:t>
            </a:fld>
            <a:endParaRPr lang="fr-FR"/>
          </a:p>
        </p:txBody>
      </p:sp>
      <p:sp>
        <p:nvSpPr>
          <p:cNvPr id="5" name="Espace réservé du pied de page 4">
            <a:extLst>
              <a:ext uri="{FF2B5EF4-FFF2-40B4-BE49-F238E27FC236}">
                <a16:creationId xmlns:a16="http://schemas.microsoft.com/office/drawing/2014/main" id="{7CA077D8-2BD8-4F24-A6C8-05866CBDA18A}"/>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5179AF0F-D074-2342-2F12-EAFEA4DD65C0}"/>
              </a:ext>
            </a:extLst>
          </p:cNvPr>
          <p:cNvSpPr txBox="1">
            <a:spLocks noGrp="1"/>
          </p:cNvSpPr>
          <p:nvPr>
            <p:ph type="sldNum" sz="quarter" idx="8"/>
          </p:nvPr>
        </p:nvSpPr>
        <p:spPr/>
        <p:txBody>
          <a:bodyPr/>
          <a:lstStyle>
            <a:lvl1pPr>
              <a:defRPr/>
            </a:lvl1pPr>
          </a:lstStyle>
          <a:p>
            <a:pPr lvl="0"/>
            <a:fld id="{171C98BF-D8C4-44D4-83FF-CB46CD0F8583}" type="slidenum">
              <a:t>‹N°›</a:t>
            </a:fld>
            <a:endParaRPr lang="fr-FR"/>
          </a:p>
        </p:txBody>
      </p:sp>
    </p:spTree>
    <p:extLst>
      <p:ext uri="{BB962C8B-B14F-4D97-AF65-F5344CB8AC3E}">
        <p14:creationId xmlns:p14="http://schemas.microsoft.com/office/powerpoint/2010/main" val="14032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ECA55-7A8C-41BF-B9DC-DDAD205D6908}"/>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A6B2ED49-7C44-5125-1BB5-6B14BE124523}"/>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073F87D-3BCB-95B3-1C45-8F68FD44A03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795FB9A-16F0-110E-C755-C837A22FAA1C}"/>
              </a:ext>
            </a:extLst>
          </p:cNvPr>
          <p:cNvSpPr txBox="1">
            <a:spLocks noGrp="1"/>
          </p:cNvSpPr>
          <p:nvPr>
            <p:ph type="dt" sz="half" idx="7"/>
          </p:nvPr>
        </p:nvSpPr>
        <p:spPr/>
        <p:txBody>
          <a:bodyPr/>
          <a:lstStyle>
            <a:lvl1pPr>
              <a:defRPr/>
            </a:lvl1pPr>
          </a:lstStyle>
          <a:p>
            <a:pPr lvl="0"/>
            <a:fld id="{4DC07CFA-F160-45CD-9538-93868DBC693B}" type="datetime1">
              <a:rPr lang="fr-FR"/>
              <a:pPr lvl="0"/>
              <a:t>12/02/2025</a:t>
            </a:fld>
            <a:endParaRPr lang="fr-FR"/>
          </a:p>
        </p:txBody>
      </p:sp>
      <p:sp>
        <p:nvSpPr>
          <p:cNvPr id="6" name="Espace réservé du pied de page 5">
            <a:extLst>
              <a:ext uri="{FF2B5EF4-FFF2-40B4-BE49-F238E27FC236}">
                <a16:creationId xmlns:a16="http://schemas.microsoft.com/office/drawing/2014/main" id="{D62AAE3B-30EE-FB4D-A833-406F6726177B}"/>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2F11242C-F6E7-33E6-D302-EC72C07542BA}"/>
              </a:ext>
            </a:extLst>
          </p:cNvPr>
          <p:cNvSpPr txBox="1">
            <a:spLocks noGrp="1"/>
          </p:cNvSpPr>
          <p:nvPr>
            <p:ph type="sldNum" sz="quarter" idx="8"/>
          </p:nvPr>
        </p:nvSpPr>
        <p:spPr/>
        <p:txBody>
          <a:bodyPr/>
          <a:lstStyle>
            <a:lvl1pPr>
              <a:defRPr/>
            </a:lvl1pPr>
          </a:lstStyle>
          <a:p>
            <a:pPr lvl="0"/>
            <a:fld id="{669085F2-09F0-4F7B-BF43-657494E3C700}" type="slidenum">
              <a:t>‹N°›</a:t>
            </a:fld>
            <a:endParaRPr lang="fr-FR"/>
          </a:p>
        </p:txBody>
      </p:sp>
    </p:spTree>
    <p:extLst>
      <p:ext uri="{BB962C8B-B14F-4D97-AF65-F5344CB8AC3E}">
        <p14:creationId xmlns:p14="http://schemas.microsoft.com/office/powerpoint/2010/main" val="5047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C094-9649-FE23-585C-1A32FAD76578}"/>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6071DF36-4EFC-A68E-0A90-048E0A8512F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70E934-A5CE-758E-97BC-4BA9CEC0073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A495A4B-0D28-B7B5-4509-ED50F6AD649B}"/>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1222D0-C51F-66E4-E002-56BFB56C2E6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8DBC7A-342C-BD92-646B-E478B88493F3}"/>
              </a:ext>
            </a:extLst>
          </p:cNvPr>
          <p:cNvSpPr txBox="1">
            <a:spLocks noGrp="1"/>
          </p:cNvSpPr>
          <p:nvPr>
            <p:ph type="dt" sz="half" idx="7"/>
          </p:nvPr>
        </p:nvSpPr>
        <p:spPr/>
        <p:txBody>
          <a:bodyPr/>
          <a:lstStyle>
            <a:lvl1pPr>
              <a:defRPr/>
            </a:lvl1pPr>
          </a:lstStyle>
          <a:p>
            <a:pPr lvl="0"/>
            <a:fld id="{D031A366-F952-49D8-8056-A9CE5796AC41}" type="datetime1">
              <a:rPr lang="fr-FR"/>
              <a:pPr lvl="0"/>
              <a:t>12/02/2025</a:t>
            </a:fld>
            <a:endParaRPr lang="fr-FR"/>
          </a:p>
        </p:txBody>
      </p:sp>
      <p:sp>
        <p:nvSpPr>
          <p:cNvPr id="8" name="Espace réservé du pied de page 7">
            <a:extLst>
              <a:ext uri="{FF2B5EF4-FFF2-40B4-BE49-F238E27FC236}">
                <a16:creationId xmlns:a16="http://schemas.microsoft.com/office/drawing/2014/main" id="{F6146B78-A7E4-DF95-2A9D-C9C385E76200}"/>
              </a:ext>
            </a:extLst>
          </p:cNvPr>
          <p:cNvSpPr txBox="1">
            <a:spLocks noGrp="1"/>
          </p:cNvSpPr>
          <p:nvPr>
            <p:ph type="ftr" sz="quarter" idx="9"/>
          </p:nvPr>
        </p:nvSpPr>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D962E244-1AE9-858D-A465-20304540C17C}"/>
              </a:ext>
            </a:extLst>
          </p:cNvPr>
          <p:cNvSpPr txBox="1">
            <a:spLocks noGrp="1"/>
          </p:cNvSpPr>
          <p:nvPr>
            <p:ph type="sldNum" sz="quarter" idx="8"/>
          </p:nvPr>
        </p:nvSpPr>
        <p:spPr/>
        <p:txBody>
          <a:bodyPr/>
          <a:lstStyle>
            <a:lvl1pPr>
              <a:defRPr/>
            </a:lvl1pPr>
          </a:lstStyle>
          <a:p>
            <a:pPr lvl="0"/>
            <a:fld id="{AFA9267E-C53D-42BF-A470-801FB3F503B8}" type="slidenum">
              <a:t>‹N°›</a:t>
            </a:fld>
            <a:endParaRPr lang="fr-FR"/>
          </a:p>
        </p:txBody>
      </p:sp>
    </p:spTree>
    <p:extLst>
      <p:ext uri="{BB962C8B-B14F-4D97-AF65-F5344CB8AC3E}">
        <p14:creationId xmlns:p14="http://schemas.microsoft.com/office/powerpoint/2010/main" val="160994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F9FA9-4FB0-79CE-2DC1-FBE9DFCEB84F}"/>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444536F6-9F73-116A-F99B-A142B64E3D36}"/>
              </a:ext>
            </a:extLst>
          </p:cNvPr>
          <p:cNvSpPr txBox="1">
            <a:spLocks noGrp="1"/>
          </p:cNvSpPr>
          <p:nvPr>
            <p:ph type="dt" sz="half" idx="7"/>
          </p:nvPr>
        </p:nvSpPr>
        <p:spPr/>
        <p:txBody>
          <a:bodyPr/>
          <a:lstStyle>
            <a:lvl1pPr>
              <a:defRPr/>
            </a:lvl1pPr>
          </a:lstStyle>
          <a:p>
            <a:pPr lvl="0"/>
            <a:fld id="{CCBFAA2F-4E37-4056-9D3C-309EB5E8B58A}" type="datetime1">
              <a:rPr lang="fr-FR"/>
              <a:pPr lvl="0"/>
              <a:t>12/02/2025</a:t>
            </a:fld>
            <a:endParaRPr lang="fr-FR"/>
          </a:p>
        </p:txBody>
      </p:sp>
      <p:sp>
        <p:nvSpPr>
          <p:cNvPr id="4" name="Espace réservé du pied de page 3">
            <a:extLst>
              <a:ext uri="{FF2B5EF4-FFF2-40B4-BE49-F238E27FC236}">
                <a16:creationId xmlns:a16="http://schemas.microsoft.com/office/drawing/2014/main" id="{FE4FB0F4-C047-0CEF-A75C-73AFD6B33006}"/>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DF4F198C-2818-9E4D-E02A-338975489C36}"/>
              </a:ext>
            </a:extLst>
          </p:cNvPr>
          <p:cNvSpPr txBox="1">
            <a:spLocks noGrp="1"/>
          </p:cNvSpPr>
          <p:nvPr>
            <p:ph type="sldNum" sz="quarter" idx="8"/>
          </p:nvPr>
        </p:nvSpPr>
        <p:spPr/>
        <p:txBody>
          <a:bodyPr/>
          <a:lstStyle>
            <a:lvl1pPr>
              <a:defRPr/>
            </a:lvl1pPr>
          </a:lstStyle>
          <a:p>
            <a:pPr lvl="0"/>
            <a:fld id="{93E02BEB-E9C9-4D77-8E08-E319E0EE6BF7}" type="slidenum">
              <a:t>‹N°›</a:t>
            </a:fld>
            <a:endParaRPr lang="fr-FR"/>
          </a:p>
        </p:txBody>
      </p:sp>
    </p:spTree>
    <p:extLst>
      <p:ext uri="{BB962C8B-B14F-4D97-AF65-F5344CB8AC3E}">
        <p14:creationId xmlns:p14="http://schemas.microsoft.com/office/powerpoint/2010/main" val="29879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A2EF62-C571-7BAB-EE05-E353A4A15846}"/>
              </a:ext>
            </a:extLst>
          </p:cNvPr>
          <p:cNvSpPr txBox="1">
            <a:spLocks noGrp="1"/>
          </p:cNvSpPr>
          <p:nvPr>
            <p:ph type="dt" sz="half" idx="7"/>
          </p:nvPr>
        </p:nvSpPr>
        <p:spPr/>
        <p:txBody>
          <a:bodyPr/>
          <a:lstStyle>
            <a:lvl1pPr>
              <a:defRPr/>
            </a:lvl1pPr>
          </a:lstStyle>
          <a:p>
            <a:pPr lvl="0"/>
            <a:fld id="{F3D094D8-9FEF-43E1-87E3-A5F41F9B3E27}" type="datetime1">
              <a:rPr lang="fr-FR"/>
              <a:pPr lvl="0"/>
              <a:t>12/02/2025</a:t>
            </a:fld>
            <a:endParaRPr lang="fr-FR"/>
          </a:p>
        </p:txBody>
      </p:sp>
      <p:sp>
        <p:nvSpPr>
          <p:cNvPr id="3" name="Espace réservé du pied de page 2">
            <a:extLst>
              <a:ext uri="{FF2B5EF4-FFF2-40B4-BE49-F238E27FC236}">
                <a16:creationId xmlns:a16="http://schemas.microsoft.com/office/drawing/2014/main" id="{33246FE5-70EE-7678-CF84-7775055F378C}"/>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BCC29DC6-67FC-2FF6-0407-CA11C35D1B15}"/>
              </a:ext>
            </a:extLst>
          </p:cNvPr>
          <p:cNvSpPr txBox="1">
            <a:spLocks noGrp="1"/>
          </p:cNvSpPr>
          <p:nvPr>
            <p:ph type="sldNum" sz="quarter" idx="8"/>
          </p:nvPr>
        </p:nvSpPr>
        <p:spPr/>
        <p:txBody>
          <a:bodyPr/>
          <a:lstStyle>
            <a:lvl1pPr>
              <a:defRPr/>
            </a:lvl1pPr>
          </a:lstStyle>
          <a:p>
            <a:pPr lvl="0"/>
            <a:fld id="{29F66E6F-5037-4DDD-9DD9-D0B876EFE506}" type="slidenum">
              <a:t>‹N°›</a:t>
            </a:fld>
            <a:endParaRPr lang="fr-FR"/>
          </a:p>
        </p:txBody>
      </p:sp>
    </p:spTree>
    <p:extLst>
      <p:ext uri="{BB962C8B-B14F-4D97-AF65-F5344CB8AC3E}">
        <p14:creationId xmlns:p14="http://schemas.microsoft.com/office/powerpoint/2010/main" val="247286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5BC89-00ED-DDC4-A571-4D24778A9320}"/>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69D3C9E8-67B2-6DD6-F0BF-92E7BE29E2F4}"/>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F66D8A-975F-963C-F6D1-E04C08BDBD9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CAF6AE-7E8F-9AE4-4845-7C385F0D2957}"/>
              </a:ext>
            </a:extLst>
          </p:cNvPr>
          <p:cNvSpPr txBox="1">
            <a:spLocks noGrp="1"/>
          </p:cNvSpPr>
          <p:nvPr>
            <p:ph type="dt" sz="half" idx="7"/>
          </p:nvPr>
        </p:nvSpPr>
        <p:spPr/>
        <p:txBody>
          <a:bodyPr/>
          <a:lstStyle>
            <a:lvl1pPr>
              <a:defRPr/>
            </a:lvl1pPr>
          </a:lstStyle>
          <a:p>
            <a:pPr lvl="0"/>
            <a:fld id="{7C88ED6C-334D-484D-8F63-710550151328}" type="datetime1">
              <a:rPr lang="fr-FR"/>
              <a:pPr lvl="0"/>
              <a:t>12/02/2025</a:t>
            </a:fld>
            <a:endParaRPr lang="fr-FR"/>
          </a:p>
        </p:txBody>
      </p:sp>
      <p:sp>
        <p:nvSpPr>
          <p:cNvPr id="6" name="Espace réservé du pied de page 5">
            <a:extLst>
              <a:ext uri="{FF2B5EF4-FFF2-40B4-BE49-F238E27FC236}">
                <a16:creationId xmlns:a16="http://schemas.microsoft.com/office/drawing/2014/main" id="{1BB8FB9A-F998-8D69-E233-DC30614B0834}"/>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5F98C173-6C5F-3D52-6BEF-54D683B7335D}"/>
              </a:ext>
            </a:extLst>
          </p:cNvPr>
          <p:cNvSpPr txBox="1">
            <a:spLocks noGrp="1"/>
          </p:cNvSpPr>
          <p:nvPr>
            <p:ph type="sldNum" sz="quarter" idx="8"/>
          </p:nvPr>
        </p:nvSpPr>
        <p:spPr/>
        <p:txBody>
          <a:bodyPr/>
          <a:lstStyle>
            <a:lvl1pPr>
              <a:defRPr/>
            </a:lvl1pPr>
          </a:lstStyle>
          <a:p>
            <a:pPr lvl="0"/>
            <a:fld id="{4D46FA89-8ECD-4000-A2B2-4EDEF1648731}" type="slidenum">
              <a:t>‹N°›</a:t>
            </a:fld>
            <a:endParaRPr lang="fr-FR"/>
          </a:p>
        </p:txBody>
      </p:sp>
    </p:spTree>
    <p:extLst>
      <p:ext uri="{BB962C8B-B14F-4D97-AF65-F5344CB8AC3E}">
        <p14:creationId xmlns:p14="http://schemas.microsoft.com/office/powerpoint/2010/main" val="188593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B9C71-AA03-97C9-56ED-F48B03E723F1}"/>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4ED79B63-DE5F-0EF3-A8AE-D008AFC84879}"/>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a:extLst>
              <a:ext uri="{FF2B5EF4-FFF2-40B4-BE49-F238E27FC236}">
                <a16:creationId xmlns:a16="http://schemas.microsoft.com/office/drawing/2014/main" id="{702795AD-2687-A172-F3AF-B2099DAF4AA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0380B9-F3EF-BE13-805B-2206B860BF11}"/>
              </a:ext>
            </a:extLst>
          </p:cNvPr>
          <p:cNvSpPr txBox="1">
            <a:spLocks noGrp="1"/>
          </p:cNvSpPr>
          <p:nvPr>
            <p:ph type="dt" sz="half" idx="7"/>
          </p:nvPr>
        </p:nvSpPr>
        <p:spPr/>
        <p:txBody>
          <a:bodyPr/>
          <a:lstStyle>
            <a:lvl1pPr>
              <a:defRPr/>
            </a:lvl1pPr>
          </a:lstStyle>
          <a:p>
            <a:pPr lvl="0"/>
            <a:fld id="{F9DEFC8F-B17C-48A2-A0C3-45384DA3852F}" type="datetime1">
              <a:rPr lang="fr-FR"/>
              <a:pPr lvl="0"/>
              <a:t>12/02/2025</a:t>
            </a:fld>
            <a:endParaRPr lang="fr-FR"/>
          </a:p>
        </p:txBody>
      </p:sp>
      <p:sp>
        <p:nvSpPr>
          <p:cNvPr id="6" name="Espace réservé du pied de page 5">
            <a:extLst>
              <a:ext uri="{FF2B5EF4-FFF2-40B4-BE49-F238E27FC236}">
                <a16:creationId xmlns:a16="http://schemas.microsoft.com/office/drawing/2014/main" id="{86891411-C7DA-3440-8766-577F42D10E64}"/>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4FA86EDD-6891-0BDD-B090-8659221D80B2}"/>
              </a:ext>
            </a:extLst>
          </p:cNvPr>
          <p:cNvSpPr txBox="1">
            <a:spLocks noGrp="1"/>
          </p:cNvSpPr>
          <p:nvPr>
            <p:ph type="sldNum" sz="quarter" idx="8"/>
          </p:nvPr>
        </p:nvSpPr>
        <p:spPr/>
        <p:txBody>
          <a:bodyPr/>
          <a:lstStyle>
            <a:lvl1pPr>
              <a:defRPr/>
            </a:lvl1pPr>
          </a:lstStyle>
          <a:p>
            <a:pPr lvl="0"/>
            <a:fld id="{41E2F009-F418-40ED-9CFF-CA4DEAC50850}" type="slidenum">
              <a:t>‹N°›</a:t>
            </a:fld>
            <a:endParaRPr lang="fr-FR"/>
          </a:p>
        </p:txBody>
      </p:sp>
    </p:spTree>
    <p:extLst>
      <p:ext uri="{BB962C8B-B14F-4D97-AF65-F5344CB8AC3E}">
        <p14:creationId xmlns:p14="http://schemas.microsoft.com/office/powerpoint/2010/main" val="120380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38B0457-421D-8DBC-85DE-122A88C5595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8EEF3532-6726-8AD3-078F-29C7451069A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DAE0AA-488F-DE8B-E558-77AA061220F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30560FF1-FC88-4DD3-B230-D7A71666BF1B}" type="datetime1">
              <a:rPr lang="fr-FR"/>
              <a:pPr lvl="0"/>
              <a:t>12/02/2025</a:t>
            </a:fld>
            <a:endParaRPr lang="fr-FR"/>
          </a:p>
        </p:txBody>
      </p:sp>
      <p:sp>
        <p:nvSpPr>
          <p:cNvPr id="5" name="Espace réservé du pied de page 4">
            <a:extLst>
              <a:ext uri="{FF2B5EF4-FFF2-40B4-BE49-F238E27FC236}">
                <a16:creationId xmlns:a16="http://schemas.microsoft.com/office/drawing/2014/main" id="{2109F17D-CDB2-036B-C4E3-C198A4FE6DE4}"/>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a:extLst>
              <a:ext uri="{FF2B5EF4-FFF2-40B4-BE49-F238E27FC236}">
                <a16:creationId xmlns:a16="http://schemas.microsoft.com/office/drawing/2014/main" id="{ACFA1C2D-261C-D9F4-5534-1ACE030F2638}"/>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26EA5790-5247-4A4E-AA94-460B69CE7284}"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32260-3D03-3240-B1BC-55284F583931}"/>
              </a:ext>
            </a:extLst>
          </p:cNvPr>
          <p:cNvSpPr txBox="1">
            <a:spLocks noGrp="1"/>
          </p:cNvSpPr>
          <p:nvPr>
            <p:ph type="title"/>
          </p:nvPr>
        </p:nvSpPr>
        <p:spPr>
          <a:xfrm>
            <a:off x="613123" y="239152"/>
            <a:ext cx="10515600" cy="576776"/>
          </a:xfrm>
        </p:spPr>
        <p:txBody>
          <a:bodyPr/>
          <a:lstStyle/>
          <a:p>
            <a:pPr lvl="0"/>
            <a:r>
              <a:rPr lang="fr-FR" sz="2000" b="1">
                <a:latin typeface="Comic Sans MS" pitchFamily="66"/>
              </a:rPr>
              <a:t>Jean, l’évangéliste (Le Greco, vers 1609)</a:t>
            </a:r>
          </a:p>
        </p:txBody>
      </p:sp>
      <p:pic>
        <p:nvPicPr>
          <p:cNvPr id="3" name="Picture 2">
            <a:extLst>
              <a:ext uri="{FF2B5EF4-FFF2-40B4-BE49-F238E27FC236}">
                <a16:creationId xmlns:a16="http://schemas.microsoft.com/office/drawing/2014/main" id="{835E4E59-706F-53FA-D80B-5CFAB543E7DA}"/>
              </a:ext>
            </a:extLst>
          </p:cNvPr>
          <p:cNvPicPr>
            <a:picLocks noGrp="1" noChangeAspect="1"/>
          </p:cNvPicPr>
          <p:nvPr>
            <p:ph idx="1"/>
          </p:nvPr>
        </p:nvPicPr>
        <p:blipFill>
          <a:blip r:embed="rId2"/>
          <a:srcRect/>
          <a:stretch>
            <a:fillRect/>
          </a:stretch>
        </p:blipFill>
        <p:spPr>
          <a:xfrm>
            <a:off x="3840123" y="914400"/>
            <a:ext cx="4511759" cy="59436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28D26F2-F8BD-1E20-AC6C-2461E1A519EE}"/>
              </a:ext>
            </a:extLst>
          </p:cNvPr>
          <p:cNvSpPr txBox="1">
            <a:spLocks noGrp="1"/>
          </p:cNvSpPr>
          <p:nvPr>
            <p:ph idx="1"/>
          </p:nvPr>
        </p:nvSpPr>
        <p:spPr>
          <a:xfrm>
            <a:off x="722092" y="611943"/>
            <a:ext cx="11020860" cy="6246056"/>
          </a:xfrm>
        </p:spPr>
        <p:txBody>
          <a:bodyPr/>
          <a:lstStyle/>
          <a:p>
            <a:pPr marL="0" lvl="0" indent="0">
              <a:lnSpc>
                <a:spcPct val="70000"/>
              </a:lnSpc>
              <a:buNone/>
            </a:pPr>
            <a:r>
              <a:rPr lang="fr-FR" sz="2600" b="1">
                <a:solidFill>
                  <a:srgbClr val="C00000"/>
                </a:solidFill>
                <a:latin typeface="Comic Sans MS" pitchFamily="66"/>
              </a:rPr>
              <a:t>II- Le livre des signes ou le livre de l’heure (1,19-13,38)</a:t>
            </a:r>
          </a:p>
          <a:p>
            <a:pPr marL="0" lvl="0" indent="0">
              <a:lnSpc>
                <a:spcPct val="130000"/>
              </a:lnSpc>
              <a:buNone/>
            </a:pPr>
            <a:r>
              <a:rPr lang="fr-FR" sz="2400" b="1">
                <a:latin typeface="Comic Sans MS" pitchFamily="66"/>
              </a:rPr>
              <a:t>Le déploiement d’une identité appelant à des réponses de foi.</a:t>
            </a:r>
            <a:br>
              <a:rPr lang="fr-FR" sz="2400" b="1">
                <a:latin typeface="Comic Sans MS" pitchFamily="66"/>
              </a:rPr>
            </a:br>
            <a:r>
              <a:rPr lang="fr-FR" sz="2400" b="1">
                <a:latin typeface="Comic Sans MS" pitchFamily="66"/>
              </a:rPr>
              <a:t>Une progression ou une tension de plus en plus forte ?</a:t>
            </a:r>
            <a:br>
              <a:rPr lang="fr-FR" sz="2400" b="1">
                <a:latin typeface="Comic Sans MS" pitchFamily="66"/>
              </a:rPr>
            </a:br>
            <a:br>
              <a:rPr lang="fr-FR" sz="2400" b="1">
                <a:latin typeface="Comic Sans MS" pitchFamily="66"/>
              </a:rPr>
            </a:br>
            <a:r>
              <a:rPr lang="fr-FR" sz="2400" b="1">
                <a:solidFill>
                  <a:srgbClr val="C00000"/>
                </a:solidFill>
                <a:latin typeface="Comic Sans MS" pitchFamily="66"/>
              </a:rPr>
              <a:t>1- La gloire au début et à la fin </a:t>
            </a:r>
            <a:r>
              <a:rPr lang="fr-FR" sz="2400" b="1">
                <a:latin typeface="Comic Sans MS" pitchFamily="66"/>
              </a:rPr>
              <a:t>:</a:t>
            </a:r>
            <a:br>
              <a:rPr lang="fr-FR" sz="2400" b="1">
                <a:latin typeface="Comic Sans MS" pitchFamily="66"/>
              </a:rPr>
            </a:br>
            <a:r>
              <a:rPr lang="fr-FR" sz="2400" b="1">
                <a:latin typeface="Comic Sans MS" pitchFamily="66"/>
              </a:rPr>
              <a:t>2, 11 : </a:t>
            </a:r>
            <a:r>
              <a:rPr lang="fr-FR" sz="2400" b="1" i="1">
                <a:latin typeface="Comic Sans MS" pitchFamily="66"/>
              </a:rPr>
              <a:t>Tel est le commencement (arkhè) des signes que Jésus a faits.</a:t>
            </a:r>
            <a:br>
              <a:rPr lang="fr-FR" sz="2400" b="1" i="1">
                <a:latin typeface="Comic Sans MS" pitchFamily="66"/>
              </a:rPr>
            </a:br>
            <a:r>
              <a:rPr lang="fr-FR" sz="2400" b="1" i="1">
                <a:latin typeface="Comic Sans MS" pitchFamily="66"/>
              </a:rPr>
              <a:t>Il a manifesté sa </a:t>
            </a:r>
            <a:r>
              <a:rPr lang="fr-FR" sz="2400" b="1" i="1">
                <a:solidFill>
                  <a:srgbClr val="FF0000"/>
                </a:solidFill>
                <a:latin typeface="Comic Sans MS" pitchFamily="66"/>
              </a:rPr>
              <a:t>gloire</a:t>
            </a:r>
            <a:r>
              <a:rPr lang="fr-FR" sz="2400" b="1" i="1">
                <a:latin typeface="Comic Sans MS" pitchFamily="66"/>
              </a:rPr>
              <a:t> et ses disciples ont cru en lui.</a:t>
            </a:r>
            <a:br>
              <a:rPr lang="fr-FR" sz="2400" b="1" i="1">
                <a:latin typeface="Comic Sans MS" pitchFamily="66"/>
              </a:rPr>
            </a:br>
            <a:r>
              <a:rPr lang="fr-FR" sz="2400" b="1">
                <a:latin typeface="Comic Sans MS" pitchFamily="66"/>
              </a:rPr>
              <a:t>12, </a:t>
            </a:r>
            <a:r>
              <a:rPr lang="fr-FR" sz="2400" b="1" i="1">
                <a:latin typeface="Comic Sans MS" pitchFamily="66"/>
              </a:rPr>
              <a:t>16 Ses disciples ne comprirent pas d’abord, mais quand Jésus fut </a:t>
            </a:r>
            <a:r>
              <a:rPr lang="fr-FR" sz="2400" b="1" i="1">
                <a:solidFill>
                  <a:srgbClr val="FF0000"/>
                </a:solidFill>
                <a:latin typeface="Comic Sans MS" pitchFamily="66"/>
              </a:rPr>
              <a:t>glorifié, </a:t>
            </a:r>
            <a:r>
              <a:rPr lang="fr-FR" sz="2400" b="1" i="1">
                <a:latin typeface="Comic Sans MS" pitchFamily="66"/>
              </a:rPr>
              <a:t>alors ils se souvinrent</a:t>
            </a:r>
            <a:r>
              <a:rPr lang="fr-FR" sz="2400" b="1">
                <a:latin typeface="Comic Sans MS" pitchFamily="66"/>
              </a:rPr>
              <a:t>…</a:t>
            </a:r>
            <a:br>
              <a:rPr lang="fr-FR" sz="2400" b="1">
                <a:latin typeface="Comic Sans MS" pitchFamily="66"/>
              </a:rPr>
            </a:br>
            <a:r>
              <a:rPr lang="fr-FR" sz="2400" b="1">
                <a:latin typeface="Comic Sans MS" pitchFamily="66"/>
              </a:rPr>
              <a:t>12, 28 </a:t>
            </a:r>
            <a:r>
              <a:rPr lang="fr-FR" sz="2400" b="1" i="1">
                <a:latin typeface="Comic Sans MS" pitchFamily="66"/>
              </a:rPr>
              <a:t>’Père </a:t>
            </a:r>
            <a:r>
              <a:rPr lang="fr-FR" sz="2400" b="1" i="1">
                <a:solidFill>
                  <a:srgbClr val="FF0000"/>
                </a:solidFill>
                <a:latin typeface="Comic Sans MS" pitchFamily="66"/>
              </a:rPr>
              <a:t>glorifie</a:t>
            </a:r>
            <a:r>
              <a:rPr lang="fr-FR" sz="2400" b="1" i="1">
                <a:latin typeface="Comic Sans MS" pitchFamily="66"/>
              </a:rPr>
              <a:t> ton fils’, or une voix vient du ciel :’je l’ai glorifié et je le </a:t>
            </a:r>
            <a:r>
              <a:rPr lang="fr-FR" sz="2400" b="1" i="1">
                <a:solidFill>
                  <a:srgbClr val="FF0000"/>
                </a:solidFill>
                <a:latin typeface="Comic Sans MS" pitchFamily="66"/>
              </a:rPr>
              <a:t>glorifierai</a:t>
            </a:r>
            <a:r>
              <a:rPr lang="fr-FR" sz="2400" b="1" i="1">
                <a:latin typeface="Comic Sans MS" pitchFamily="66"/>
              </a:rPr>
              <a:t> à nouveau’.</a:t>
            </a:r>
            <a:br>
              <a:rPr lang="fr-FR" sz="2400" b="1">
                <a:latin typeface="Comic Sans MS" pitchFamily="66"/>
              </a:rPr>
            </a:br>
            <a:br>
              <a:rPr lang="fr-FR" sz="2400" b="1">
                <a:latin typeface="Comic Sans MS" pitchFamily="66"/>
              </a:rPr>
            </a:br>
            <a:endParaRPr lang="fr-FR" sz="2400" b="1">
              <a:latin typeface="Comic Sans MS" pitchFamily="66"/>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1DD0CD3C-F73B-19AE-F359-36AF4C029A5C}"/>
              </a:ext>
            </a:extLst>
          </p:cNvPr>
          <p:cNvSpPr txBox="1">
            <a:spLocks noGrp="1"/>
          </p:cNvSpPr>
          <p:nvPr>
            <p:ph idx="1"/>
          </p:nvPr>
        </p:nvSpPr>
        <p:spPr>
          <a:xfrm>
            <a:off x="639815" y="197068"/>
            <a:ext cx="11042433" cy="6463863"/>
          </a:xfrm>
        </p:spPr>
        <p:txBody>
          <a:bodyPr>
            <a:normAutofit fontScale="92500" lnSpcReduction="10000"/>
          </a:bodyPr>
          <a:lstStyle/>
          <a:p>
            <a:pPr marL="0" lvl="0" indent="0">
              <a:lnSpc>
                <a:spcPct val="80000"/>
              </a:lnSpc>
              <a:buNone/>
            </a:pPr>
            <a:r>
              <a:rPr lang="fr-FR" sz="2400" b="1" i="1" dirty="0">
                <a:latin typeface="Comic Sans MS" pitchFamily="66"/>
              </a:rPr>
              <a:t>Excursus sur la gloire : </a:t>
            </a:r>
            <a:br>
              <a:rPr lang="fr-FR" sz="2400" b="1" i="1" dirty="0">
                <a:latin typeface="Comic Sans MS" pitchFamily="66"/>
              </a:rPr>
            </a:br>
            <a:endParaRPr lang="fr-FR" sz="2400" b="1" i="1" dirty="0">
              <a:latin typeface="Comic Sans MS" pitchFamily="66"/>
            </a:endParaRPr>
          </a:p>
          <a:p>
            <a:pPr marL="0" lvl="0" indent="0">
              <a:buNone/>
            </a:pPr>
            <a:r>
              <a:rPr lang="fr-FR" sz="2400" b="1" kern="0" dirty="0">
                <a:latin typeface="Comic Sans MS" pitchFamily="66"/>
              </a:rPr>
              <a:t>Une méditation sur le verset d’Isaïe 42, 8</a:t>
            </a:r>
          </a:p>
          <a:p>
            <a:pPr marL="0" lvl="0" indent="0">
              <a:buNone/>
            </a:pPr>
            <a:r>
              <a:rPr lang="fr-FR" sz="2400" b="1" kern="0" dirty="0">
                <a:latin typeface="Comic Sans MS" pitchFamily="66"/>
              </a:rPr>
              <a:t>« Moi je suis le Seigneur Dieu, c’est mon nom ;</a:t>
            </a:r>
          </a:p>
          <a:p>
            <a:pPr marL="0" lvl="0" indent="0">
              <a:buNone/>
            </a:pPr>
            <a:r>
              <a:rPr lang="fr-FR" sz="2400" b="1" kern="0" dirty="0">
                <a:latin typeface="Comic Sans MS" pitchFamily="66"/>
              </a:rPr>
              <a:t> Je n’ai donné ma gloire à aucun autre » </a:t>
            </a:r>
          </a:p>
          <a:p>
            <a:pPr marL="0" lvl="0" indent="0">
              <a:lnSpc>
                <a:spcPct val="140000"/>
              </a:lnSpc>
              <a:buNone/>
            </a:pPr>
            <a:r>
              <a:rPr lang="fr-FR" sz="2400" b="1" i="1" kern="0" dirty="0">
                <a:latin typeface="Comic Sans MS" pitchFamily="66"/>
              </a:rPr>
              <a:t>Jésus a manifesté sa gloire et ses disciples crurent en lui (2, 11).</a:t>
            </a:r>
          </a:p>
          <a:p>
            <a:pPr marL="0" lvl="0" indent="0">
              <a:lnSpc>
                <a:spcPct val="110000"/>
              </a:lnSpc>
              <a:buNone/>
            </a:pPr>
            <a:r>
              <a:rPr lang="fr-FR" sz="2400" b="1" i="1" kern="0" dirty="0">
                <a:latin typeface="Comic Sans MS" pitchFamily="66"/>
              </a:rPr>
              <a:t>Dieu lui a donné le nom qui est au-dessus de tout nom, afin que toute bouche confesse que Jésus Christ est Seigneur, pour la gloire de Dieu.</a:t>
            </a:r>
            <a:r>
              <a:rPr lang="fr-FR" sz="2400" b="1" kern="0" dirty="0">
                <a:latin typeface="Comic Sans MS" pitchFamily="66"/>
              </a:rPr>
              <a:t> (Philippiens 2, 11)</a:t>
            </a:r>
          </a:p>
          <a:p>
            <a:pPr marL="0" lvl="0" indent="0">
              <a:lnSpc>
                <a:spcPct val="140000"/>
              </a:lnSpc>
              <a:buNone/>
            </a:pPr>
            <a:r>
              <a:rPr lang="fr-FR" sz="2400" b="1" kern="0" dirty="0">
                <a:latin typeface="Comic Sans MS" pitchFamily="66"/>
              </a:rPr>
              <a:t>Le débat s’engagera au 2</a:t>
            </a:r>
            <a:r>
              <a:rPr lang="fr-FR" sz="2400" b="1" kern="0" baseline="30000" dirty="0">
                <a:latin typeface="Comic Sans MS" pitchFamily="66"/>
              </a:rPr>
              <a:t>ème</a:t>
            </a:r>
            <a:r>
              <a:rPr lang="fr-FR" sz="2400" b="1" kern="0" dirty="0">
                <a:latin typeface="Comic Sans MS" pitchFamily="66"/>
              </a:rPr>
              <a:t> s. entre </a:t>
            </a:r>
            <a:r>
              <a:rPr lang="fr-FR" sz="2400" b="1" kern="0" dirty="0" err="1">
                <a:latin typeface="Comic Sans MS" pitchFamily="66"/>
              </a:rPr>
              <a:t>Tryphon</a:t>
            </a:r>
            <a:r>
              <a:rPr lang="fr-FR" sz="2400" b="1" kern="0" dirty="0">
                <a:latin typeface="Comic Sans MS" pitchFamily="66"/>
              </a:rPr>
              <a:t> et Justin sur ce </a:t>
            </a:r>
            <a:br>
              <a:rPr lang="fr-FR" sz="2400" b="1" kern="0" dirty="0">
                <a:latin typeface="Comic Sans MS" pitchFamily="66"/>
              </a:rPr>
            </a:br>
            <a:r>
              <a:rPr lang="fr-FR" sz="2400" b="1" kern="0" dirty="0">
                <a:latin typeface="Comic Sans MS" pitchFamily="66"/>
              </a:rPr>
              <a:t>verset  :  à personne d’autre que moi (</a:t>
            </a:r>
            <a:r>
              <a:rPr lang="fr-FR" sz="2400" b="1" kern="0" dirty="0" err="1">
                <a:latin typeface="Comic Sans MS" pitchFamily="66"/>
              </a:rPr>
              <a:t>Tryphon</a:t>
            </a:r>
            <a:r>
              <a:rPr lang="fr-FR" sz="2400" b="1" kern="0" dirty="0">
                <a:latin typeface="Comic Sans MS" pitchFamily="66"/>
              </a:rPr>
              <a:t>)</a:t>
            </a:r>
          </a:p>
          <a:p>
            <a:pPr marL="0" lvl="0" indent="0">
              <a:lnSpc>
                <a:spcPct val="120000"/>
              </a:lnSpc>
              <a:buNone/>
            </a:pPr>
            <a:r>
              <a:rPr lang="fr-FR" sz="2400" b="1" kern="0" dirty="0">
                <a:latin typeface="Comic Sans MS" pitchFamily="66"/>
              </a:rPr>
              <a:t>	ou  à aucun autre que Lui, Jésus le Fils (Justin)</a:t>
            </a:r>
            <a:br>
              <a:rPr lang="fr-FR" sz="2400" b="1" kern="0" dirty="0">
                <a:latin typeface="Comic Sans MS" pitchFamily="66"/>
              </a:rPr>
            </a:br>
            <a:br>
              <a:rPr lang="fr-FR" sz="2400" b="1" kern="0" dirty="0">
                <a:latin typeface="Comic Sans MS" pitchFamily="66"/>
              </a:rPr>
            </a:br>
            <a:r>
              <a:rPr lang="fr-FR" sz="2400" b="1" kern="0" dirty="0">
                <a:solidFill>
                  <a:srgbClr val="FF0000"/>
                </a:solidFill>
                <a:latin typeface="Comic Sans MS" pitchFamily="66"/>
              </a:rPr>
              <a:t>La </a:t>
            </a:r>
            <a:r>
              <a:rPr lang="fr-FR" sz="2400" b="1" kern="0">
                <a:solidFill>
                  <a:srgbClr val="FF0000"/>
                </a:solidFill>
                <a:latin typeface="Comic Sans MS" pitchFamily="66"/>
              </a:rPr>
              <a:t>gloire ne </a:t>
            </a:r>
            <a:r>
              <a:rPr lang="fr-FR" sz="2400" b="1" kern="0" dirty="0">
                <a:solidFill>
                  <a:srgbClr val="FF0000"/>
                </a:solidFill>
                <a:latin typeface="Comic Sans MS" pitchFamily="66"/>
              </a:rPr>
              <a:t>serait-elle pas la capacité à sortir de soi pour se donner ?</a:t>
            </a:r>
            <a:br>
              <a:rPr lang="fr-FR" sz="2400" b="1" kern="0" dirty="0">
                <a:solidFill>
                  <a:srgbClr val="FF0000"/>
                </a:solidFill>
                <a:latin typeface="Comic Sans MS" pitchFamily="66"/>
              </a:rPr>
            </a:br>
            <a:endParaRPr lang="fr-FR" sz="2400" b="1" i="1" dirty="0">
              <a:solidFill>
                <a:srgbClr val="FF0000"/>
              </a:solidFill>
              <a:latin typeface="Comic Sans MS" pitchFamily="66"/>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3A1EB9-F215-4113-36D1-A0DF026CB46B}"/>
              </a:ext>
            </a:extLst>
          </p:cNvPr>
          <p:cNvSpPr>
            <a:spLocks noGrp="1"/>
          </p:cNvSpPr>
          <p:nvPr>
            <p:ph idx="1"/>
          </p:nvPr>
        </p:nvSpPr>
        <p:spPr>
          <a:xfrm>
            <a:off x="838203" y="348343"/>
            <a:ext cx="10515600" cy="5828620"/>
          </a:xfrm>
        </p:spPr>
        <p:txBody>
          <a:bodyPr/>
          <a:lstStyle/>
          <a:p>
            <a:pPr marL="0" indent="0">
              <a:lnSpc>
                <a:spcPct val="150000"/>
              </a:lnSpc>
              <a:buNone/>
            </a:pPr>
            <a:r>
              <a:rPr lang="fr-FR" sz="2800" b="1" dirty="0">
                <a:latin typeface="Comic Sans MS" pitchFamily="66"/>
              </a:rPr>
              <a:t> </a:t>
            </a:r>
            <a:r>
              <a:rPr lang="fr-FR" sz="2400" b="1" dirty="0">
                <a:latin typeface="Comic Sans MS" pitchFamily="66"/>
              </a:rPr>
              <a:t>Un jugement s’opère : certains avaient cru, mais  par peur ne l’ont pas confessé ; car </a:t>
            </a:r>
            <a:r>
              <a:rPr lang="fr-FR" sz="2400" b="1" i="1" dirty="0">
                <a:latin typeface="Comic Sans MS" pitchFamily="66"/>
              </a:rPr>
              <a:t>ils avaient aimé </a:t>
            </a:r>
            <a:r>
              <a:rPr lang="fr-FR" sz="2400" b="1" i="1" dirty="0">
                <a:solidFill>
                  <a:srgbClr val="FF0000"/>
                </a:solidFill>
                <a:latin typeface="Comic Sans MS" pitchFamily="66"/>
              </a:rPr>
              <a:t>la gloire humaine </a:t>
            </a:r>
            <a:r>
              <a:rPr lang="fr-FR" sz="2400" b="1" i="1" dirty="0">
                <a:latin typeface="Comic Sans MS" pitchFamily="66"/>
              </a:rPr>
              <a:t>plutôt que </a:t>
            </a:r>
            <a:r>
              <a:rPr lang="fr-FR" sz="2400" b="1" i="1" dirty="0">
                <a:solidFill>
                  <a:srgbClr val="FF0000"/>
                </a:solidFill>
                <a:latin typeface="Comic Sans MS" pitchFamily="66"/>
              </a:rPr>
              <a:t>la gloire de Dieu</a:t>
            </a:r>
            <a:r>
              <a:rPr lang="fr-FR" sz="2400" b="1" dirty="0">
                <a:latin typeface="Comic Sans MS" pitchFamily="66"/>
              </a:rPr>
              <a:t> (12, 43).</a:t>
            </a:r>
            <a:br>
              <a:rPr lang="fr-FR" sz="2400" b="1" dirty="0">
                <a:latin typeface="Comic Sans MS" pitchFamily="66"/>
              </a:rPr>
            </a:br>
            <a:r>
              <a:rPr lang="fr-FR" sz="2400" b="1" i="1" dirty="0">
                <a:latin typeface="Comic Sans MS" pitchFamily="66"/>
              </a:rPr>
              <a:t>Comment pourriez-vous croire, vous qui tenez votre </a:t>
            </a:r>
            <a:r>
              <a:rPr lang="fr-FR" sz="2400" b="1" i="1" dirty="0">
                <a:solidFill>
                  <a:srgbClr val="FF0000"/>
                </a:solidFill>
                <a:latin typeface="Comic Sans MS" pitchFamily="66"/>
              </a:rPr>
              <a:t>gloire </a:t>
            </a:r>
            <a:r>
              <a:rPr lang="fr-FR" sz="2400" b="1" i="1" dirty="0">
                <a:latin typeface="Comic Sans MS" pitchFamily="66"/>
              </a:rPr>
              <a:t>les uns des autres…? (5,44). </a:t>
            </a:r>
            <a:br>
              <a:rPr lang="fr-FR" sz="2400" b="1" i="1" dirty="0">
                <a:latin typeface="Comic Sans MS" pitchFamily="66"/>
              </a:rPr>
            </a:br>
            <a:br>
              <a:rPr lang="fr-FR" sz="2400" b="1" dirty="0">
                <a:latin typeface="Comic Sans MS" pitchFamily="66"/>
              </a:rPr>
            </a:br>
            <a:r>
              <a:rPr lang="fr-FR" sz="2400" b="1" dirty="0">
                <a:latin typeface="Comic Sans MS" pitchFamily="66"/>
              </a:rPr>
              <a:t>Il y a bien là, une résolution, et même une résolution à prendre, remise entre les mains du lecteur : passer </a:t>
            </a:r>
            <a:r>
              <a:rPr lang="fr-FR" sz="2400" b="1" dirty="0">
                <a:solidFill>
                  <a:srgbClr val="FF0000"/>
                </a:solidFill>
                <a:latin typeface="Comic Sans MS" pitchFamily="66"/>
              </a:rPr>
              <a:t>de la foi au Messie d’Israël à la reconnaissance du Fils de Dieu glorieux.</a:t>
            </a:r>
            <a:endParaRPr lang="fr-FR" sz="2400" b="1" i="1" dirty="0">
              <a:solidFill>
                <a:srgbClr val="FF0000"/>
              </a:solidFill>
              <a:latin typeface="Comic Sans MS" pitchFamily="66"/>
            </a:endParaRPr>
          </a:p>
          <a:p>
            <a:pPr marL="0" indent="0">
              <a:lnSpc>
                <a:spcPct val="150000"/>
              </a:lnSpc>
              <a:buNone/>
            </a:pPr>
            <a:endParaRPr lang="fr-FR" sz="2400" dirty="0"/>
          </a:p>
          <a:p>
            <a:endParaRPr lang="fr-FR" dirty="0"/>
          </a:p>
        </p:txBody>
      </p:sp>
    </p:spTree>
    <p:extLst>
      <p:ext uri="{BB962C8B-B14F-4D97-AF65-F5344CB8AC3E}">
        <p14:creationId xmlns:p14="http://schemas.microsoft.com/office/powerpoint/2010/main" val="119391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D644FDD-FC51-F187-D97E-78248DB3CE68}"/>
              </a:ext>
            </a:extLst>
          </p:cNvPr>
          <p:cNvSpPr txBox="1">
            <a:spLocks noGrp="1"/>
          </p:cNvSpPr>
          <p:nvPr>
            <p:ph idx="1"/>
          </p:nvPr>
        </p:nvSpPr>
        <p:spPr>
          <a:xfrm>
            <a:off x="838203" y="362239"/>
            <a:ext cx="10515600" cy="6495760"/>
          </a:xfrm>
        </p:spPr>
        <p:txBody>
          <a:bodyPr>
            <a:noAutofit/>
          </a:bodyPr>
          <a:lstStyle/>
          <a:p>
            <a:pPr marL="0" lvl="0" indent="0">
              <a:lnSpc>
                <a:spcPct val="150000"/>
              </a:lnSpc>
              <a:buNone/>
            </a:pPr>
            <a:r>
              <a:rPr lang="fr-FR" sz="2400" b="1" dirty="0">
                <a:solidFill>
                  <a:srgbClr val="C00000"/>
                </a:solidFill>
                <a:latin typeface="Comic Sans MS" pitchFamily="66"/>
              </a:rPr>
              <a:t>2- Les signes qui manifestent sa gloire et la venue de l’heure</a:t>
            </a:r>
            <a:br>
              <a:rPr lang="fr-FR" sz="2400" dirty="0">
                <a:latin typeface="Comic Sans MS" pitchFamily="66"/>
              </a:rPr>
            </a:br>
            <a:r>
              <a:rPr lang="fr-FR" sz="2400" b="1" dirty="0">
                <a:latin typeface="Comic Sans MS" pitchFamily="66"/>
              </a:rPr>
              <a:t>Le signe manifeste et cache, renvoie au-delà de lui-même.</a:t>
            </a:r>
            <a:br>
              <a:rPr lang="fr-FR" sz="2400" b="1" dirty="0">
                <a:latin typeface="Comic Sans MS" pitchFamily="66"/>
              </a:rPr>
            </a:br>
            <a:r>
              <a:rPr lang="fr-FR" sz="2400" b="1" dirty="0">
                <a:latin typeface="Comic Sans MS" pitchFamily="66"/>
              </a:rPr>
              <a:t>Chez les Synoptiques, l’acte de puissance (</a:t>
            </a:r>
            <a:r>
              <a:rPr lang="fr-FR" sz="2400" b="1" i="1" dirty="0" err="1">
                <a:latin typeface="Comic Sans MS" pitchFamily="66"/>
              </a:rPr>
              <a:t>dunamis</a:t>
            </a:r>
            <a:r>
              <a:rPr lang="fr-FR" sz="2400" b="1" i="1" dirty="0">
                <a:latin typeface="Comic Sans MS" pitchFamily="66"/>
              </a:rPr>
              <a:t>) </a:t>
            </a:r>
            <a:r>
              <a:rPr lang="fr-FR" sz="2400" b="1" dirty="0">
                <a:latin typeface="Comic Sans MS" pitchFamily="66"/>
              </a:rPr>
              <a:t>suppose la foi.</a:t>
            </a:r>
            <a:br>
              <a:rPr lang="fr-FR" sz="2400" b="1" dirty="0">
                <a:latin typeface="Comic Sans MS" pitchFamily="66"/>
              </a:rPr>
            </a:br>
            <a:r>
              <a:rPr lang="fr-FR" sz="2400" b="1" dirty="0">
                <a:latin typeface="Comic Sans MS" pitchFamily="66"/>
              </a:rPr>
              <a:t>Chez Jean, le signe (</a:t>
            </a:r>
            <a:r>
              <a:rPr lang="fr-FR" sz="2400" b="1" i="1" dirty="0" err="1">
                <a:latin typeface="Comic Sans MS" pitchFamily="66"/>
              </a:rPr>
              <a:t>sèmeion</a:t>
            </a:r>
            <a:r>
              <a:rPr lang="fr-FR" sz="2400" b="1" dirty="0">
                <a:latin typeface="Comic Sans MS" pitchFamily="66"/>
              </a:rPr>
              <a:t>) est donné pour faire grandir la foi.</a:t>
            </a:r>
            <a:br>
              <a:rPr lang="fr-FR" sz="2400" b="1" dirty="0">
                <a:latin typeface="Comic Sans MS" pitchFamily="66"/>
              </a:rPr>
            </a:br>
            <a:r>
              <a:rPr lang="fr-FR" sz="2400" b="1" dirty="0">
                <a:latin typeface="Comic Sans MS" pitchFamily="66"/>
              </a:rPr>
              <a:t>Reprise en main ou recadrage de la foi élémentaire de la première communauté johannique et précision dans des débats divers ?</a:t>
            </a:r>
            <a:br>
              <a:rPr lang="fr-FR" sz="2400" b="1" dirty="0">
                <a:latin typeface="Comic Sans MS" pitchFamily="66"/>
              </a:rPr>
            </a:br>
            <a:r>
              <a:rPr lang="fr-FR" sz="2400" b="1" dirty="0">
                <a:latin typeface="Comic Sans MS" pitchFamily="66"/>
              </a:rPr>
              <a:t>Les sept « signes » manifestent diverses façons de se situer pour passer à une foi pleinement convertie :</a:t>
            </a:r>
          </a:p>
          <a:p>
            <a:pPr marL="0" lvl="0" indent="0">
              <a:lnSpc>
                <a:spcPct val="150000"/>
              </a:lnSpc>
              <a:buNone/>
            </a:pPr>
            <a:r>
              <a:rPr lang="fr-FR" sz="2400" b="1" dirty="0">
                <a:latin typeface="Comic Sans MS" pitchFamily="66"/>
              </a:rPr>
              <a:t>Une typologie des réponses à l’invitation à croire ? Du refus des autorités juives à la foi exemplaire du disciple bien aimé ? </a:t>
            </a:r>
            <a:br>
              <a:rPr lang="fr-FR" sz="2400" b="1" dirty="0">
                <a:latin typeface="Comic Sans MS" pitchFamily="66"/>
              </a:rPr>
            </a:br>
            <a:br>
              <a:rPr lang="fr-FR" sz="2400" b="1" dirty="0">
                <a:latin typeface="Comic Sans MS" pitchFamily="66"/>
              </a:rPr>
            </a:br>
            <a:br>
              <a:rPr lang="fr-FR" sz="2400" b="1" dirty="0">
                <a:latin typeface="Comic Sans MS" pitchFamily="66"/>
              </a:rPr>
            </a:br>
            <a:endParaRPr lang="fr-FR" sz="2400" b="1" dirty="0">
              <a:latin typeface="Comic Sans MS" pitchFamily="66"/>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5DAA20D4-9116-1088-7355-AB8788DDD22F}"/>
              </a:ext>
            </a:extLst>
          </p:cNvPr>
          <p:cNvSpPr txBox="1">
            <a:spLocks noGrp="1"/>
          </p:cNvSpPr>
          <p:nvPr>
            <p:ph idx="1"/>
          </p:nvPr>
        </p:nvSpPr>
        <p:spPr>
          <a:xfrm>
            <a:off x="537027" y="246741"/>
            <a:ext cx="10816775" cy="6110514"/>
          </a:xfrm>
        </p:spPr>
        <p:txBody>
          <a:bodyPr/>
          <a:lstStyle/>
          <a:p>
            <a:pPr marL="0" lvl="0" indent="0">
              <a:lnSpc>
                <a:spcPct val="160000"/>
              </a:lnSpc>
              <a:buNone/>
            </a:pPr>
            <a:r>
              <a:rPr lang="fr-FR" sz="2400" b="1" dirty="0">
                <a:latin typeface="Comic Sans MS" pitchFamily="66"/>
              </a:rPr>
              <a:t>Un encadrement de la série des signes par la foi parfaite de femmes !</a:t>
            </a:r>
          </a:p>
          <a:p>
            <a:pPr lvl="0">
              <a:lnSpc>
                <a:spcPct val="160000"/>
              </a:lnSpc>
              <a:buFontTx/>
              <a:buChar char="-"/>
            </a:pPr>
            <a:r>
              <a:rPr lang="fr-FR" sz="2400" b="1" dirty="0">
                <a:latin typeface="Comic Sans MS" pitchFamily="66"/>
              </a:rPr>
              <a:t>A Cana, la mère de Jésus a une foi totale qui provoque le signe de la vie donnée en plénitude (les jarres, les noces).</a:t>
            </a:r>
            <a:br>
              <a:rPr lang="fr-FR" sz="2400" b="1" dirty="0">
                <a:latin typeface="Comic Sans MS" pitchFamily="66"/>
              </a:rPr>
            </a:br>
            <a:endParaRPr lang="fr-FR" sz="2400" b="1" dirty="0">
              <a:latin typeface="Comic Sans MS" pitchFamily="66"/>
            </a:endParaRPr>
          </a:p>
          <a:p>
            <a:pPr lvl="0">
              <a:lnSpc>
                <a:spcPct val="160000"/>
              </a:lnSpc>
              <a:buFontTx/>
              <a:buChar char="-"/>
            </a:pPr>
            <a:r>
              <a:rPr lang="fr-FR" sz="2400" b="1" dirty="0">
                <a:latin typeface="Comic Sans MS" pitchFamily="66"/>
              </a:rPr>
              <a:t>Au chapitre 11,Jésus conduit Marthe et Marie à une foi en lui face à la mort : </a:t>
            </a:r>
            <a:r>
              <a:rPr lang="fr-FR" sz="2400" b="1" i="1" dirty="0">
                <a:latin typeface="Comic Sans MS" pitchFamily="66"/>
              </a:rPr>
              <a:t>Tu es le Christ, Fils de Dieu venu dans le monde (</a:t>
            </a:r>
            <a:r>
              <a:rPr lang="fr-FR" sz="2400" b="1" dirty="0">
                <a:latin typeface="Comic Sans MS" pitchFamily="66"/>
              </a:rPr>
              <a:t>11,27)</a:t>
            </a:r>
            <a:br>
              <a:rPr lang="fr-FR" sz="2400" b="1" dirty="0">
                <a:latin typeface="Comic Sans MS" pitchFamily="66"/>
              </a:rPr>
            </a:br>
            <a:r>
              <a:rPr lang="fr-FR" sz="2400" b="1" i="1" dirty="0">
                <a:latin typeface="Comic Sans MS" pitchFamily="66"/>
              </a:rPr>
              <a:t>Ne t’ai-je pas dit que si tu crois, tu verras </a:t>
            </a:r>
            <a:r>
              <a:rPr lang="fr-FR" sz="2400" b="1" i="1" dirty="0">
                <a:solidFill>
                  <a:srgbClr val="FF0000"/>
                </a:solidFill>
                <a:latin typeface="Comic Sans MS" pitchFamily="66"/>
              </a:rPr>
              <a:t>la gloire </a:t>
            </a:r>
            <a:r>
              <a:rPr lang="fr-FR" sz="2400" b="1" i="1" dirty="0">
                <a:latin typeface="Comic Sans MS" pitchFamily="66"/>
              </a:rPr>
              <a:t>de Dieu ? </a:t>
            </a:r>
            <a:r>
              <a:rPr lang="fr-FR" sz="2400" b="1" dirty="0">
                <a:latin typeface="Comic Sans MS" pitchFamily="66"/>
              </a:rPr>
              <a:t>(11,40)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B5FA621-7F60-8E47-95CF-4A41B9120A31}"/>
              </a:ext>
            </a:extLst>
          </p:cNvPr>
          <p:cNvSpPr txBox="1">
            <a:spLocks noGrp="1"/>
          </p:cNvSpPr>
          <p:nvPr>
            <p:ph idx="1"/>
          </p:nvPr>
        </p:nvSpPr>
        <p:spPr>
          <a:xfrm>
            <a:off x="365760" y="258753"/>
            <a:ext cx="11169743" cy="6567714"/>
          </a:xfrm>
        </p:spPr>
        <p:txBody>
          <a:bodyPr>
            <a:noAutofit/>
          </a:bodyPr>
          <a:lstStyle/>
          <a:p>
            <a:pPr marL="0" lvl="0" indent="0">
              <a:lnSpc>
                <a:spcPct val="100000"/>
              </a:lnSpc>
              <a:buNone/>
            </a:pPr>
            <a:r>
              <a:rPr lang="fr-FR" sz="2400" b="1" dirty="0">
                <a:solidFill>
                  <a:srgbClr val="C00000"/>
                </a:solidFill>
                <a:latin typeface="Comic Sans MS" pitchFamily="66"/>
              </a:rPr>
              <a:t>Le livre de l’heure.</a:t>
            </a:r>
            <a:br>
              <a:rPr lang="fr-FR" sz="2400" b="1" dirty="0">
                <a:latin typeface="Comic Sans MS" pitchFamily="66"/>
              </a:rPr>
            </a:br>
            <a:r>
              <a:rPr lang="fr-FR" sz="2400" b="1" dirty="0">
                <a:latin typeface="Comic Sans MS" pitchFamily="66"/>
              </a:rPr>
              <a:t>Tout renvoie au signe ultime que sera l’</a:t>
            </a:r>
            <a:r>
              <a:rPr lang="fr-FR" sz="2400" b="1" dirty="0">
                <a:solidFill>
                  <a:srgbClr val="FF0000"/>
                </a:solidFill>
                <a:latin typeface="Comic Sans MS" pitchFamily="66"/>
              </a:rPr>
              <a:t>heure </a:t>
            </a:r>
            <a:r>
              <a:rPr lang="fr-FR" sz="2400" b="1" dirty="0">
                <a:latin typeface="Comic Sans MS" pitchFamily="66"/>
              </a:rPr>
              <a:t>de Jésus, sa mort et son élévation dans la gloire.</a:t>
            </a:r>
          </a:p>
          <a:p>
            <a:pPr marL="0" lvl="0" indent="0">
              <a:lnSpc>
                <a:spcPct val="100000"/>
              </a:lnSpc>
              <a:buNone/>
            </a:pPr>
            <a:r>
              <a:rPr lang="fr-FR" sz="2400" b="1" dirty="0">
                <a:latin typeface="Comic Sans MS" pitchFamily="66"/>
              </a:rPr>
              <a:t>L’heure (</a:t>
            </a:r>
            <a:r>
              <a:rPr lang="fr-FR" sz="2400" b="1" i="1" dirty="0" err="1">
                <a:latin typeface="Comic Sans MS" pitchFamily="66"/>
              </a:rPr>
              <a:t>hôra</a:t>
            </a:r>
            <a:r>
              <a:rPr lang="fr-FR" sz="2400" b="1" dirty="0">
                <a:latin typeface="Comic Sans MS" pitchFamily="66"/>
              </a:rPr>
              <a:t>), l’occasion, le moment à saisir, où les choses basculent :</a:t>
            </a:r>
            <a:br>
              <a:rPr lang="fr-FR" sz="2400" b="1" dirty="0">
                <a:latin typeface="Comic Sans MS" pitchFamily="66"/>
              </a:rPr>
            </a:br>
            <a:r>
              <a:rPr lang="fr-FR" sz="2400" b="1" dirty="0">
                <a:latin typeface="Comic Sans MS" pitchFamily="66"/>
              </a:rPr>
              <a:t>déjà là ? Ou pas encore ?</a:t>
            </a:r>
            <a:br>
              <a:rPr lang="fr-FR" sz="2400" b="1" dirty="0">
                <a:latin typeface="Comic Sans MS" pitchFamily="66"/>
              </a:rPr>
            </a:br>
            <a:br>
              <a:rPr lang="fr-FR" sz="2400" b="1" dirty="0">
                <a:latin typeface="Comic Sans MS" pitchFamily="66"/>
              </a:rPr>
            </a:br>
            <a:r>
              <a:rPr lang="fr-FR" sz="2400" b="1" dirty="0">
                <a:latin typeface="Comic Sans MS" pitchFamily="66"/>
              </a:rPr>
              <a:t>A Cana : </a:t>
            </a:r>
            <a:r>
              <a:rPr lang="fr-FR" sz="2400" b="1" i="1" dirty="0">
                <a:latin typeface="Comic Sans MS" pitchFamily="66"/>
              </a:rPr>
              <a:t>Mon heure n’est pas encore venue (</a:t>
            </a:r>
            <a:r>
              <a:rPr lang="fr-FR" sz="2400" b="1" dirty="0">
                <a:latin typeface="Comic Sans MS" pitchFamily="66"/>
              </a:rPr>
              <a:t>2,4).</a:t>
            </a:r>
            <a:br>
              <a:rPr lang="fr-FR" sz="2400" b="1" dirty="0">
                <a:latin typeface="Comic Sans MS" pitchFamily="66"/>
              </a:rPr>
            </a:br>
            <a:r>
              <a:rPr lang="fr-FR" sz="2400" b="1" dirty="0">
                <a:latin typeface="Comic Sans MS" pitchFamily="66"/>
              </a:rPr>
              <a:t>A la femme de Samarie : </a:t>
            </a:r>
            <a:r>
              <a:rPr lang="fr-FR" sz="2400" b="1" i="1" dirty="0">
                <a:latin typeface="Comic Sans MS" pitchFamily="66"/>
              </a:rPr>
              <a:t>l’heure vient et elle est là… </a:t>
            </a:r>
            <a:r>
              <a:rPr lang="fr-FR" sz="2400" b="1" dirty="0">
                <a:latin typeface="Comic Sans MS" pitchFamily="66"/>
              </a:rPr>
              <a:t>(4,21.23 ; 5,24)</a:t>
            </a:r>
            <a:br>
              <a:rPr lang="fr-FR" sz="2400" b="1" dirty="0">
                <a:latin typeface="Comic Sans MS" pitchFamily="66"/>
              </a:rPr>
            </a:br>
            <a:br>
              <a:rPr lang="fr-FR" sz="2400" b="1" dirty="0">
                <a:latin typeface="Comic Sans MS" pitchFamily="66"/>
              </a:rPr>
            </a:br>
            <a:r>
              <a:rPr lang="fr-FR" sz="2400" b="1" dirty="0">
                <a:latin typeface="Comic Sans MS" pitchFamily="66"/>
              </a:rPr>
              <a:t>7,30 et 8,20 : </a:t>
            </a:r>
            <a:r>
              <a:rPr lang="fr-FR" sz="2400" b="1" i="1" dirty="0">
                <a:latin typeface="Comic Sans MS" pitchFamily="66"/>
              </a:rPr>
              <a:t>personne ne mit la main sur lui, parce que son heure n’était pas encore venue.</a:t>
            </a:r>
            <a:br>
              <a:rPr lang="fr-FR" sz="2400" b="1" i="1" dirty="0">
                <a:latin typeface="Comic Sans MS" pitchFamily="66"/>
              </a:rPr>
            </a:br>
            <a:br>
              <a:rPr lang="fr-FR" sz="2400" b="1" i="1" dirty="0">
                <a:latin typeface="Comic Sans MS" pitchFamily="66"/>
              </a:rPr>
            </a:br>
            <a:r>
              <a:rPr lang="fr-FR" sz="2400" b="1" dirty="0">
                <a:latin typeface="Comic Sans MS" pitchFamily="66"/>
              </a:rPr>
              <a:t>12,23 : </a:t>
            </a:r>
            <a:r>
              <a:rPr lang="fr-FR" sz="2400" b="1" i="1" dirty="0">
                <a:latin typeface="Comic Sans MS" pitchFamily="66"/>
              </a:rPr>
              <a:t>elle est venue, l’heure où le fils de l’homme doit être glorifié.</a:t>
            </a:r>
            <a:br>
              <a:rPr lang="fr-FR" sz="2400" b="1" i="1" dirty="0">
                <a:latin typeface="Comic Sans MS" pitchFamily="66"/>
              </a:rPr>
            </a:br>
            <a:br>
              <a:rPr lang="fr-FR" sz="2400" b="1" i="1" dirty="0">
                <a:latin typeface="Comic Sans MS" pitchFamily="66"/>
              </a:rPr>
            </a:br>
            <a:r>
              <a:rPr lang="fr-FR" sz="2400" b="1" dirty="0">
                <a:latin typeface="Comic Sans MS" pitchFamily="66"/>
              </a:rPr>
              <a:t>12,27 : </a:t>
            </a:r>
            <a:r>
              <a:rPr lang="fr-FR" sz="2400" b="1" i="1" dirty="0">
                <a:latin typeface="Comic Sans MS" pitchFamily="66"/>
              </a:rPr>
              <a:t>Père, sauve-moi de cette heure, mais c’est pour cette heure que je suis venu, Père, glorifie ton nom </a:t>
            </a:r>
            <a:r>
              <a:rPr lang="fr-FR" sz="2400" b="1" dirty="0">
                <a:latin typeface="Comic Sans MS" pitchFamily="66"/>
              </a:rPr>
              <a:t>!</a:t>
            </a:r>
            <a:br>
              <a:rPr lang="fr-FR" sz="2400" b="1" dirty="0">
                <a:latin typeface="Comic Sans MS" pitchFamily="66"/>
              </a:rPr>
            </a:br>
            <a:br>
              <a:rPr lang="fr-FR" sz="2400" b="1" dirty="0">
                <a:latin typeface="Comic Sans MS" pitchFamily="66"/>
              </a:rPr>
            </a:br>
            <a:endParaRPr lang="fr-FR" sz="2400" b="1" dirty="0">
              <a:latin typeface="Comic Sans MS" pitchFamily="66"/>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61A4BDF-BFBC-68DA-E081-9AA443B834EB}"/>
              </a:ext>
            </a:extLst>
          </p:cNvPr>
          <p:cNvSpPr txBox="1">
            <a:spLocks noGrp="1"/>
          </p:cNvSpPr>
          <p:nvPr>
            <p:ph idx="1"/>
          </p:nvPr>
        </p:nvSpPr>
        <p:spPr>
          <a:xfrm>
            <a:off x="478304" y="281351"/>
            <a:ext cx="10875498" cy="6386736"/>
          </a:xfrm>
        </p:spPr>
        <p:txBody>
          <a:bodyPr/>
          <a:lstStyle/>
          <a:p>
            <a:pPr marL="0" lvl="0" indent="0">
              <a:buNone/>
            </a:pPr>
            <a:r>
              <a:rPr lang="fr-FR" sz="2400" b="1" dirty="0">
                <a:latin typeface="Comic Sans MS" pitchFamily="66"/>
              </a:rPr>
              <a:t>13,1 : </a:t>
            </a:r>
            <a:r>
              <a:rPr lang="fr-FR" sz="2400" b="1" i="1" dirty="0">
                <a:latin typeface="Comic Sans MS" pitchFamily="66"/>
              </a:rPr>
              <a:t>Sachant que son heure était venue de passer de ce monde à son Père…</a:t>
            </a:r>
            <a:br>
              <a:rPr lang="fr-FR" sz="2400" b="1" i="1" dirty="0">
                <a:latin typeface="Comic Sans MS" pitchFamily="66"/>
              </a:rPr>
            </a:br>
            <a:r>
              <a:rPr lang="fr-FR" sz="2400" b="1" dirty="0">
                <a:latin typeface="Comic Sans MS" pitchFamily="66"/>
              </a:rPr>
              <a:t>17,2 : </a:t>
            </a:r>
            <a:r>
              <a:rPr lang="fr-FR" sz="2400" b="1" i="1" dirty="0">
                <a:latin typeface="Comic Sans MS" pitchFamily="66"/>
              </a:rPr>
              <a:t>L’heure est venue, Père, glorifie ton fils, afin que le Fils te glorifie.</a:t>
            </a:r>
            <a:br>
              <a:rPr lang="fr-FR" sz="2400" b="1" i="1" dirty="0">
                <a:latin typeface="Comic Sans MS" pitchFamily="66"/>
              </a:rPr>
            </a:br>
            <a:br>
              <a:rPr lang="fr-FR" sz="2400" b="1" i="1" dirty="0">
                <a:latin typeface="Comic Sans MS" pitchFamily="66"/>
              </a:rPr>
            </a:br>
            <a:r>
              <a:rPr lang="fr-FR" sz="2400" b="1" dirty="0">
                <a:solidFill>
                  <a:srgbClr val="C00000"/>
                </a:solidFill>
                <a:latin typeface="Comic Sans MS" pitchFamily="66"/>
              </a:rPr>
              <a:t>4-La montée en violence du conflit avec les autorités du Temple</a:t>
            </a:r>
            <a:br>
              <a:rPr lang="fr-FR" sz="2400" b="1" dirty="0">
                <a:latin typeface="Comic Sans MS" pitchFamily="66"/>
              </a:rPr>
            </a:br>
            <a:br>
              <a:rPr lang="fr-FR" sz="2400" b="1" dirty="0">
                <a:latin typeface="Comic Sans MS" pitchFamily="66"/>
              </a:rPr>
            </a:br>
            <a:r>
              <a:rPr lang="fr-FR" sz="2400" b="1" dirty="0">
                <a:latin typeface="Comic Sans MS" pitchFamily="66"/>
              </a:rPr>
              <a:t>Depuis la scène programmatique de 2,13-22 : </a:t>
            </a:r>
            <a:r>
              <a:rPr lang="fr-FR" sz="2400" b="1" i="1" dirty="0">
                <a:latin typeface="Comic Sans MS" pitchFamily="66"/>
              </a:rPr>
              <a:t>lui parlait du Temple de son corps.</a:t>
            </a:r>
            <a:br>
              <a:rPr lang="fr-FR" sz="2400" b="1" i="1" dirty="0">
                <a:latin typeface="Comic Sans MS" pitchFamily="66"/>
              </a:rPr>
            </a:br>
            <a:br>
              <a:rPr lang="fr-FR" sz="2400" b="1" i="1" dirty="0">
                <a:latin typeface="Comic Sans MS" pitchFamily="66"/>
              </a:rPr>
            </a:br>
            <a:r>
              <a:rPr lang="fr-FR" sz="2400" b="1" dirty="0">
                <a:latin typeface="Comic Sans MS" pitchFamily="66"/>
              </a:rPr>
              <a:t>Le chef d’accusation est présent très tôt : </a:t>
            </a:r>
            <a:r>
              <a:rPr lang="fr-FR" sz="2400" b="1" i="1" dirty="0">
                <a:latin typeface="Comic Sans MS" pitchFamily="66"/>
              </a:rPr>
              <a:t>parce qu’il appelait Dieu son Père en se faisant lui-même l’égal de Dieu </a:t>
            </a:r>
            <a:r>
              <a:rPr lang="fr-FR" sz="2400" b="1" dirty="0">
                <a:latin typeface="Comic Sans MS" pitchFamily="66"/>
              </a:rPr>
              <a:t>(5,18 ; 7,30.43).</a:t>
            </a:r>
            <a:br>
              <a:rPr lang="fr-FR" sz="2400" b="1" dirty="0">
                <a:latin typeface="Comic Sans MS" pitchFamily="66"/>
              </a:rPr>
            </a:br>
            <a:br>
              <a:rPr lang="fr-FR" sz="2400" b="1" dirty="0">
                <a:latin typeface="Comic Sans MS" pitchFamily="66"/>
              </a:rPr>
            </a:br>
            <a:r>
              <a:rPr lang="fr-FR" sz="2400" b="1" dirty="0">
                <a:latin typeface="Comic Sans MS" pitchFamily="66"/>
              </a:rPr>
              <a:t>Un long débat avec les Pharisiens au ch. 8 : </a:t>
            </a:r>
            <a:r>
              <a:rPr lang="fr-FR" sz="2400" b="1" i="1" dirty="0">
                <a:latin typeface="Comic Sans MS" pitchFamily="66"/>
              </a:rPr>
              <a:t>ils prirent des pierres pour les lui jeter… mais Jésus se cacha et sortit du Temple </a:t>
            </a:r>
            <a:r>
              <a:rPr lang="fr-FR" sz="2400" b="1" dirty="0">
                <a:latin typeface="Comic Sans MS" pitchFamily="66"/>
              </a:rPr>
              <a:t>(8,59).</a:t>
            </a:r>
            <a:br>
              <a:rPr lang="fr-FR" sz="2400" b="1" dirty="0">
                <a:latin typeface="Comic Sans MS" pitchFamily="66"/>
              </a:rPr>
            </a:br>
            <a:br>
              <a:rPr lang="fr-FR" sz="2400" b="1" dirty="0">
                <a:latin typeface="Comic Sans MS" pitchFamily="66"/>
              </a:rPr>
            </a:br>
            <a:r>
              <a:rPr lang="fr-FR" sz="2400" b="1" dirty="0">
                <a:latin typeface="Comic Sans MS" pitchFamily="66"/>
              </a:rPr>
              <a:t>La mort de Lazare puis son relèvement, anticipation de la mort et résurrection de Jésus (ch. 11 et 12).</a:t>
            </a:r>
          </a:p>
          <a:p>
            <a:pPr marL="0" lvl="0" indent="0">
              <a:lnSpc>
                <a:spcPct val="80000"/>
              </a:lnSpc>
              <a:buNone/>
            </a:pPr>
            <a:endParaRPr lang="fr-FR" sz="2400" b="1" dirty="0">
              <a:latin typeface="Comic Sans MS" pitchFamily="66"/>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0736A05F-A7D5-3625-A8B6-4FB710FB41A4}"/>
              </a:ext>
            </a:extLst>
          </p:cNvPr>
          <p:cNvSpPr txBox="1">
            <a:spLocks noGrp="1"/>
          </p:cNvSpPr>
          <p:nvPr>
            <p:ph idx="1"/>
          </p:nvPr>
        </p:nvSpPr>
        <p:spPr>
          <a:xfrm>
            <a:off x="428067" y="225079"/>
            <a:ext cx="11284967" cy="6442999"/>
          </a:xfrm>
        </p:spPr>
        <p:txBody>
          <a:bodyPr/>
          <a:lstStyle/>
          <a:p>
            <a:pPr marL="0" lvl="0" indent="0">
              <a:lnSpc>
                <a:spcPct val="110000"/>
              </a:lnSpc>
              <a:buNone/>
            </a:pPr>
            <a:r>
              <a:rPr lang="fr-FR" sz="2600" b="1" dirty="0">
                <a:solidFill>
                  <a:srgbClr val="C00000"/>
                </a:solidFill>
                <a:latin typeface="Comic Sans MS" pitchFamily="66"/>
              </a:rPr>
              <a:t>III- Le chemin vers la foi : les voix off, le lecteur</a:t>
            </a:r>
            <a:br>
              <a:rPr lang="fr-FR" sz="2600" b="1" dirty="0">
                <a:solidFill>
                  <a:srgbClr val="C00000"/>
                </a:solidFill>
                <a:latin typeface="Comic Sans MS" pitchFamily="66"/>
              </a:rPr>
            </a:br>
            <a:br>
              <a:rPr lang="fr-FR" sz="2200" b="1" dirty="0">
                <a:latin typeface="Comic Sans MS" pitchFamily="66"/>
              </a:rPr>
            </a:br>
            <a:r>
              <a:rPr lang="fr-FR" sz="2200" b="1" dirty="0">
                <a:latin typeface="Comic Sans MS" pitchFamily="66"/>
              </a:rPr>
              <a:t>Un texte où des interventions, coutures et reprises incessantes, font sentir constamment la présence d’un auteur (voix off), invitant la communauté (et le lecteur) à entrer dans une foi plus haute.</a:t>
            </a:r>
          </a:p>
          <a:p>
            <a:pPr marL="0" lvl="0" indent="0">
              <a:lnSpc>
                <a:spcPct val="110000"/>
              </a:lnSpc>
              <a:buNone/>
            </a:pPr>
            <a:r>
              <a:rPr lang="fr-FR" sz="2200" b="1" dirty="0">
                <a:latin typeface="Comic Sans MS" pitchFamily="66"/>
              </a:rPr>
              <a:t>Le prologue et l’épilogue ont été clairement rajoutés  pour un approfondissement christologique, et un rattachement ecclésial.</a:t>
            </a:r>
            <a:br>
              <a:rPr lang="fr-FR" sz="2200" b="1" dirty="0">
                <a:latin typeface="Comic Sans MS" pitchFamily="66"/>
              </a:rPr>
            </a:br>
            <a:br>
              <a:rPr lang="fr-FR" sz="2200" b="1" dirty="0">
                <a:latin typeface="Comic Sans MS" pitchFamily="66"/>
              </a:rPr>
            </a:br>
            <a:r>
              <a:rPr lang="fr-FR" sz="2200" b="1" dirty="0">
                <a:latin typeface="Comic Sans MS" pitchFamily="66"/>
              </a:rPr>
              <a:t>Des interventions sous forme de confessions de foi ou d’explicitations : </a:t>
            </a:r>
            <a:r>
              <a:rPr lang="fr-FR" sz="2200" b="1" i="1" dirty="0">
                <a:latin typeface="Comic Sans MS" pitchFamily="66"/>
              </a:rPr>
              <a:t>Nous disons ce que nous savons, et nous témoignons de ce que nous avons vu </a:t>
            </a:r>
            <a:r>
              <a:rPr lang="fr-FR" sz="2200" b="1" dirty="0">
                <a:latin typeface="Comic Sans MS" pitchFamily="66"/>
              </a:rPr>
              <a:t>(3, 11).</a:t>
            </a:r>
            <a:br>
              <a:rPr lang="fr-FR" sz="2200" b="1" dirty="0">
                <a:latin typeface="Comic Sans MS" pitchFamily="66"/>
              </a:rPr>
            </a:br>
            <a:br>
              <a:rPr lang="fr-FR" sz="2200" b="1" dirty="0">
                <a:latin typeface="Comic Sans MS" pitchFamily="66"/>
              </a:rPr>
            </a:br>
            <a:r>
              <a:rPr lang="fr-FR" sz="2200" b="1" dirty="0">
                <a:latin typeface="Comic Sans MS" pitchFamily="66"/>
              </a:rPr>
              <a:t>Des traces constantes d’une remémoration, œuvre de l’Esprit : </a:t>
            </a:r>
            <a:br>
              <a:rPr lang="fr-FR" sz="2200" b="1" dirty="0">
                <a:latin typeface="Comic Sans MS" pitchFamily="66"/>
              </a:rPr>
            </a:br>
            <a:r>
              <a:rPr lang="fr-FR" sz="2200" b="1" i="1" dirty="0">
                <a:latin typeface="Comic Sans MS" pitchFamily="66"/>
              </a:rPr>
              <a:t>Lorsqu’il ressuscita des morts, ses disciples se souvinrent qu’il avait dit cela, et ils crurent… </a:t>
            </a:r>
            <a:r>
              <a:rPr lang="fr-FR" sz="2200" b="1" dirty="0">
                <a:latin typeface="Comic Sans MS" pitchFamily="66"/>
              </a:rPr>
              <a:t>(2,17.22)</a:t>
            </a:r>
            <a:br>
              <a:rPr lang="fr-FR" sz="2200" b="1" i="1" dirty="0">
                <a:latin typeface="Comic Sans MS" pitchFamily="66"/>
              </a:rPr>
            </a:br>
            <a:r>
              <a:rPr lang="fr-FR" sz="2200" b="1" i="1" dirty="0">
                <a:latin typeface="Comic Sans MS" pitchFamily="66"/>
              </a:rPr>
              <a:t>Le Paraclet, l’Esprit saint… vous fera ressouvenir... (14, 26)</a:t>
            </a:r>
            <a:br>
              <a:rPr lang="fr-FR" sz="2200" b="1" dirty="0">
                <a:latin typeface="Comic Sans MS" pitchFamily="66"/>
              </a:rPr>
            </a:br>
            <a:endParaRPr lang="fr-FR" sz="2200" b="1" dirty="0">
              <a:latin typeface="Comic Sans MS" pitchFamily="66"/>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D65DFF3-7357-BBEB-45A8-F7C9ACD9093C}"/>
              </a:ext>
            </a:extLst>
          </p:cNvPr>
          <p:cNvSpPr txBox="1">
            <a:spLocks noGrp="1"/>
          </p:cNvSpPr>
          <p:nvPr>
            <p:ph idx="1"/>
          </p:nvPr>
        </p:nvSpPr>
        <p:spPr>
          <a:xfrm>
            <a:off x="838203" y="126607"/>
            <a:ext cx="10515600" cy="7653052"/>
          </a:xfrm>
        </p:spPr>
        <p:txBody>
          <a:bodyPr/>
          <a:lstStyle/>
          <a:p>
            <a:pPr marL="0" lvl="0" indent="0">
              <a:lnSpc>
                <a:spcPct val="80000"/>
              </a:lnSpc>
              <a:buNone/>
            </a:pPr>
            <a:br>
              <a:rPr lang="fr-FR" sz="2400" b="1">
                <a:latin typeface="Comic Sans MS" pitchFamily="66"/>
              </a:rPr>
            </a:br>
            <a:r>
              <a:rPr lang="fr-FR" sz="2400" b="1">
                <a:latin typeface="Comic Sans MS" pitchFamily="66"/>
              </a:rPr>
              <a:t>Et une double signature (transmission et tradition en marche) :</a:t>
            </a:r>
          </a:p>
          <a:p>
            <a:pPr marL="0" lvl="0" indent="0">
              <a:lnSpc>
                <a:spcPct val="160000"/>
              </a:lnSpc>
              <a:buNone/>
            </a:pPr>
            <a:r>
              <a:rPr lang="fr-FR" sz="2400" b="1">
                <a:latin typeface="Comic Sans MS" pitchFamily="66"/>
              </a:rPr>
              <a:t>20,30-31</a:t>
            </a:r>
            <a:r>
              <a:rPr lang="fr-FR" sz="2400">
                <a:latin typeface="Comic Sans MS" pitchFamily="66"/>
              </a:rPr>
              <a:t> : </a:t>
            </a:r>
            <a:r>
              <a:rPr lang="fr-FR" sz="2400" b="1" i="1">
                <a:latin typeface="Comic Sans MS" pitchFamily="66"/>
              </a:rPr>
              <a:t>Jésus a opéré bien d’autres signes qui ne sont pas rapportés dans ce livre. Ceux-ci l’ont été pour que vous croyiez que Jésus est le Christ, le Fils de Dieu, et que, en croyant, vous ayez la vie en son nom (</a:t>
            </a:r>
            <a:r>
              <a:rPr lang="fr-FR" sz="2400" b="1">
                <a:latin typeface="Comic Sans MS" pitchFamily="66"/>
              </a:rPr>
              <a:t>20,30-31).</a:t>
            </a:r>
            <a:endParaRPr lang="fr-FR" sz="2400" b="1" i="1">
              <a:latin typeface="Comic Sans MS" pitchFamily="66"/>
            </a:endParaRPr>
          </a:p>
          <a:p>
            <a:pPr marL="0" lvl="0" indent="0">
              <a:lnSpc>
                <a:spcPct val="160000"/>
              </a:lnSpc>
              <a:buNone/>
            </a:pPr>
            <a:r>
              <a:rPr lang="fr-FR" sz="2400" b="1">
                <a:latin typeface="Comic Sans MS" pitchFamily="66"/>
              </a:rPr>
              <a:t>21,24 :</a:t>
            </a:r>
            <a:r>
              <a:rPr lang="fr-FR" sz="2400" b="1" i="1">
                <a:latin typeface="Comic Sans MS" pitchFamily="66"/>
              </a:rPr>
              <a:t> C’est ce disciple qui témoigne de ces choses et qui les a écrites, et nous savons que son témoignage est véridique.</a:t>
            </a:r>
            <a:br>
              <a:rPr lang="fr-FR" sz="2400" b="1" i="1">
                <a:latin typeface="Comic Sans MS" pitchFamily="66"/>
              </a:rPr>
            </a:br>
            <a:r>
              <a:rPr lang="fr-FR" sz="2400" b="1" i="1">
                <a:latin typeface="Comic Sans MS" pitchFamily="66"/>
              </a:rPr>
              <a:t>Jésus a fait encore bien d’autres choses : si on les écrivait une à une, je pense que le monde entier ne pourrait contenir les livres que l’on écrirait.</a:t>
            </a:r>
          </a:p>
          <a:p>
            <a:pPr marL="0" lvl="0" indent="0">
              <a:lnSpc>
                <a:spcPct val="80000"/>
              </a:lnSpc>
              <a:buNone/>
            </a:pPr>
            <a:endParaRPr lang="fr-FR" sz="2400" b="1">
              <a:latin typeface="Comic Sans MS" pitchFamily="66"/>
            </a:endParaRPr>
          </a:p>
          <a:p>
            <a:pPr marL="0" lvl="0" indent="0">
              <a:lnSpc>
                <a:spcPct val="80000"/>
              </a:lnSpc>
              <a:buNone/>
            </a:pPr>
            <a:endParaRPr lang="fr-FR" sz="2400" b="1">
              <a:latin typeface="Comic Sans MS" pitchFamily="66"/>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7A8CF51-710D-D3B9-3421-E0C3B4718F39}"/>
              </a:ext>
            </a:extLst>
          </p:cNvPr>
          <p:cNvSpPr txBox="1">
            <a:spLocks noGrp="1"/>
          </p:cNvSpPr>
          <p:nvPr>
            <p:ph idx="1"/>
          </p:nvPr>
        </p:nvSpPr>
        <p:spPr>
          <a:xfrm>
            <a:off x="635005" y="145144"/>
            <a:ext cx="10515600" cy="6516914"/>
          </a:xfrm>
        </p:spPr>
        <p:txBody>
          <a:bodyPr/>
          <a:lstStyle/>
          <a:p>
            <a:pPr marL="0" lvl="0" indent="0">
              <a:lnSpc>
                <a:spcPct val="110000"/>
              </a:lnSpc>
              <a:buNone/>
            </a:pPr>
            <a:r>
              <a:rPr lang="fr-FR" sz="2400" b="1" dirty="0">
                <a:solidFill>
                  <a:srgbClr val="C00000"/>
                </a:solidFill>
                <a:latin typeface="Comic Sans MS" pitchFamily="66"/>
              </a:rPr>
              <a:t>La trajectoire de l’écriture de l’évangile :</a:t>
            </a:r>
          </a:p>
          <a:p>
            <a:pPr marL="0" lvl="0" indent="0">
              <a:lnSpc>
                <a:spcPct val="110000"/>
              </a:lnSpc>
              <a:buNone/>
            </a:pPr>
            <a:r>
              <a:rPr lang="fr-FR" sz="2400" b="1" dirty="0">
                <a:latin typeface="Comic Sans MS" pitchFamily="66"/>
              </a:rPr>
              <a:t>Des blocs rassemblés par la tradition orale dans les communautés de Jean le fils de Zébédée : signes, récit de la passion, enseignements.</a:t>
            </a:r>
            <a:br>
              <a:rPr lang="fr-FR" sz="2400" b="1" dirty="0">
                <a:latin typeface="Comic Sans MS" pitchFamily="66"/>
              </a:rPr>
            </a:br>
            <a:br>
              <a:rPr lang="fr-FR" sz="2400" b="1" dirty="0">
                <a:latin typeface="Comic Sans MS" pitchFamily="66"/>
              </a:rPr>
            </a:br>
            <a:r>
              <a:rPr lang="fr-FR" sz="2400" b="1" dirty="0">
                <a:latin typeface="Comic Sans MS" pitchFamily="66"/>
              </a:rPr>
              <a:t>L’empreinte d’une très forte figure : </a:t>
            </a:r>
            <a:r>
              <a:rPr lang="fr-FR" sz="2400" b="1" dirty="0">
                <a:solidFill>
                  <a:srgbClr val="FF0000"/>
                </a:solidFill>
                <a:latin typeface="Comic Sans MS" pitchFamily="66"/>
              </a:rPr>
              <a:t>le disciple bien-aimé.</a:t>
            </a:r>
            <a:br>
              <a:rPr lang="fr-FR" sz="2400" b="1" dirty="0">
                <a:latin typeface="Comic Sans MS" pitchFamily="66"/>
              </a:rPr>
            </a:br>
            <a:r>
              <a:rPr lang="fr-FR" sz="2400" b="1" dirty="0">
                <a:latin typeface="Comic Sans MS" pitchFamily="66"/>
              </a:rPr>
              <a:t> </a:t>
            </a:r>
            <a:br>
              <a:rPr lang="fr-FR" sz="2400" b="1" dirty="0">
                <a:latin typeface="Comic Sans MS" pitchFamily="66"/>
              </a:rPr>
            </a:br>
            <a:r>
              <a:rPr lang="fr-FR" sz="2400" b="1" dirty="0">
                <a:latin typeface="Comic Sans MS" pitchFamily="66"/>
              </a:rPr>
              <a:t>Un </a:t>
            </a:r>
            <a:r>
              <a:rPr lang="fr-FR" sz="2400" b="1" dirty="0">
                <a:solidFill>
                  <a:srgbClr val="FF0000"/>
                </a:solidFill>
                <a:latin typeface="Comic Sans MS" pitchFamily="66"/>
              </a:rPr>
              <a:t>évangéliste</a:t>
            </a:r>
            <a:r>
              <a:rPr lang="fr-FR" sz="2400" b="1" dirty="0">
                <a:latin typeface="Comic Sans MS" pitchFamily="66"/>
              </a:rPr>
              <a:t>, son disciple, qui organise un texte centré sur la croix comme élévation dans la gloire.</a:t>
            </a:r>
            <a:br>
              <a:rPr lang="fr-FR" sz="2400" b="1" dirty="0">
                <a:latin typeface="Comic Sans MS" pitchFamily="66"/>
              </a:rPr>
            </a:br>
            <a:br>
              <a:rPr lang="fr-FR" sz="2400" b="1" dirty="0">
                <a:latin typeface="Comic Sans MS" pitchFamily="66"/>
              </a:rPr>
            </a:br>
            <a:r>
              <a:rPr lang="fr-FR" sz="2400" b="1" dirty="0">
                <a:latin typeface="Comic Sans MS" pitchFamily="66"/>
              </a:rPr>
              <a:t>Des reprises constantes dues aux conflits successifs avec les disciples de Jean le Baptiste, avec les Juifs (ou Judéens ?), et avec un groupe docète (pré-gnose).</a:t>
            </a:r>
            <a:br>
              <a:rPr lang="fr-FR" sz="2400" b="1" dirty="0">
                <a:latin typeface="Comic Sans MS" pitchFamily="66"/>
              </a:rPr>
            </a:br>
            <a:br>
              <a:rPr lang="fr-FR" sz="2400" b="1" dirty="0">
                <a:latin typeface="Comic Sans MS" pitchFamily="66"/>
              </a:rPr>
            </a:br>
            <a:r>
              <a:rPr lang="fr-FR" sz="2400" b="1" dirty="0">
                <a:latin typeface="Comic Sans MS" pitchFamily="66"/>
              </a:rPr>
              <a:t>Un encadrement plus tardif (?) : le prologue et le ch.21 intégration dans la grande Eglise .</a:t>
            </a:r>
          </a:p>
          <a:p>
            <a:pPr marL="0" lvl="0" indent="0">
              <a:buNone/>
            </a:pPr>
            <a:endParaRPr lang="fr-FR"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B4BAD-2825-32FA-E4CB-CF1E6A9BA06C}"/>
              </a:ext>
            </a:extLst>
          </p:cNvPr>
          <p:cNvSpPr txBox="1">
            <a:spLocks noGrp="1"/>
          </p:cNvSpPr>
          <p:nvPr>
            <p:ph type="title"/>
          </p:nvPr>
        </p:nvSpPr>
        <p:spPr>
          <a:xfrm>
            <a:off x="838203" y="0"/>
            <a:ext cx="10515600" cy="1614610"/>
          </a:xfrm>
        </p:spPr>
        <p:txBody>
          <a:bodyPr anchorCtr="1"/>
          <a:lstStyle/>
          <a:p>
            <a:pPr lvl="0" algn="ctr"/>
            <a:r>
              <a:rPr lang="fr-FR" sz="4000" b="1">
                <a:solidFill>
                  <a:srgbClr val="C00000"/>
                </a:solidFill>
                <a:latin typeface="Comic Sans MS" pitchFamily="66"/>
              </a:rPr>
              <a:t>L’évangile selon Jean</a:t>
            </a:r>
            <a:br>
              <a:rPr lang="fr-FR" sz="4000" b="1">
                <a:solidFill>
                  <a:srgbClr val="C00000"/>
                </a:solidFill>
                <a:latin typeface="Comic Sans MS" pitchFamily="66"/>
              </a:rPr>
            </a:br>
            <a:r>
              <a:rPr lang="fr-FR" sz="3600" b="1">
                <a:solidFill>
                  <a:srgbClr val="C00000"/>
                </a:solidFill>
                <a:latin typeface="Comic Sans MS" pitchFamily="66"/>
              </a:rPr>
              <a:t>Quelques clés pour une lecture</a:t>
            </a:r>
          </a:p>
        </p:txBody>
      </p:sp>
      <p:sp>
        <p:nvSpPr>
          <p:cNvPr id="3" name="Espace réservé du contenu 2">
            <a:extLst>
              <a:ext uri="{FF2B5EF4-FFF2-40B4-BE49-F238E27FC236}">
                <a16:creationId xmlns:a16="http://schemas.microsoft.com/office/drawing/2014/main" id="{3A0309F2-EDC9-01B9-E028-D2B1CAF275E8}"/>
              </a:ext>
            </a:extLst>
          </p:cNvPr>
          <p:cNvSpPr txBox="1">
            <a:spLocks noGrp="1"/>
          </p:cNvSpPr>
          <p:nvPr>
            <p:ph idx="1"/>
          </p:nvPr>
        </p:nvSpPr>
        <p:spPr>
          <a:xfrm>
            <a:off x="483873" y="1465947"/>
            <a:ext cx="11708133" cy="5079994"/>
          </a:xfrm>
        </p:spPr>
        <p:txBody>
          <a:bodyPr>
            <a:noAutofit/>
          </a:bodyPr>
          <a:lstStyle/>
          <a:p>
            <a:pPr marL="0" lvl="0" indent="0">
              <a:lnSpc>
                <a:spcPct val="150000"/>
              </a:lnSpc>
              <a:buNone/>
            </a:pPr>
            <a:r>
              <a:rPr lang="fr-FR" sz="2400" b="1">
                <a:solidFill>
                  <a:srgbClr val="C00000"/>
                </a:solidFill>
                <a:latin typeface="Comic Sans MS" pitchFamily="66"/>
              </a:rPr>
              <a:t>I- L’évangile, un genre littéraire à part : </a:t>
            </a:r>
            <a:br>
              <a:rPr lang="fr-FR" sz="2400" b="1">
                <a:solidFill>
                  <a:srgbClr val="C00000"/>
                </a:solidFill>
                <a:latin typeface="Comic Sans MS" pitchFamily="66"/>
              </a:rPr>
            </a:br>
            <a:r>
              <a:rPr lang="fr-FR" sz="2400" b="1">
                <a:solidFill>
                  <a:srgbClr val="C00000"/>
                </a:solidFill>
                <a:latin typeface="Comic Sans MS" pitchFamily="66"/>
              </a:rPr>
              <a:t>	une intrigue de révélation</a:t>
            </a:r>
            <a:br>
              <a:rPr lang="fr-FR" sz="2400" b="1">
                <a:solidFill>
                  <a:srgbClr val="0D0D0D"/>
                </a:solidFill>
                <a:latin typeface="Comic Sans MS" pitchFamily="66"/>
              </a:rPr>
            </a:br>
            <a:r>
              <a:rPr lang="fr-FR" sz="2400" b="1">
                <a:solidFill>
                  <a:srgbClr val="0D0D0D"/>
                </a:solidFill>
                <a:latin typeface="Comic Sans MS" pitchFamily="66"/>
              </a:rPr>
              <a:t>Un évangile « spirituel » ?</a:t>
            </a:r>
            <a:br>
              <a:rPr lang="fr-FR" sz="2400" b="1">
                <a:solidFill>
                  <a:srgbClr val="0D0D0D"/>
                </a:solidFill>
                <a:latin typeface="Comic Sans MS" pitchFamily="66"/>
              </a:rPr>
            </a:br>
            <a:r>
              <a:rPr lang="fr-FR" sz="2400" b="1">
                <a:solidFill>
                  <a:srgbClr val="0D0D0D"/>
                </a:solidFill>
                <a:latin typeface="Comic Sans MS" pitchFamily="66"/>
              </a:rPr>
              <a:t>Faut-il opposer Jean et les Synoptiques, ou voir dans Jean, l’exemple le plus abouti du genre « évangile », entièrement construit sur une intrigue de « </a:t>
            </a:r>
            <a:r>
              <a:rPr lang="fr-FR" sz="2400" b="1">
                <a:solidFill>
                  <a:srgbClr val="FF0000"/>
                </a:solidFill>
                <a:latin typeface="Comic Sans MS" pitchFamily="66"/>
              </a:rPr>
              <a:t>révélation</a:t>
            </a:r>
            <a:r>
              <a:rPr lang="fr-FR" sz="2400" b="1">
                <a:solidFill>
                  <a:srgbClr val="0D0D0D"/>
                </a:solidFill>
                <a:latin typeface="Comic Sans MS" pitchFamily="66"/>
              </a:rPr>
              <a:t> » ?</a:t>
            </a:r>
            <a:br>
              <a:rPr lang="fr-FR" sz="2400" b="1">
                <a:solidFill>
                  <a:srgbClr val="0D0D0D"/>
                </a:solidFill>
                <a:latin typeface="Comic Sans MS" pitchFamily="66"/>
              </a:rPr>
            </a:br>
            <a:r>
              <a:rPr lang="fr-FR" sz="2400" b="1">
                <a:solidFill>
                  <a:srgbClr val="0D0D0D"/>
                </a:solidFill>
                <a:latin typeface="Comic Sans MS" pitchFamily="66"/>
              </a:rPr>
              <a:t>1, 18 </a:t>
            </a:r>
            <a:r>
              <a:rPr lang="fr-FR" sz="2400" b="1" i="1">
                <a:solidFill>
                  <a:srgbClr val="0D0D0D"/>
                </a:solidFill>
                <a:latin typeface="Comic Sans MS" pitchFamily="66"/>
              </a:rPr>
              <a:t>Personne n’a jamais vu Dieu ; Dieu fils unique qui est dans le sein du Père nous l’a expliqué</a:t>
            </a:r>
            <a:r>
              <a:rPr lang="fr-FR" sz="2400" b="1">
                <a:solidFill>
                  <a:srgbClr val="0D0D0D"/>
                </a:solidFill>
                <a:latin typeface="Comic Sans MS" pitchFamily="66"/>
              </a:rPr>
              <a:t> = explicité, conduit sur le chemin pour le connaître ?</a:t>
            </a:r>
            <a:br>
              <a:rPr lang="fr-FR" sz="2400" b="1">
                <a:solidFill>
                  <a:srgbClr val="0D0D0D"/>
                </a:solidFill>
                <a:latin typeface="Comic Sans MS" pitchFamily="66"/>
              </a:rPr>
            </a:br>
            <a:br>
              <a:rPr lang="fr-FR" sz="2400" b="1">
                <a:solidFill>
                  <a:srgbClr val="0D0D0D"/>
                </a:solidFill>
                <a:latin typeface="Comic Sans MS" pitchFamily="66"/>
              </a:rPr>
            </a:br>
            <a:endParaRPr lang="fr-FR" sz="2400" b="1">
              <a:solidFill>
                <a:srgbClr val="0D0D0D"/>
              </a:solidFill>
              <a:latin typeface="Comic Sans MS" pitchFamily="66"/>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C731B545-4B4C-6EBA-57E0-85511B3AB806}"/>
              </a:ext>
            </a:extLst>
          </p:cNvPr>
          <p:cNvSpPr txBox="1">
            <a:spLocks noGrp="1"/>
          </p:cNvSpPr>
          <p:nvPr>
            <p:ph idx="1"/>
          </p:nvPr>
        </p:nvSpPr>
        <p:spPr>
          <a:xfrm>
            <a:off x="618975" y="422032"/>
            <a:ext cx="10734827" cy="6119448"/>
          </a:xfrm>
        </p:spPr>
        <p:txBody>
          <a:bodyPr>
            <a:normAutofit/>
          </a:bodyPr>
          <a:lstStyle/>
          <a:p>
            <a:pPr marL="0" lvl="0" indent="0">
              <a:lnSpc>
                <a:spcPct val="110000"/>
              </a:lnSpc>
              <a:buNone/>
            </a:pPr>
            <a:r>
              <a:rPr lang="fr-FR" b="1" dirty="0">
                <a:solidFill>
                  <a:srgbClr val="C00000"/>
                </a:solidFill>
                <a:latin typeface="Comic Sans MS" pitchFamily="66"/>
              </a:rPr>
              <a:t>Des moyens littéraires pour inviter à une foi plus haute</a:t>
            </a:r>
            <a:br>
              <a:rPr lang="fr-FR" sz="2200" b="1" dirty="0">
                <a:latin typeface="Comic Sans MS" pitchFamily="66"/>
              </a:rPr>
            </a:br>
            <a:endParaRPr lang="fr-FR" sz="2200" b="1" dirty="0">
              <a:latin typeface="Comic Sans MS" pitchFamily="66"/>
            </a:endParaRPr>
          </a:p>
          <a:p>
            <a:pPr marL="0" lvl="0" indent="0">
              <a:lnSpc>
                <a:spcPct val="110000"/>
              </a:lnSpc>
              <a:buNone/>
            </a:pPr>
            <a:r>
              <a:rPr lang="fr-FR" sz="2400" b="1" dirty="0">
                <a:latin typeface="Comic Sans MS" pitchFamily="66"/>
              </a:rPr>
              <a:t>Une restructuration de la foi de la communauté :</a:t>
            </a:r>
            <a:br>
              <a:rPr lang="fr-FR" sz="2400" b="1" i="1" dirty="0">
                <a:solidFill>
                  <a:srgbClr val="FF0000"/>
                </a:solidFill>
                <a:latin typeface="Comic Sans MS" pitchFamily="66"/>
              </a:rPr>
            </a:br>
            <a:r>
              <a:rPr lang="fr-FR" sz="2400" b="1" dirty="0">
                <a:latin typeface="Comic Sans MS" pitchFamily="66"/>
              </a:rPr>
              <a:t>Passer de la foi en Jésus Christ (Messie) à la foi en Jésus Fils de Dieu envoyé du Père, incarné dans la chair,</a:t>
            </a:r>
            <a:br>
              <a:rPr lang="fr-FR" sz="2400" b="1" dirty="0">
                <a:latin typeface="Comic Sans MS" pitchFamily="66"/>
              </a:rPr>
            </a:br>
            <a:r>
              <a:rPr lang="fr-FR" sz="2400" b="1" dirty="0">
                <a:latin typeface="Comic Sans MS" pitchFamily="66"/>
              </a:rPr>
              <a:t>De Jésus Christ à la Parole préexistante de Dieu.</a:t>
            </a:r>
          </a:p>
          <a:p>
            <a:pPr marL="0" lvl="0" indent="0">
              <a:lnSpc>
                <a:spcPct val="110000"/>
              </a:lnSpc>
              <a:buNone/>
            </a:pPr>
            <a:r>
              <a:rPr lang="fr-FR" sz="2400" b="1" dirty="0">
                <a:latin typeface="Comic Sans MS" pitchFamily="66"/>
              </a:rPr>
              <a:t>On distingue souvent trois moyens littéraires :</a:t>
            </a:r>
          </a:p>
          <a:p>
            <a:pPr marL="0" lvl="0" indent="0">
              <a:lnSpc>
                <a:spcPct val="110000"/>
              </a:lnSpc>
              <a:buNone/>
            </a:pPr>
            <a:r>
              <a:rPr lang="fr-FR" sz="2400" b="1" dirty="0">
                <a:latin typeface="Comic Sans MS" pitchFamily="66"/>
              </a:rPr>
              <a:t>1- Le malentendu</a:t>
            </a:r>
          </a:p>
          <a:p>
            <a:pPr marL="0" lvl="0" indent="0">
              <a:lnSpc>
                <a:spcPct val="110000"/>
              </a:lnSpc>
              <a:buNone/>
            </a:pPr>
            <a:r>
              <a:rPr lang="fr-FR" sz="2400" b="1" dirty="0">
                <a:latin typeface="Comic Sans MS" pitchFamily="66"/>
              </a:rPr>
              <a:t>2- L’ironie</a:t>
            </a:r>
          </a:p>
          <a:p>
            <a:pPr marL="0" lvl="0" indent="0">
              <a:lnSpc>
                <a:spcPct val="110000"/>
              </a:lnSpc>
              <a:buNone/>
            </a:pPr>
            <a:r>
              <a:rPr lang="fr-FR" sz="2400" b="1" dirty="0">
                <a:latin typeface="Comic Sans MS" pitchFamily="66"/>
              </a:rPr>
              <a:t>3- Le langage symbolique, le jeu des oppositions</a:t>
            </a:r>
          </a:p>
          <a:p>
            <a:pPr marL="0" lvl="0" indent="0">
              <a:lnSpc>
                <a:spcPct val="110000"/>
              </a:lnSpc>
              <a:buNone/>
            </a:pPr>
            <a:r>
              <a:rPr lang="fr-FR" sz="2400" b="1" dirty="0">
                <a:latin typeface="Comic Sans MS" pitchFamily="66"/>
              </a:rPr>
              <a:t>et j’ajoute les métaphores en « Je suis… ».</a:t>
            </a:r>
            <a:br>
              <a:rPr lang="fr-FR" sz="2400" b="1" dirty="0">
                <a:latin typeface="Comic Sans MS" pitchFamily="66"/>
              </a:rPr>
            </a:br>
            <a:br>
              <a:rPr lang="fr-FR" sz="2400" b="1" dirty="0">
                <a:latin typeface="Comic Sans MS" pitchFamily="66"/>
              </a:rPr>
            </a:br>
            <a:endParaRPr lang="fr-FR" sz="2400" b="1" dirty="0">
              <a:latin typeface="Comic Sans MS" pitchFamily="66"/>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9FCFED40-904D-949B-E263-09483EBE9844}"/>
              </a:ext>
            </a:extLst>
          </p:cNvPr>
          <p:cNvSpPr txBox="1">
            <a:spLocks noGrp="1"/>
          </p:cNvSpPr>
          <p:nvPr>
            <p:ph idx="1"/>
          </p:nvPr>
        </p:nvSpPr>
        <p:spPr>
          <a:xfrm>
            <a:off x="547917" y="417743"/>
            <a:ext cx="10515600" cy="6215286"/>
          </a:xfrm>
        </p:spPr>
        <p:txBody>
          <a:bodyPr/>
          <a:lstStyle/>
          <a:p>
            <a:pPr marL="0" lvl="0" indent="0">
              <a:lnSpc>
                <a:spcPct val="140000"/>
              </a:lnSpc>
              <a:buNone/>
            </a:pPr>
            <a:r>
              <a:rPr lang="fr-FR" sz="2400" b="1" dirty="0">
                <a:solidFill>
                  <a:srgbClr val="C00000"/>
                </a:solidFill>
                <a:latin typeface="Comic Sans MS" pitchFamily="66"/>
              </a:rPr>
              <a:t>1-Le malentendu </a:t>
            </a:r>
            <a:r>
              <a:rPr lang="fr-FR" sz="2400" b="1" dirty="0">
                <a:latin typeface="Comic Sans MS" pitchFamily="66"/>
              </a:rPr>
              <a:t>: une parole de Jésus comprise selon des catégories mondaines, puis reformulée et renvoyée à un autre niveau. Un </a:t>
            </a:r>
            <a:r>
              <a:rPr lang="fr-FR" sz="2400" b="1" dirty="0" err="1">
                <a:latin typeface="Comic Sans MS" pitchFamily="66"/>
              </a:rPr>
              <a:t>mal-entendu</a:t>
            </a:r>
            <a:r>
              <a:rPr lang="fr-FR" sz="2400" b="1" dirty="0">
                <a:latin typeface="Comic Sans MS" pitchFamily="66"/>
              </a:rPr>
              <a:t> intérieur qui met en débat ?</a:t>
            </a:r>
          </a:p>
          <a:p>
            <a:pPr marL="0" lvl="0" indent="0">
              <a:lnSpc>
                <a:spcPct val="140000"/>
              </a:lnSpc>
              <a:buNone/>
            </a:pPr>
            <a:r>
              <a:rPr lang="fr-FR" sz="2400" b="1" i="1" dirty="0">
                <a:latin typeface="Comic Sans MS" pitchFamily="66"/>
              </a:rPr>
              <a:t>3,3 Nul ne peut voir le Royaume de Dieu, s’il n’est pas né à nouveau/d’en haut (</a:t>
            </a:r>
            <a:r>
              <a:rPr lang="fr-FR" sz="2400" b="1" dirty="0" err="1">
                <a:latin typeface="Comic Sans MS" pitchFamily="66"/>
              </a:rPr>
              <a:t>anôthen</a:t>
            </a:r>
            <a:r>
              <a:rPr lang="fr-FR" sz="2400" b="1" i="1" dirty="0">
                <a:latin typeface="Comic Sans MS" pitchFamily="66"/>
              </a:rPr>
              <a:t>).</a:t>
            </a:r>
            <a:br>
              <a:rPr lang="fr-FR" sz="2400" b="1" i="1" dirty="0">
                <a:latin typeface="Comic Sans MS" pitchFamily="66"/>
              </a:rPr>
            </a:br>
            <a:r>
              <a:rPr lang="fr-FR" sz="2400" b="1" dirty="0">
                <a:latin typeface="Comic Sans MS" pitchFamily="66"/>
              </a:rPr>
              <a:t>4,14 </a:t>
            </a:r>
            <a:r>
              <a:rPr lang="fr-FR" sz="2400" b="1" i="1" dirty="0">
                <a:latin typeface="Comic Sans MS" pitchFamily="66"/>
              </a:rPr>
              <a:t>Celui qui boira l’eau que je lui donnerai n’aura plus jamais soif…</a:t>
            </a:r>
            <a:br>
              <a:rPr lang="fr-FR" sz="2400" b="1" i="1" dirty="0">
                <a:latin typeface="Comic Sans MS" pitchFamily="66"/>
              </a:rPr>
            </a:br>
            <a:r>
              <a:rPr lang="fr-FR" sz="2400" b="1" dirty="0">
                <a:latin typeface="Comic Sans MS" pitchFamily="66"/>
              </a:rPr>
              <a:t>6,52 </a:t>
            </a:r>
            <a:r>
              <a:rPr lang="fr-FR" sz="2400" b="1" i="1" dirty="0">
                <a:latin typeface="Comic Sans MS" pitchFamily="66"/>
              </a:rPr>
              <a:t>Comment celui-ci peut-il nous donner sa chair à manger ?</a:t>
            </a:r>
          </a:p>
          <a:p>
            <a:pPr marL="0" lvl="0" indent="0">
              <a:lnSpc>
                <a:spcPct val="140000"/>
              </a:lnSpc>
              <a:buNone/>
            </a:pPr>
            <a:r>
              <a:rPr lang="fr-FR" sz="2400" b="1" i="1" dirty="0">
                <a:latin typeface="Comic Sans MS" pitchFamily="66"/>
              </a:rPr>
              <a:t>8,</a:t>
            </a:r>
            <a:r>
              <a:rPr lang="fr-FR" sz="2400" b="1" dirty="0">
                <a:latin typeface="Comic Sans MS" pitchFamily="66"/>
              </a:rPr>
              <a:t>56</a:t>
            </a:r>
            <a:r>
              <a:rPr lang="fr-FR" sz="2400" b="1" i="1" dirty="0">
                <a:latin typeface="Comic Sans MS" pitchFamily="66"/>
              </a:rPr>
              <a:t> Abraham votre père, a exulté de voir mon jour, il l’a vu et s’est réjoui.</a:t>
            </a:r>
          </a:p>
          <a:p>
            <a:pPr marL="0" lvl="0" indent="0">
              <a:lnSpc>
                <a:spcPct val="140000"/>
              </a:lnSpc>
              <a:buNone/>
            </a:pPr>
            <a:r>
              <a:rPr lang="fr-FR" sz="2400" b="1" dirty="0">
                <a:latin typeface="Comic Sans MS" pitchFamily="66"/>
              </a:rPr>
              <a:t>11,11</a:t>
            </a:r>
            <a:r>
              <a:rPr lang="fr-FR" sz="2400" b="1" i="1" dirty="0">
                <a:latin typeface="Comic Sans MS" pitchFamily="66"/>
              </a:rPr>
              <a:t> Lazare notre ami est endormi, mais j’irai le réveiller de son sommeil…</a:t>
            </a:r>
            <a:endParaRPr lang="fr-FR" sz="2400" b="1" dirty="0">
              <a:latin typeface="Comic Sans MS" pitchFamily="66"/>
            </a:endParaRPr>
          </a:p>
          <a:p>
            <a:pPr lvl="0">
              <a:lnSpc>
                <a:spcPct val="140000"/>
              </a:lnSpc>
            </a:pPr>
            <a:endParaRPr lang="fr-F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06FB8A72-F322-39E9-F2CA-2B5398B324A7}"/>
              </a:ext>
            </a:extLst>
          </p:cNvPr>
          <p:cNvSpPr txBox="1">
            <a:spLocks noGrp="1"/>
          </p:cNvSpPr>
          <p:nvPr>
            <p:ph idx="1"/>
          </p:nvPr>
        </p:nvSpPr>
        <p:spPr>
          <a:xfrm>
            <a:off x="525194" y="432584"/>
            <a:ext cx="11141607" cy="5992840"/>
          </a:xfrm>
        </p:spPr>
        <p:txBody>
          <a:bodyPr/>
          <a:lstStyle/>
          <a:p>
            <a:pPr marL="0" lvl="0" indent="0">
              <a:lnSpc>
                <a:spcPct val="150000"/>
              </a:lnSpc>
              <a:buNone/>
            </a:pPr>
            <a:r>
              <a:rPr lang="fr-FR" sz="2400" b="1" dirty="0">
                <a:solidFill>
                  <a:srgbClr val="C00000"/>
                </a:solidFill>
                <a:latin typeface="Comic Sans MS" pitchFamily="66"/>
              </a:rPr>
              <a:t>2- L’ironie sous plusieurs formes</a:t>
            </a:r>
            <a:br>
              <a:rPr lang="fr-FR" sz="2400" b="1" dirty="0">
                <a:latin typeface="Comic Sans MS" pitchFamily="66"/>
              </a:rPr>
            </a:br>
            <a:r>
              <a:rPr lang="fr-FR" sz="2400" b="1" dirty="0">
                <a:latin typeface="Comic Sans MS" pitchFamily="66"/>
              </a:rPr>
              <a:t>Créer une distance entre le sens apparent et le sens caché.</a:t>
            </a:r>
            <a:br>
              <a:rPr lang="fr-FR" sz="2400" b="1" dirty="0">
                <a:latin typeface="Comic Sans MS" pitchFamily="66"/>
              </a:rPr>
            </a:br>
            <a:r>
              <a:rPr lang="fr-FR" sz="2400" b="1" dirty="0">
                <a:latin typeface="Comic Sans MS" pitchFamily="66"/>
              </a:rPr>
              <a:t>Dire le faux pour faire comprendre le vrai. </a:t>
            </a:r>
            <a:br>
              <a:rPr lang="fr-FR" sz="2400" b="1" dirty="0">
                <a:latin typeface="Comic Sans MS" pitchFamily="66"/>
              </a:rPr>
            </a:br>
            <a:r>
              <a:rPr lang="fr-FR" sz="2400" b="1" dirty="0">
                <a:latin typeface="Comic Sans MS" pitchFamily="66"/>
              </a:rPr>
              <a:t>Celui qui parle ne sait pas à quel point il dit vrai !</a:t>
            </a:r>
            <a:br>
              <a:rPr lang="fr-FR" sz="2400" b="1" dirty="0">
                <a:latin typeface="Comic Sans MS" pitchFamily="66"/>
              </a:rPr>
            </a:br>
            <a:r>
              <a:rPr lang="fr-FR" sz="2400" b="1" dirty="0">
                <a:latin typeface="Comic Sans MS" pitchFamily="66"/>
              </a:rPr>
              <a:t>Un clin d’œil au lecteur qui le convie à une autre lecture, et lui enseigne à mener toute sa lecture à un autre niveau.</a:t>
            </a:r>
            <a:br>
              <a:rPr lang="fr-FR" sz="2400" b="1" dirty="0">
                <a:latin typeface="Comic Sans MS" pitchFamily="66"/>
              </a:rPr>
            </a:br>
            <a:r>
              <a:rPr lang="fr-FR" sz="2400" b="1" dirty="0">
                <a:latin typeface="Comic Sans MS" pitchFamily="66"/>
              </a:rPr>
              <a:t>Le but : faire du lecteur un complice, un disciple autorisé !</a:t>
            </a:r>
          </a:p>
          <a:p>
            <a:pPr marL="0" lvl="0" indent="0">
              <a:lnSpc>
                <a:spcPct val="150000"/>
              </a:lnSpc>
              <a:buNone/>
            </a:pPr>
            <a:r>
              <a:rPr lang="fr-FR" sz="2400" b="1" dirty="0">
                <a:latin typeface="Comic Sans MS" pitchFamily="66"/>
              </a:rPr>
              <a:t>3,10 </a:t>
            </a:r>
            <a:r>
              <a:rPr lang="fr-FR" sz="2400" b="1" i="1" dirty="0">
                <a:latin typeface="Comic Sans MS" pitchFamily="66"/>
              </a:rPr>
              <a:t>Tu es maître en Israël et tu n’as pas connaissance de ces choses ?</a:t>
            </a:r>
            <a:br>
              <a:rPr lang="fr-FR" sz="2400" b="1" i="1" dirty="0">
                <a:latin typeface="Comic Sans MS" pitchFamily="66"/>
              </a:rPr>
            </a:br>
            <a:r>
              <a:rPr lang="fr-FR" sz="2400" b="1" i="1" dirty="0">
                <a:latin typeface="Comic Sans MS" pitchFamily="66"/>
              </a:rPr>
              <a:t>4,12  Serais-tu plus grand que notre père, Jacob ?</a:t>
            </a:r>
          </a:p>
          <a:p>
            <a:pPr marL="0" lvl="0" indent="0">
              <a:lnSpc>
                <a:spcPct val="150000"/>
              </a:lnSpc>
              <a:buNone/>
            </a:pPr>
            <a:r>
              <a:rPr lang="fr-FR" sz="2400" b="1" dirty="0">
                <a:latin typeface="Comic Sans MS" pitchFamily="66"/>
              </a:rPr>
              <a:t>6,34 </a:t>
            </a:r>
            <a:r>
              <a:rPr lang="fr-FR" sz="2400" b="1" i="1" dirty="0">
                <a:latin typeface="Comic Sans MS" pitchFamily="66"/>
              </a:rPr>
              <a:t>Alors, Seigneur, donne-nous toujours de ce pain...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FF1E3631-F8C0-6A86-2DCB-3D4E90E1912D}"/>
              </a:ext>
            </a:extLst>
          </p:cNvPr>
          <p:cNvSpPr txBox="1">
            <a:spLocks noGrp="1"/>
          </p:cNvSpPr>
          <p:nvPr>
            <p:ph idx="1"/>
          </p:nvPr>
        </p:nvSpPr>
        <p:spPr>
          <a:xfrm>
            <a:off x="838203" y="493483"/>
            <a:ext cx="10515600" cy="5683480"/>
          </a:xfrm>
        </p:spPr>
        <p:txBody>
          <a:bodyPr/>
          <a:lstStyle/>
          <a:p>
            <a:pPr marL="0" lvl="0" indent="0">
              <a:lnSpc>
                <a:spcPct val="150000"/>
              </a:lnSpc>
              <a:buNone/>
            </a:pPr>
            <a:r>
              <a:rPr lang="fr-FR" sz="2400" b="1" dirty="0">
                <a:latin typeface="Comic Sans MS" pitchFamily="66"/>
              </a:rPr>
              <a:t>9,27 </a:t>
            </a:r>
            <a:r>
              <a:rPr lang="fr-FR" sz="2400" b="1" i="1" dirty="0">
                <a:latin typeface="Comic Sans MS" pitchFamily="66"/>
              </a:rPr>
              <a:t>Voudriez-vous, vous aussi, devenir ses disciples ?</a:t>
            </a:r>
            <a:br>
              <a:rPr lang="fr-FR" sz="2400" b="1" i="1" dirty="0">
                <a:latin typeface="Comic Sans MS" pitchFamily="66"/>
              </a:rPr>
            </a:br>
            <a:r>
              <a:rPr lang="fr-FR" sz="2400" b="1" dirty="0">
                <a:latin typeface="Comic Sans MS" pitchFamily="66"/>
              </a:rPr>
              <a:t>9,40 </a:t>
            </a:r>
            <a:r>
              <a:rPr lang="fr-FR" sz="2400" b="1" i="1" dirty="0">
                <a:latin typeface="Comic Sans MS" pitchFamily="66"/>
              </a:rPr>
              <a:t>Serions-nous des aveugles, nous aussi ?</a:t>
            </a:r>
          </a:p>
          <a:p>
            <a:pPr marL="0" lvl="0" indent="0">
              <a:lnSpc>
                <a:spcPct val="150000"/>
              </a:lnSpc>
              <a:buNone/>
            </a:pPr>
            <a:r>
              <a:rPr lang="fr-FR" sz="2400" b="1" dirty="0">
                <a:latin typeface="Comic Sans MS" pitchFamily="66"/>
              </a:rPr>
              <a:t>11,50 </a:t>
            </a:r>
            <a:r>
              <a:rPr lang="fr-FR" sz="2400" b="1" i="1" dirty="0">
                <a:latin typeface="Comic Sans MS" pitchFamily="66"/>
              </a:rPr>
              <a:t>Il vaut mieux pour tous qu’un seul meure pour tout le peuple et que toute la nation ne périsse pas.</a:t>
            </a:r>
            <a:br>
              <a:rPr lang="fr-FR" sz="2400" b="1" i="1" dirty="0">
                <a:latin typeface="Comic Sans MS" pitchFamily="66"/>
              </a:rPr>
            </a:br>
            <a:r>
              <a:rPr lang="fr-FR" sz="2400" b="1" dirty="0">
                <a:latin typeface="Comic Sans MS" pitchFamily="66"/>
              </a:rPr>
              <a:t>19,13 </a:t>
            </a:r>
            <a:r>
              <a:rPr lang="fr-FR" sz="2400" b="1" i="1" dirty="0">
                <a:latin typeface="Comic Sans MS" pitchFamily="66"/>
              </a:rPr>
              <a:t>Pilate fit sortir Jésus et le fit asseoir (ou s’assit) sur la tribune.</a:t>
            </a:r>
            <a:br>
              <a:rPr lang="fr-FR" sz="2400" b="1" i="1" dirty="0">
                <a:latin typeface="Comic Sans MS" pitchFamily="66"/>
              </a:rPr>
            </a:br>
            <a:r>
              <a:rPr lang="fr-FR" sz="2400" b="1" dirty="0">
                <a:latin typeface="Comic Sans MS" pitchFamily="66"/>
              </a:rPr>
              <a:t>19,15 </a:t>
            </a:r>
            <a:r>
              <a:rPr lang="fr-FR" sz="2400" b="1" i="1" dirty="0">
                <a:latin typeface="Comic Sans MS" pitchFamily="66"/>
              </a:rPr>
              <a:t>Enlève (= à mort), crucifie-le </a:t>
            </a:r>
            <a:r>
              <a:rPr lang="fr-FR" sz="2400" b="1" dirty="0">
                <a:latin typeface="Comic Sans MS" pitchFamily="66"/>
              </a:rPr>
              <a:t>OU </a:t>
            </a:r>
            <a:r>
              <a:rPr lang="fr-FR" sz="2400" b="1" i="1" dirty="0">
                <a:latin typeface="Comic Sans MS" pitchFamily="66"/>
              </a:rPr>
              <a:t>élève-le, crucifie-le </a:t>
            </a:r>
            <a:r>
              <a:rPr lang="fr-FR" b="1" i="1" dirty="0">
                <a:latin typeface="Comic Sans MS" pitchFamily="66"/>
              </a:rPr>
              <a:t>!</a:t>
            </a:r>
          </a:p>
          <a:p>
            <a:pPr marL="0" lvl="0" indent="0">
              <a:lnSpc>
                <a:spcPct val="150000"/>
              </a:lnSpc>
              <a:buNone/>
            </a:pPr>
            <a:r>
              <a:rPr lang="fr-FR" sz="2400" b="1" dirty="0">
                <a:latin typeface="Comic Sans MS" pitchFamily="66"/>
              </a:rPr>
              <a:t>Peut-être 20, 8 :</a:t>
            </a:r>
            <a:r>
              <a:rPr lang="fr-FR" sz="2400" b="1" i="1" dirty="0">
                <a:latin typeface="Comic Sans MS" pitchFamily="66"/>
              </a:rPr>
              <a:t> il vit et il crut.</a:t>
            </a:r>
            <a:endParaRPr lang="fr-FR" sz="2400" b="1" dirty="0">
              <a:latin typeface="Comic Sans MS" pitchFamily="66"/>
            </a:endParaRPr>
          </a:p>
          <a:p>
            <a:pPr lvl="0"/>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5EFFCFEA-8034-6A8E-49C6-9434E53E8DEC}"/>
              </a:ext>
            </a:extLst>
          </p:cNvPr>
          <p:cNvSpPr txBox="1">
            <a:spLocks noGrp="1"/>
          </p:cNvSpPr>
          <p:nvPr>
            <p:ph idx="1"/>
          </p:nvPr>
        </p:nvSpPr>
        <p:spPr>
          <a:xfrm>
            <a:off x="633048" y="281351"/>
            <a:ext cx="10720754" cy="6414872"/>
          </a:xfrm>
        </p:spPr>
        <p:txBody>
          <a:bodyPr/>
          <a:lstStyle/>
          <a:p>
            <a:pPr marL="0" lvl="0" indent="0">
              <a:lnSpc>
                <a:spcPct val="140000"/>
              </a:lnSpc>
              <a:buNone/>
            </a:pPr>
            <a:r>
              <a:rPr lang="fr-FR" b="1" dirty="0">
                <a:solidFill>
                  <a:srgbClr val="C00000"/>
                </a:solidFill>
                <a:latin typeface="Comic Sans MS" pitchFamily="66"/>
              </a:rPr>
              <a:t>IV- Dire l’identité de Jésus : le vocabulaire symbolique</a:t>
            </a:r>
            <a:br>
              <a:rPr lang="fr-FR" b="1" dirty="0">
                <a:solidFill>
                  <a:srgbClr val="C00000"/>
                </a:solidFill>
                <a:latin typeface="Comic Sans MS" pitchFamily="66"/>
              </a:rPr>
            </a:br>
            <a:r>
              <a:rPr lang="fr-FR" sz="2400" b="1" dirty="0">
                <a:latin typeface="Comic Sans MS" pitchFamily="66"/>
              </a:rPr>
              <a:t>Un vocabulaire propre qui dessine le monde de l’évangile : aimer/haïr, ténèbres/lumière, mensonge/vérité, connaître, le monde, la vie, témoigner, juger, les Juifs, le Père, garder, demeurer…</a:t>
            </a:r>
            <a:br>
              <a:rPr lang="fr-FR" sz="2400" b="1" dirty="0">
                <a:latin typeface="Comic Sans MS" pitchFamily="66"/>
              </a:rPr>
            </a:br>
            <a:br>
              <a:rPr lang="fr-FR" sz="2400" b="1" dirty="0">
                <a:latin typeface="Comic Sans MS" pitchFamily="66"/>
              </a:rPr>
            </a:br>
            <a:r>
              <a:rPr lang="fr-FR" sz="2400" b="1" dirty="0">
                <a:latin typeface="Comic Sans MS" pitchFamily="66"/>
              </a:rPr>
              <a:t>Des réalités du quotidien (reprises de l’Ecriture) chargées d’un sens symbolique très riche :</a:t>
            </a:r>
            <a:br>
              <a:rPr lang="fr-FR" sz="2400" b="1" dirty="0">
                <a:latin typeface="Comic Sans MS" pitchFamily="66"/>
              </a:rPr>
            </a:br>
            <a:r>
              <a:rPr lang="fr-FR" sz="2400" b="1" dirty="0">
                <a:latin typeface="Comic Sans MS" pitchFamily="66"/>
              </a:rPr>
              <a:t>l’eau vive, le pain, la lumière, la porte, le berger, le chemin, la vigne.</a:t>
            </a:r>
            <a:br>
              <a:rPr lang="fr-FR" sz="2400" b="1" dirty="0">
                <a:latin typeface="Comic Sans MS" pitchFamily="66"/>
              </a:rPr>
            </a:br>
            <a:r>
              <a:rPr lang="fr-FR" sz="2400" b="1" dirty="0">
                <a:latin typeface="Comic Sans MS" pitchFamily="66"/>
              </a:rPr>
              <a:t>Employées selon un </a:t>
            </a:r>
            <a:r>
              <a:rPr lang="fr-FR" sz="2400" b="1" dirty="0">
                <a:solidFill>
                  <a:srgbClr val="FF0000"/>
                </a:solidFill>
                <a:latin typeface="Comic Sans MS" pitchFamily="66"/>
              </a:rPr>
              <a:t>modèle métaphorique </a:t>
            </a:r>
            <a:r>
              <a:rPr lang="fr-FR" sz="2400" b="1" dirty="0">
                <a:latin typeface="Comic Sans MS" pitchFamily="66"/>
              </a:rPr>
              <a:t>répétitif : </a:t>
            </a:r>
            <a:r>
              <a:rPr lang="fr-FR" sz="2400" b="1" i="1" dirty="0">
                <a:solidFill>
                  <a:srgbClr val="FF0000"/>
                </a:solidFill>
                <a:latin typeface="Comic Sans MS" pitchFamily="66"/>
              </a:rPr>
              <a:t>Moi, je suis…</a:t>
            </a:r>
            <a:br>
              <a:rPr lang="fr-FR" sz="2400" b="1" i="1" dirty="0">
                <a:latin typeface="Comic Sans MS" pitchFamily="66"/>
              </a:rPr>
            </a:br>
            <a:r>
              <a:rPr lang="fr-FR" sz="2400" b="1" dirty="0">
                <a:latin typeface="Comic Sans MS" pitchFamily="66"/>
              </a:rPr>
              <a:t>suggérant une dimension poétique pour une identité à approfondir.</a:t>
            </a:r>
            <a:br>
              <a:rPr lang="fr-FR" sz="2400" b="1" dirty="0">
                <a:latin typeface="Comic Sans MS" pitchFamily="66"/>
              </a:rPr>
            </a:br>
            <a:endParaRPr lang="fr-FR" sz="2400" b="1" dirty="0">
              <a:solidFill>
                <a:srgbClr val="C00000"/>
              </a:solidFill>
              <a:latin typeface="Comic Sans MS" pitchFamily="66"/>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CD2BC55F-AA4C-843F-72C4-7A3EF68C4470}"/>
              </a:ext>
            </a:extLst>
          </p:cNvPr>
          <p:cNvSpPr txBox="1">
            <a:spLocks noGrp="1"/>
          </p:cNvSpPr>
          <p:nvPr>
            <p:ph idx="1"/>
          </p:nvPr>
        </p:nvSpPr>
        <p:spPr>
          <a:xfrm>
            <a:off x="721553" y="290287"/>
            <a:ext cx="10945843" cy="6405928"/>
          </a:xfrm>
        </p:spPr>
        <p:txBody>
          <a:bodyPr/>
          <a:lstStyle/>
          <a:p>
            <a:pPr marL="0" lvl="0" indent="0">
              <a:lnSpc>
                <a:spcPct val="150000"/>
              </a:lnSpc>
              <a:buNone/>
            </a:pPr>
            <a:r>
              <a:rPr lang="fr-FR" sz="2400" b="1">
                <a:solidFill>
                  <a:srgbClr val="C00000"/>
                </a:solidFill>
                <a:latin typeface="Comic Sans MS" pitchFamily="66"/>
              </a:rPr>
              <a:t>Les métaphores et les réalités quotidiennes </a:t>
            </a:r>
            <a:br>
              <a:rPr lang="fr-FR" sz="2400" b="1">
                <a:solidFill>
                  <a:srgbClr val="C00000"/>
                </a:solidFill>
                <a:latin typeface="Comic Sans MS" pitchFamily="66"/>
              </a:rPr>
            </a:br>
            <a:r>
              <a:rPr lang="fr-FR" sz="2400" b="1">
                <a:latin typeface="Comic Sans MS" pitchFamily="66"/>
              </a:rPr>
              <a:t>Les métaphores ont une double richesse :</a:t>
            </a:r>
            <a:br>
              <a:rPr lang="fr-FR" sz="2400" b="1">
                <a:latin typeface="Comic Sans MS" pitchFamily="66"/>
              </a:rPr>
            </a:br>
            <a:r>
              <a:rPr lang="fr-FR" sz="2400" b="1">
                <a:latin typeface="Comic Sans MS" pitchFamily="66"/>
              </a:rPr>
              <a:t>-leur pluralité : elles disent l’impossibilité de définir pleinement Jésus.</a:t>
            </a:r>
            <a:br>
              <a:rPr lang="fr-FR" sz="2400" b="1">
                <a:latin typeface="Comic Sans MS" pitchFamily="66"/>
              </a:rPr>
            </a:br>
            <a:r>
              <a:rPr lang="fr-FR" sz="2400" b="1">
                <a:latin typeface="Comic Sans MS" pitchFamily="66"/>
              </a:rPr>
              <a:t>Elles ouvrent un espace poétique suscitant l’imagination.</a:t>
            </a:r>
            <a:br>
              <a:rPr lang="fr-FR" sz="2400" b="1">
                <a:latin typeface="Comic Sans MS" pitchFamily="66"/>
              </a:rPr>
            </a:br>
            <a:r>
              <a:rPr lang="fr-FR" sz="2400" b="1">
                <a:latin typeface="Comic Sans MS" pitchFamily="66"/>
              </a:rPr>
              <a:t>-Elles interdisent une dualité radicale.</a:t>
            </a:r>
            <a:br>
              <a:rPr lang="fr-FR" sz="2400" b="1">
                <a:latin typeface="Comic Sans MS" pitchFamily="66"/>
              </a:rPr>
            </a:br>
            <a:r>
              <a:rPr lang="fr-FR" sz="2400" b="1">
                <a:latin typeface="Comic Sans MS" pitchFamily="66"/>
              </a:rPr>
              <a:t>Elles n’opposent pas le matériel et le spirituel, elles ouvrent l’expérience concrète sur une autre dimension.</a:t>
            </a:r>
            <a:br>
              <a:rPr lang="fr-FR" sz="2400" b="1">
                <a:latin typeface="Comic Sans MS" pitchFamily="66"/>
              </a:rPr>
            </a:br>
            <a:r>
              <a:rPr lang="fr-FR" sz="2400" b="1">
                <a:latin typeface="Comic Sans MS" pitchFamily="66"/>
              </a:rPr>
              <a:t>L’eau, le vin, le pain reçus dans la foi font goûter une autre réalité.</a:t>
            </a:r>
            <a:br>
              <a:rPr lang="fr-FR" sz="2400" b="1">
                <a:latin typeface="Comic Sans MS" pitchFamily="66"/>
              </a:rPr>
            </a:br>
            <a:r>
              <a:rPr lang="fr-FR" sz="2400" b="1">
                <a:latin typeface="Comic Sans MS" pitchFamily="66"/>
              </a:rPr>
              <a:t>La vision du monde johannique n’est jamais complètement dualiste.</a:t>
            </a:r>
            <a:br>
              <a:rPr lang="fr-FR" sz="2400" b="1">
                <a:latin typeface="Comic Sans MS" pitchFamily="66"/>
              </a:rPr>
            </a:br>
            <a:r>
              <a:rPr lang="fr-FR" sz="2400" b="1">
                <a:latin typeface="Comic Sans MS" pitchFamily="66"/>
              </a:rPr>
              <a:t>Les ténèbres ne sont ténèbres que de disparaître à cause de la lumière.</a:t>
            </a:r>
          </a:p>
          <a:p>
            <a:pPr marL="0" lvl="0" indent="0">
              <a:lnSpc>
                <a:spcPct val="140000"/>
              </a:lnSpc>
              <a:buNone/>
            </a:pPr>
            <a:endParaRPr lang="fr-FR" sz="2400" b="1">
              <a:latin typeface="Comic Sans MS" pitchFamily="66"/>
            </a:endParaRPr>
          </a:p>
          <a:p>
            <a:pPr marL="0" lvl="0" indent="0">
              <a:lnSpc>
                <a:spcPct val="80000"/>
              </a:lnSpc>
              <a:buNone/>
            </a:pPr>
            <a:endParaRPr lang="fr-FR" sz="2400" b="1">
              <a:latin typeface="Comic Sans MS" pitchFamily="66"/>
            </a:endParaRPr>
          </a:p>
          <a:p>
            <a:pPr marL="0" lvl="0" indent="0">
              <a:lnSpc>
                <a:spcPct val="80000"/>
              </a:lnSpc>
              <a:buNone/>
            </a:pPr>
            <a:endParaRPr lang="fr-FR" sz="2400" b="1">
              <a:latin typeface="Comic Sans MS" pitchFamily="66"/>
            </a:endParaRPr>
          </a:p>
          <a:p>
            <a:pPr marL="0" lvl="0" indent="0">
              <a:lnSpc>
                <a:spcPct val="80000"/>
              </a:lnSpc>
              <a:buNone/>
            </a:pPr>
            <a:endParaRPr lang="fr-FR" sz="2400" b="1">
              <a:latin typeface="Comic Sans MS" pitchFamily="66"/>
            </a:endParaRPr>
          </a:p>
          <a:p>
            <a:pPr marL="0" lvl="0" indent="0">
              <a:lnSpc>
                <a:spcPct val="80000"/>
              </a:lnSpc>
              <a:buNone/>
            </a:pPr>
            <a:endParaRPr lang="fr-FR" sz="2400" b="1">
              <a:latin typeface="Comic Sans MS" pitchFamily="66"/>
            </a:endParaRPr>
          </a:p>
          <a:p>
            <a:pPr marL="0" lvl="0" indent="0">
              <a:lnSpc>
                <a:spcPct val="80000"/>
              </a:lnSpc>
              <a:buNone/>
            </a:pPr>
            <a:endParaRPr lang="fr-FR" sz="2400" b="1">
              <a:latin typeface="Comic Sans MS" pitchFamily="66"/>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4C157CC1-2CE4-C580-2C41-51D46A6F4F23}"/>
              </a:ext>
            </a:extLst>
          </p:cNvPr>
          <p:cNvSpPr txBox="1">
            <a:spLocks noGrp="1"/>
          </p:cNvSpPr>
          <p:nvPr>
            <p:ph idx="1"/>
          </p:nvPr>
        </p:nvSpPr>
        <p:spPr>
          <a:xfrm>
            <a:off x="838203" y="253215"/>
            <a:ext cx="10515600" cy="5950631"/>
          </a:xfrm>
        </p:spPr>
        <p:txBody>
          <a:bodyPr/>
          <a:lstStyle/>
          <a:p>
            <a:pPr marL="0" lvl="0" indent="0">
              <a:lnSpc>
                <a:spcPct val="130000"/>
              </a:lnSpc>
              <a:buNone/>
            </a:pPr>
            <a:r>
              <a:rPr lang="fr-FR" sz="2400" b="1" i="1" dirty="0">
                <a:solidFill>
                  <a:srgbClr val="C00000"/>
                </a:solidFill>
                <a:latin typeface="Comic Sans MS" pitchFamily="66"/>
              </a:rPr>
              <a:t>Je suis</a:t>
            </a:r>
            <a:r>
              <a:rPr lang="fr-FR" sz="2400" b="1" dirty="0">
                <a:solidFill>
                  <a:srgbClr val="C00000"/>
                </a:solidFill>
                <a:latin typeface="Comic Sans MS" pitchFamily="66"/>
              </a:rPr>
              <a:t> </a:t>
            </a:r>
            <a:r>
              <a:rPr lang="fr-FR" sz="2400" b="1" dirty="0">
                <a:latin typeface="Comic Sans MS" pitchFamily="66"/>
              </a:rPr>
              <a:t>employé absolument :</a:t>
            </a:r>
            <a:br>
              <a:rPr lang="fr-FR" sz="2400" b="1" dirty="0">
                <a:latin typeface="Comic Sans MS" pitchFamily="66"/>
              </a:rPr>
            </a:br>
            <a:r>
              <a:rPr lang="fr-FR" sz="2400" b="1" i="1" dirty="0">
                <a:latin typeface="Comic Sans MS" pitchFamily="66"/>
              </a:rPr>
              <a:t>afin que vous croyiez que Je suis (8,24. 28. 58 ; 13,19) </a:t>
            </a:r>
            <a:br>
              <a:rPr lang="fr-FR" sz="2400" b="1" i="1" dirty="0">
                <a:latin typeface="Comic Sans MS" pitchFamily="66"/>
              </a:rPr>
            </a:br>
            <a:r>
              <a:rPr lang="fr-FR" sz="2400" b="1" dirty="0">
                <a:latin typeface="Comic Sans MS" pitchFamily="66"/>
              </a:rPr>
              <a:t>renvoie à la proclamation martelée du Dieu unique en Isaïe 43,10 ; 45,18-19 Septante : </a:t>
            </a:r>
            <a:r>
              <a:rPr lang="fr-FR" sz="2400" b="1" i="1" dirty="0">
                <a:latin typeface="Comic Sans MS" pitchFamily="66"/>
              </a:rPr>
              <a:t>Moi je suis et il n’y en a pas d’autre.</a:t>
            </a:r>
            <a:br>
              <a:rPr lang="fr-FR" sz="2400" b="1" i="1" dirty="0">
                <a:latin typeface="Comic Sans MS" pitchFamily="66"/>
              </a:rPr>
            </a:br>
            <a:br>
              <a:rPr lang="fr-FR" sz="2400" b="1" i="1" dirty="0">
                <a:latin typeface="Comic Sans MS" pitchFamily="66"/>
              </a:rPr>
            </a:br>
            <a:r>
              <a:rPr lang="fr-FR" sz="2400" b="1" i="1" dirty="0">
                <a:latin typeface="Comic Sans MS" pitchFamily="66"/>
              </a:rPr>
              <a:t>Moi et le Père nous sommes un (10,30) </a:t>
            </a:r>
            <a:br>
              <a:rPr lang="fr-FR" sz="2400" b="1" i="1" dirty="0">
                <a:latin typeface="Comic Sans MS" pitchFamily="66"/>
              </a:rPr>
            </a:br>
            <a:r>
              <a:rPr lang="fr-FR" sz="2400" b="1" i="1" dirty="0">
                <a:latin typeface="Comic Sans MS" pitchFamily="66"/>
              </a:rPr>
              <a:t>qu’ils soient un comme nous sommes un (17, 11)</a:t>
            </a:r>
            <a:br>
              <a:rPr lang="fr-FR" sz="2400" b="1" i="1" dirty="0">
                <a:latin typeface="Comic Sans MS" pitchFamily="66"/>
              </a:rPr>
            </a:br>
            <a:br>
              <a:rPr lang="fr-FR" sz="2400" b="1" i="1" dirty="0">
                <a:latin typeface="Comic Sans MS" pitchFamily="66"/>
              </a:rPr>
            </a:br>
            <a:r>
              <a:rPr lang="fr-FR" sz="2400" b="1" dirty="0">
                <a:latin typeface="Comic Sans MS" pitchFamily="66"/>
              </a:rPr>
              <a:t>Que comprendre ?  Un blasphème ?</a:t>
            </a:r>
            <a:br>
              <a:rPr lang="fr-FR" sz="2400" b="1" dirty="0">
                <a:latin typeface="Comic Sans MS" pitchFamily="66"/>
              </a:rPr>
            </a:br>
            <a:r>
              <a:rPr lang="fr-FR" sz="2400" b="1" i="1" dirty="0">
                <a:latin typeface="Comic Sans MS" pitchFamily="66"/>
              </a:rPr>
              <a:t>Il appelait Dieu son Père, se faisant lui-même l’égal de Dieu (5,18) </a:t>
            </a:r>
          </a:p>
          <a:p>
            <a:pPr marL="0" lvl="0" indent="0">
              <a:lnSpc>
                <a:spcPct val="130000"/>
              </a:lnSpc>
              <a:buNone/>
            </a:pPr>
            <a:r>
              <a:rPr lang="fr-FR" sz="2400" b="1" i="1" dirty="0">
                <a:latin typeface="Comic Sans MS" pitchFamily="66"/>
              </a:rPr>
              <a:t>Toi, tu es un homme et tu te fais toi-même Dieu (8,23 ; 10,33) </a:t>
            </a:r>
            <a:br>
              <a:rPr lang="fr-FR" sz="2200" b="1" dirty="0">
                <a:latin typeface="Comic Sans MS" pitchFamily="66"/>
              </a:rPr>
            </a:br>
            <a:endParaRPr lang="fr-FR" sz="2200" b="1" dirty="0">
              <a:solidFill>
                <a:srgbClr val="C00000"/>
              </a:solidFill>
              <a:latin typeface="Comic Sans MS" pitchFamily="66"/>
            </a:endParaRPr>
          </a:p>
          <a:p>
            <a:pPr lvl="0">
              <a:lnSpc>
                <a:spcPct val="70000"/>
              </a:lnSpc>
            </a:pPr>
            <a:endParaRPr lang="fr-FR"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F5CDD16B-FA12-2490-2ECC-9E11F0E62670}"/>
              </a:ext>
            </a:extLst>
          </p:cNvPr>
          <p:cNvSpPr txBox="1">
            <a:spLocks noGrp="1"/>
          </p:cNvSpPr>
          <p:nvPr>
            <p:ph idx="1"/>
          </p:nvPr>
        </p:nvSpPr>
        <p:spPr>
          <a:xfrm>
            <a:off x="520503" y="256745"/>
            <a:ext cx="10875498" cy="6344518"/>
          </a:xfrm>
        </p:spPr>
        <p:txBody>
          <a:bodyPr>
            <a:normAutofit/>
          </a:bodyPr>
          <a:lstStyle/>
          <a:p>
            <a:pPr marL="0" lvl="0" indent="0">
              <a:lnSpc>
                <a:spcPct val="130000"/>
              </a:lnSpc>
              <a:buNone/>
            </a:pPr>
            <a:r>
              <a:rPr lang="fr-FR" sz="2400" b="1" dirty="0">
                <a:solidFill>
                  <a:srgbClr val="FF0000"/>
                </a:solidFill>
                <a:latin typeface="Comic Sans MS" pitchFamily="66"/>
              </a:rPr>
              <a:t>Mais</a:t>
            </a:r>
            <a:r>
              <a:rPr lang="fr-FR" sz="2400" b="1" dirty="0">
                <a:latin typeface="Comic Sans MS" pitchFamily="66"/>
              </a:rPr>
              <a:t> Jésus ne revendique jamais la place du Père, il tient tout d’un autre, Dieu qui est vrai et témoigne en sa faveur, Dieu qui l’a envoyé.</a:t>
            </a:r>
          </a:p>
          <a:p>
            <a:pPr marL="0" lvl="0" indent="0">
              <a:lnSpc>
                <a:spcPct val="130000"/>
              </a:lnSpc>
              <a:buNone/>
            </a:pPr>
            <a:r>
              <a:rPr lang="fr-FR" sz="2400" b="1" dirty="0">
                <a:solidFill>
                  <a:srgbClr val="C00000"/>
                </a:solidFill>
                <a:latin typeface="Comic Sans MS" pitchFamily="66"/>
              </a:rPr>
              <a:t>Une christologie de l’Envoyé :</a:t>
            </a:r>
            <a:br>
              <a:rPr lang="fr-FR" sz="2400" b="1" dirty="0">
                <a:latin typeface="Comic Sans MS" pitchFamily="66"/>
              </a:rPr>
            </a:br>
            <a:r>
              <a:rPr lang="fr-FR" sz="2400" b="1" i="1" dirty="0" err="1">
                <a:latin typeface="Comic Sans MS" pitchFamily="66"/>
              </a:rPr>
              <a:t>apostellô</a:t>
            </a:r>
            <a:r>
              <a:rPr lang="fr-FR" sz="2400" b="1" i="1" dirty="0">
                <a:latin typeface="Comic Sans MS" pitchFamily="66"/>
              </a:rPr>
              <a:t> </a:t>
            </a:r>
            <a:r>
              <a:rPr lang="fr-FR" sz="2400" b="1" dirty="0">
                <a:latin typeface="Comic Sans MS" pitchFamily="66"/>
              </a:rPr>
              <a:t>(20 fois), </a:t>
            </a:r>
            <a:r>
              <a:rPr lang="fr-FR" sz="2400" b="1" i="1" dirty="0" err="1">
                <a:latin typeface="Comic Sans MS" pitchFamily="66"/>
              </a:rPr>
              <a:t>pempô</a:t>
            </a:r>
            <a:r>
              <a:rPr lang="fr-FR" sz="2400" b="1" dirty="0">
                <a:latin typeface="Comic Sans MS" pitchFamily="66"/>
              </a:rPr>
              <a:t> (30 fois) : envoi d’un plénipotentiaire chargé de tous les pouvoirs de l’envoyeur ; il le représente, mais s’efface devant lui.</a:t>
            </a:r>
            <a:br>
              <a:rPr lang="fr-FR" sz="2400" b="1" dirty="0">
                <a:latin typeface="Comic Sans MS" pitchFamily="66"/>
              </a:rPr>
            </a:br>
            <a:r>
              <a:rPr lang="fr-FR" sz="2400" b="1" dirty="0">
                <a:latin typeface="Comic Sans MS" pitchFamily="66"/>
              </a:rPr>
              <a:t>Une identité dynamique qui se poursuit dans l’histoire et le monde :</a:t>
            </a:r>
            <a:br>
              <a:rPr lang="fr-FR" sz="2400" b="1" dirty="0">
                <a:latin typeface="Comic Sans MS" pitchFamily="66"/>
              </a:rPr>
            </a:br>
            <a:r>
              <a:rPr lang="fr-FR" sz="2400" b="1" dirty="0">
                <a:latin typeface="Comic Sans MS" pitchFamily="66"/>
              </a:rPr>
              <a:t>Après Jean Baptiste, Jésus est l’envoyé du Père par excellence.</a:t>
            </a:r>
            <a:br>
              <a:rPr lang="fr-FR" sz="2400" b="1" dirty="0">
                <a:latin typeface="Comic Sans MS" pitchFamily="66"/>
              </a:rPr>
            </a:br>
            <a:r>
              <a:rPr lang="fr-FR" sz="2400" b="1" dirty="0">
                <a:latin typeface="Comic Sans MS" pitchFamily="66"/>
              </a:rPr>
              <a:t>Lui-même enverra à ses disciples l’Esprit (le Paraclet) :</a:t>
            </a:r>
            <a:br>
              <a:rPr lang="fr-FR" sz="2400" b="1" dirty="0">
                <a:latin typeface="Comic Sans MS" pitchFamily="66"/>
              </a:rPr>
            </a:br>
            <a:r>
              <a:rPr lang="fr-FR" sz="2400" b="1" i="1" dirty="0">
                <a:latin typeface="Comic Sans MS" pitchFamily="66"/>
              </a:rPr>
              <a:t>Si je ne m’en vais pas, le Paraclet ne viendra pas chez vous </a:t>
            </a:r>
            <a:r>
              <a:rPr lang="fr-FR" sz="2400" b="1" dirty="0">
                <a:latin typeface="Comic Sans MS" pitchFamily="66"/>
              </a:rPr>
              <a:t>(16,7). </a:t>
            </a:r>
          </a:p>
          <a:p>
            <a:pPr marL="0" lvl="0" indent="0">
              <a:lnSpc>
                <a:spcPct val="140000"/>
              </a:lnSpc>
              <a:buNone/>
            </a:pPr>
            <a:r>
              <a:rPr lang="fr-FR" sz="2400" b="1" i="1" dirty="0">
                <a:latin typeface="Comic Sans MS" pitchFamily="66"/>
              </a:rPr>
              <a:t>Comme tu m’as envoyé dans le monde, moi aussi je les envoie dans le </a:t>
            </a:r>
            <a:br>
              <a:rPr lang="fr-FR" sz="2400" b="1" i="1" dirty="0">
                <a:latin typeface="Comic Sans MS" pitchFamily="66"/>
              </a:rPr>
            </a:br>
            <a:r>
              <a:rPr lang="fr-FR" sz="2400" b="1" i="1" dirty="0">
                <a:latin typeface="Comic Sans MS" pitchFamily="66"/>
              </a:rPr>
              <a:t>monde (17, 17).</a:t>
            </a:r>
            <a:endParaRPr lang="fr-FR" sz="2400" i="1" dirty="0">
              <a:latin typeface="Comic Sans MS" pitchFamily="66"/>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855B5386-80AE-3E32-513C-363960CAF975}"/>
              </a:ext>
            </a:extLst>
          </p:cNvPr>
          <p:cNvSpPr txBox="1">
            <a:spLocks noGrp="1"/>
          </p:cNvSpPr>
          <p:nvPr>
            <p:ph idx="1"/>
          </p:nvPr>
        </p:nvSpPr>
        <p:spPr>
          <a:xfrm>
            <a:off x="838203" y="267288"/>
            <a:ext cx="10515600" cy="6228105"/>
          </a:xfrm>
        </p:spPr>
        <p:txBody>
          <a:bodyPr>
            <a:normAutofit fontScale="85000" lnSpcReduction="20000"/>
          </a:bodyPr>
          <a:lstStyle/>
          <a:p>
            <a:pPr marL="0" lvl="0" indent="0">
              <a:lnSpc>
                <a:spcPct val="150000"/>
              </a:lnSpc>
              <a:buNone/>
            </a:pPr>
            <a:r>
              <a:rPr lang="fr-FR" b="1" dirty="0">
                <a:latin typeface="Comic Sans MS" pitchFamily="66"/>
              </a:rPr>
              <a:t>L’ambiguïté du « monde » (</a:t>
            </a:r>
            <a:r>
              <a:rPr lang="fr-FR" b="1" i="1" dirty="0" err="1">
                <a:latin typeface="Comic Sans MS" pitchFamily="66"/>
              </a:rPr>
              <a:t>kosmos</a:t>
            </a:r>
            <a:r>
              <a:rPr lang="fr-FR" b="1" i="1" dirty="0">
                <a:latin typeface="Comic Sans MS" pitchFamily="66"/>
              </a:rPr>
              <a:t>)</a:t>
            </a:r>
            <a:br>
              <a:rPr lang="fr-FR" b="1" i="1" dirty="0">
                <a:latin typeface="Comic Sans MS" pitchFamily="66"/>
              </a:rPr>
            </a:br>
            <a:r>
              <a:rPr lang="fr-FR" b="1" i="1" dirty="0">
                <a:latin typeface="Comic Sans MS" pitchFamily="66"/>
              </a:rPr>
              <a:t>Dieu a tant aimé le monde qu’il a donné son Fils unique…</a:t>
            </a:r>
            <a:br>
              <a:rPr lang="fr-FR" b="1" i="1" dirty="0">
                <a:latin typeface="Comic Sans MS" pitchFamily="66"/>
              </a:rPr>
            </a:br>
            <a:r>
              <a:rPr lang="fr-FR" b="1" i="1" dirty="0">
                <a:solidFill>
                  <a:srgbClr val="FF0000"/>
                </a:solidFill>
                <a:latin typeface="Comic Sans MS" pitchFamily="66"/>
              </a:rPr>
              <a:t>Dieu n’a pas envoyé son Fils dans le monde pour juger le monde, mais pour que le monde soit sauvé (3,16-17)</a:t>
            </a:r>
            <a:br>
              <a:rPr lang="fr-FR" b="1" i="1" dirty="0">
                <a:latin typeface="Comic Sans MS" pitchFamily="66"/>
              </a:rPr>
            </a:br>
            <a:br>
              <a:rPr lang="fr-FR" b="1" i="1" dirty="0">
                <a:latin typeface="Comic Sans MS" pitchFamily="66"/>
              </a:rPr>
            </a:br>
            <a:r>
              <a:rPr lang="fr-FR" b="1" dirty="0">
                <a:latin typeface="Comic Sans MS" pitchFamily="66"/>
              </a:rPr>
              <a:t>Mais devant la lumière, le mal présent dans le monde devient insupportable, incompatible : </a:t>
            </a:r>
            <a:r>
              <a:rPr lang="fr-FR" b="1" i="1" dirty="0">
                <a:latin typeface="Comic Sans MS" pitchFamily="66"/>
              </a:rPr>
              <a:t>Le monde les hait parce qu’ils ne sont pas du monde, comme moi je ne suis pas du monde (17, 14)…</a:t>
            </a:r>
            <a:br>
              <a:rPr lang="fr-FR" b="1" i="1" dirty="0">
                <a:latin typeface="Comic Sans MS" pitchFamily="66"/>
              </a:rPr>
            </a:br>
            <a:r>
              <a:rPr lang="fr-FR" b="1" i="1" dirty="0">
                <a:latin typeface="Comic Sans MS" pitchFamily="66"/>
              </a:rPr>
              <a:t>afin que le monde croie que tu m’as envoyé (17, 21)</a:t>
            </a:r>
            <a:br>
              <a:rPr lang="fr-FR" b="1" dirty="0">
                <a:latin typeface="Comic Sans MS" pitchFamily="66"/>
              </a:rPr>
            </a:br>
            <a:r>
              <a:rPr lang="fr-FR" b="1" dirty="0">
                <a:solidFill>
                  <a:srgbClr val="FF0000"/>
                </a:solidFill>
                <a:latin typeface="Comic Sans MS" pitchFamily="66"/>
              </a:rPr>
              <a:t>Un jugement </a:t>
            </a:r>
            <a:r>
              <a:rPr lang="fr-FR" b="1" dirty="0">
                <a:latin typeface="Comic Sans MS" pitchFamily="66"/>
              </a:rPr>
              <a:t>s’opère : chacun est mis à chaque instant devant un choix : celui de la foi</a:t>
            </a:r>
            <a:br>
              <a:rPr lang="fr-FR" b="1" dirty="0">
                <a:latin typeface="Comic Sans MS" pitchFamily="66"/>
              </a:rPr>
            </a:br>
            <a:r>
              <a:rPr lang="fr-FR" b="1" i="1" dirty="0">
                <a:latin typeface="Comic Sans MS" pitchFamily="66"/>
              </a:rPr>
              <a:t>ils tourneront les yeux vers celui qu’ils ont transpercé (</a:t>
            </a:r>
            <a:r>
              <a:rPr lang="fr-FR" b="1" dirty="0">
                <a:latin typeface="Comic Sans MS" pitchFamily="66"/>
              </a:rPr>
              <a:t>19,37).</a:t>
            </a:r>
            <a:br>
              <a:rPr lang="fr-FR" b="1" dirty="0">
                <a:latin typeface="Comic Sans MS" pitchFamily="66"/>
              </a:rPr>
            </a:br>
            <a:endParaRPr lang="fr-FR" sz="2400" b="1" dirty="0">
              <a:latin typeface="Comic Sans MS" pitchFamily="66"/>
            </a:endParaRPr>
          </a:p>
          <a:p>
            <a:pPr lvl="0"/>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4A8BE7-50EA-A642-EC15-BC9FE2AC92F5}"/>
              </a:ext>
            </a:extLst>
          </p:cNvPr>
          <p:cNvSpPr>
            <a:spLocks noGrp="1"/>
          </p:cNvSpPr>
          <p:nvPr>
            <p:ph idx="1"/>
          </p:nvPr>
        </p:nvSpPr>
        <p:spPr>
          <a:xfrm>
            <a:off x="838203" y="315310"/>
            <a:ext cx="10515600" cy="5861653"/>
          </a:xfrm>
        </p:spPr>
        <p:txBody>
          <a:bodyPr/>
          <a:lstStyle/>
          <a:p>
            <a:pPr marL="0" indent="0">
              <a:lnSpc>
                <a:spcPct val="150000"/>
              </a:lnSpc>
              <a:buNone/>
            </a:pPr>
            <a:r>
              <a:rPr lang="fr-FR" sz="2400" b="1" dirty="0">
                <a:latin typeface="Comic Sans MS" pitchFamily="66"/>
              </a:rPr>
              <a:t>La question est toujours la même :</a:t>
            </a:r>
            <a:br>
              <a:rPr lang="fr-FR" sz="2400" b="1" dirty="0">
                <a:latin typeface="Comic Sans MS" pitchFamily="66"/>
              </a:rPr>
            </a:br>
            <a:r>
              <a:rPr lang="fr-FR" sz="2400" b="1" dirty="0">
                <a:latin typeface="Comic Sans MS" pitchFamily="66"/>
              </a:rPr>
              <a:t>Choisissez la vie… et vous vivrez…(</a:t>
            </a:r>
            <a:r>
              <a:rPr lang="fr-FR" sz="2400" b="1" dirty="0" err="1">
                <a:latin typeface="Comic Sans MS" pitchFamily="66"/>
              </a:rPr>
              <a:t>Dt</a:t>
            </a:r>
            <a:r>
              <a:rPr lang="fr-FR" sz="2400" b="1" dirty="0">
                <a:latin typeface="Comic Sans MS" pitchFamily="66"/>
              </a:rPr>
              <a:t> 30, 19).</a:t>
            </a:r>
            <a:br>
              <a:rPr lang="fr-FR" sz="2400" b="1" dirty="0">
                <a:latin typeface="Comic Sans MS" pitchFamily="66"/>
              </a:rPr>
            </a:br>
            <a:r>
              <a:rPr lang="fr-FR" sz="2400" b="1" dirty="0">
                <a:latin typeface="Comic Sans MS" pitchFamily="66"/>
              </a:rPr>
              <a:t>Car la vie éternelle a commencé… dans la foi.</a:t>
            </a:r>
            <a:br>
              <a:rPr lang="fr-FR" b="1" dirty="0">
                <a:latin typeface="Comic Sans MS" pitchFamily="66"/>
              </a:rPr>
            </a:br>
            <a:r>
              <a:rPr lang="fr-FR" sz="2400" b="1" dirty="0">
                <a:solidFill>
                  <a:srgbClr val="FF0000"/>
                </a:solidFill>
                <a:latin typeface="Comic Sans MS" pitchFamily="66"/>
              </a:rPr>
              <a:t>Vivre une vie éternelle </a:t>
            </a:r>
            <a:r>
              <a:rPr lang="fr-FR" sz="2400" b="1" dirty="0">
                <a:latin typeface="Comic Sans MS" pitchFamily="66"/>
              </a:rPr>
              <a:t>: Jésus  dépose son souffle vital, sa vie/</a:t>
            </a:r>
            <a:r>
              <a:rPr lang="fr-FR" sz="2400" b="1" i="1" dirty="0" err="1">
                <a:latin typeface="Comic Sans MS" pitchFamily="66"/>
              </a:rPr>
              <a:t>psukhè</a:t>
            </a:r>
            <a:r>
              <a:rPr lang="fr-FR" sz="2400" b="1" dirty="0">
                <a:latin typeface="Comic Sans MS" pitchFamily="66"/>
              </a:rPr>
              <a:t>, mais pour faire entrer avec lui dans une vie</a:t>
            </a:r>
            <a:r>
              <a:rPr lang="fr-FR" sz="2400" b="1" i="1" dirty="0">
                <a:latin typeface="Comic Sans MS" pitchFamily="66"/>
              </a:rPr>
              <a:t> /</a:t>
            </a:r>
            <a:r>
              <a:rPr lang="fr-FR" sz="2400" b="1" i="1" dirty="0" err="1">
                <a:latin typeface="Comic Sans MS" pitchFamily="66"/>
              </a:rPr>
              <a:t>zoè</a:t>
            </a:r>
            <a:r>
              <a:rPr lang="fr-FR" sz="2400" b="1" i="1" dirty="0">
                <a:latin typeface="Comic Sans MS" pitchFamily="66"/>
              </a:rPr>
              <a:t>, </a:t>
            </a:r>
            <a:r>
              <a:rPr lang="fr-FR" sz="2400" b="1" dirty="0">
                <a:latin typeface="Comic Sans MS" pitchFamily="66"/>
              </a:rPr>
              <a:t>vie qui ne s’épuise pas.</a:t>
            </a:r>
            <a:br>
              <a:rPr lang="fr-FR" sz="2400" b="1" dirty="0">
                <a:latin typeface="Comic Sans MS" pitchFamily="66"/>
              </a:rPr>
            </a:br>
            <a:r>
              <a:rPr lang="fr-FR" sz="2400" b="1" dirty="0">
                <a:latin typeface="Comic Sans MS" pitchFamily="66"/>
              </a:rPr>
              <a:t>Et qui se vit dans le monde….et pour que le monde soit sauvé.</a:t>
            </a:r>
            <a:endParaRPr lang="fr-FR" sz="2400" dirty="0"/>
          </a:p>
        </p:txBody>
      </p:sp>
    </p:spTree>
    <p:extLst>
      <p:ext uri="{BB962C8B-B14F-4D97-AF65-F5344CB8AC3E}">
        <p14:creationId xmlns:p14="http://schemas.microsoft.com/office/powerpoint/2010/main" val="52437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5231CB34-362F-B82A-E592-401903C54A12}"/>
              </a:ext>
            </a:extLst>
          </p:cNvPr>
          <p:cNvSpPr txBox="1">
            <a:spLocks noGrp="1"/>
          </p:cNvSpPr>
          <p:nvPr>
            <p:ph idx="1"/>
          </p:nvPr>
        </p:nvSpPr>
        <p:spPr>
          <a:xfrm>
            <a:off x="838203" y="188686"/>
            <a:ext cx="10515600" cy="6487887"/>
          </a:xfrm>
        </p:spPr>
        <p:txBody>
          <a:bodyPr/>
          <a:lstStyle/>
          <a:p>
            <a:pPr marL="0" lvl="0" indent="0">
              <a:lnSpc>
                <a:spcPct val="150000"/>
              </a:lnSpc>
              <a:buNone/>
            </a:pPr>
            <a:r>
              <a:rPr lang="fr-FR" sz="2400" b="1" dirty="0">
                <a:latin typeface="Comic Sans MS" pitchFamily="66"/>
              </a:rPr>
              <a:t>Un prologue stupéfiant, en écho à Genèse 1,1 : </a:t>
            </a:r>
            <a:r>
              <a:rPr lang="fr-FR" sz="2400" b="1" i="1" dirty="0">
                <a:latin typeface="Comic Sans MS" pitchFamily="66"/>
              </a:rPr>
              <a:t>Au commencement…</a:t>
            </a:r>
            <a:br>
              <a:rPr lang="fr-FR" sz="2400" b="1" i="1" dirty="0">
                <a:latin typeface="Comic Sans MS" pitchFamily="66"/>
              </a:rPr>
            </a:br>
            <a:r>
              <a:rPr lang="fr-FR" sz="2400" b="1" dirty="0">
                <a:solidFill>
                  <a:srgbClr val="FF0000"/>
                </a:solidFill>
                <a:latin typeface="Comic Sans MS" pitchFamily="66"/>
              </a:rPr>
              <a:t>La Parole de Dieu advenue dans la chair comme événement qui sauve les humains. </a:t>
            </a:r>
            <a:endParaRPr lang="fr-FR" sz="2400" b="1" dirty="0">
              <a:latin typeface="Comic Sans MS" pitchFamily="66"/>
            </a:endParaRPr>
          </a:p>
          <a:p>
            <a:pPr marL="0" lvl="0" indent="0">
              <a:lnSpc>
                <a:spcPct val="150000"/>
              </a:lnSpc>
              <a:buNone/>
            </a:pPr>
            <a:r>
              <a:rPr lang="fr-FR" sz="2400" b="1" dirty="0">
                <a:solidFill>
                  <a:srgbClr val="0D0D0D"/>
                </a:solidFill>
                <a:latin typeface="Comic Sans MS" pitchFamily="66"/>
              </a:rPr>
              <a:t>Un même témoignage : le chemin de Jésus de Galilée à Jérusalem vers la croix et l’élévation dans la gloire, révélé Christ et Fils unique aimé de Dieu.</a:t>
            </a:r>
          </a:p>
          <a:p>
            <a:pPr marL="0" lvl="0" indent="0">
              <a:lnSpc>
                <a:spcPct val="150000"/>
              </a:lnSpc>
              <a:buNone/>
            </a:pPr>
            <a:r>
              <a:rPr lang="fr-FR" sz="2400" b="1" dirty="0">
                <a:solidFill>
                  <a:srgbClr val="0D0D0D"/>
                </a:solidFill>
                <a:latin typeface="Comic Sans MS" pitchFamily="66"/>
              </a:rPr>
              <a:t>Des différences notables : </a:t>
            </a:r>
            <a:r>
              <a:rPr lang="fr-FR" sz="2400" b="1" dirty="0">
                <a:latin typeface="Comic Sans MS" pitchFamily="66"/>
              </a:rPr>
              <a:t>Jean utilise des sources différentes de celles des Synoptiques (Marc et la source des </a:t>
            </a:r>
            <a:r>
              <a:rPr lang="fr-FR" sz="2400" b="1" dirty="0" err="1">
                <a:latin typeface="Comic Sans MS" pitchFamily="66"/>
              </a:rPr>
              <a:t>Logia</a:t>
            </a:r>
            <a:r>
              <a:rPr lang="fr-FR" sz="2400" b="1" dirty="0">
                <a:latin typeface="Comic Sans MS" pitchFamily="66"/>
              </a:rPr>
              <a:t>).</a:t>
            </a:r>
            <a:br>
              <a:rPr lang="fr-FR" sz="2400" b="1" dirty="0">
                <a:latin typeface="Comic Sans MS" pitchFamily="66"/>
              </a:rPr>
            </a:br>
            <a:r>
              <a:rPr lang="fr-FR" sz="2400" b="1" dirty="0">
                <a:latin typeface="Comic Sans MS" pitchFamily="66"/>
              </a:rPr>
              <a:t>Certaines indications de lieux, notamment à Jérusalem, sont très précises et semblent confirmées par l’archéologie (piscine de </a:t>
            </a:r>
            <a:r>
              <a:rPr lang="fr-FR" sz="2400" b="1" dirty="0" err="1">
                <a:latin typeface="Comic Sans MS" pitchFamily="66"/>
              </a:rPr>
              <a:t>Bethzatha</a:t>
            </a:r>
            <a:r>
              <a:rPr lang="fr-FR" sz="2400" b="1" dirty="0">
                <a:latin typeface="Comic Sans MS" pitchFamily="66"/>
              </a:rPr>
              <a:t>, le Cédron, le </a:t>
            </a:r>
            <a:r>
              <a:rPr lang="fr-FR" sz="2400" b="1" dirty="0" err="1">
                <a:latin typeface="Comic Sans MS" pitchFamily="66"/>
              </a:rPr>
              <a:t>Lithostrôtos</a:t>
            </a:r>
            <a:r>
              <a:rPr lang="fr-FR" sz="2400" b="1" dirty="0">
                <a:latin typeface="Comic Sans MS" pitchFamily="66"/>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7D2378-DBA1-E463-4541-01CEAA3875D6}"/>
              </a:ext>
            </a:extLst>
          </p:cNvPr>
          <p:cNvSpPr>
            <a:spLocks noGrp="1"/>
          </p:cNvSpPr>
          <p:nvPr>
            <p:ph idx="1"/>
          </p:nvPr>
        </p:nvSpPr>
        <p:spPr>
          <a:xfrm>
            <a:off x="362607" y="551793"/>
            <a:ext cx="10991196" cy="5625170"/>
          </a:xfrm>
        </p:spPr>
        <p:txBody>
          <a:bodyPr>
            <a:normAutofit/>
          </a:bodyPr>
          <a:lstStyle/>
          <a:p>
            <a:pPr marL="0" indent="0">
              <a:buNone/>
            </a:pPr>
            <a:br>
              <a:rPr lang="fr-FR" b="1" dirty="0">
                <a:latin typeface="Comic Sans MS" panose="030F0702030302020204" pitchFamily="66" charset="0"/>
              </a:rPr>
            </a:br>
            <a:br>
              <a:rPr lang="fr-FR" b="1" dirty="0">
                <a:latin typeface="Comic Sans MS" panose="030F0702030302020204" pitchFamily="66" charset="0"/>
              </a:rPr>
            </a:br>
            <a:r>
              <a:rPr lang="fr-FR" b="1" dirty="0">
                <a:latin typeface="Comic Sans MS" panose="030F0702030302020204" pitchFamily="66" charset="0"/>
              </a:rPr>
              <a:t>Dans l’évangile selon Jean, </a:t>
            </a:r>
          </a:p>
          <a:p>
            <a:pPr marL="0" indent="0">
              <a:lnSpc>
                <a:spcPct val="150000"/>
              </a:lnSpc>
              <a:buNone/>
            </a:pPr>
            <a:r>
              <a:rPr lang="fr-FR" b="1" dirty="0">
                <a:solidFill>
                  <a:srgbClr val="FF0000"/>
                </a:solidFill>
                <a:latin typeface="Comic Sans MS" panose="030F0702030302020204" pitchFamily="66" charset="0"/>
              </a:rPr>
              <a:t>« Le Christ en gloire transparaît constamment sous les trait de Jésus de Nazareth , comme une figure de vitrail que la lumière de la foi vient illuminer »</a:t>
            </a:r>
          </a:p>
          <a:p>
            <a:pPr marL="0" indent="0">
              <a:buNone/>
            </a:pPr>
            <a:endParaRPr lang="fr-FR" b="1" dirty="0">
              <a:latin typeface="Comic Sans MS" panose="030F0702030302020204" pitchFamily="66" charset="0"/>
            </a:endParaRPr>
          </a:p>
          <a:p>
            <a:pPr marL="0" indent="0">
              <a:buNone/>
            </a:pPr>
            <a:r>
              <a:rPr lang="fr-FR" b="1" dirty="0">
                <a:latin typeface="Comic Sans MS" panose="030F0702030302020204" pitchFamily="66" charset="0"/>
              </a:rPr>
              <a:t>(Pierre Grelot, </a:t>
            </a:r>
            <a:r>
              <a:rPr lang="fr-FR" b="1" i="1" dirty="0">
                <a:latin typeface="Comic Sans MS" panose="030F0702030302020204" pitchFamily="66" charset="0"/>
              </a:rPr>
              <a:t>La Pâque du Christ, mystère du salut. Mélanges offerts à François Xavier </a:t>
            </a:r>
            <a:r>
              <a:rPr lang="fr-FR" b="1" i="1" dirty="0" err="1">
                <a:latin typeface="Comic Sans MS" panose="030F0702030302020204" pitchFamily="66" charset="0"/>
              </a:rPr>
              <a:t>Durwell</a:t>
            </a:r>
            <a:r>
              <a:rPr lang="fr-FR" b="1" dirty="0">
                <a:latin typeface="Comic Sans MS" panose="030F0702030302020204" pitchFamily="66" charset="0"/>
              </a:rPr>
              <a:t>, Cerf, 1982).</a:t>
            </a:r>
          </a:p>
        </p:txBody>
      </p:sp>
    </p:spTree>
    <p:extLst>
      <p:ext uri="{BB962C8B-B14F-4D97-AF65-F5344CB8AC3E}">
        <p14:creationId xmlns:p14="http://schemas.microsoft.com/office/powerpoint/2010/main" val="229735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DA235-0D58-DB90-D1B9-90235DAD221C}"/>
              </a:ext>
            </a:extLst>
          </p:cNvPr>
          <p:cNvSpPr>
            <a:spLocks noGrp="1"/>
          </p:cNvSpPr>
          <p:nvPr>
            <p:ph type="title"/>
          </p:nvPr>
        </p:nvSpPr>
        <p:spPr/>
        <p:txBody>
          <a:bodyPr/>
          <a:lstStyle/>
          <a:p>
            <a:r>
              <a:rPr lang="fr-FR" dirty="0"/>
              <a:t>é</a:t>
            </a:r>
          </a:p>
        </p:txBody>
      </p:sp>
      <p:sp>
        <p:nvSpPr>
          <p:cNvPr id="3" name="Espace réservé du contenu 2">
            <a:extLst>
              <a:ext uri="{FF2B5EF4-FFF2-40B4-BE49-F238E27FC236}">
                <a16:creationId xmlns:a16="http://schemas.microsoft.com/office/drawing/2014/main" id="{D14637AD-AA07-B92E-90A4-299933DA5BBD}"/>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5370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CA1455CE-4194-9336-DE2D-C250F8FAA18A}"/>
              </a:ext>
            </a:extLst>
          </p:cNvPr>
          <p:cNvSpPr txBox="1">
            <a:spLocks noGrp="1"/>
          </p:cNvSpPr>
          <p:nvPr>
            <p:ph idx="1"/>
          </p:nvPr>
        </p:nvSpPr>
        <p:spPr>
          <a:xfrm>
            <a:off x="591461" y="249384"/>
            <a:ext cx="10947397" cy="6234543"/>
          </a:xfrm>
        </p:spPr>
        <p:txBody>
          <a:bodyPr>
            <a:noAutofit/>
          </a:bodyPr>
          <a:lstStyle/>
          <a:p>
            <a:pPr marL="0" lvl="0" indent="0">
              <a:lnSpc>
                <a:spcPct val="100000"/>
              </a:lnSpc>
              <a:buNone/>
            </a:pPr>
            <a:r>
              <a:rPr lang="fr-FR" sz="2400" b="1" dirty="0">
                <a:solidFill>
                  <a:srgbClr val="C00000"/>
                </a:solidFill>
                <a:latin typeface="Comic Sans MS" pitchFamily="66"/>
              </a:rPr>
              <a:t>Les différences dans le récit :</a:t>
            </a:r>
          </a:p>
          <a:p>
            <a:pPr marL="0" lvl="0" indent="0">
              <a:lnSpc>
                <a:spcPct val="150000"/>
              </a:lnSpc>
              <a:buNone/>
            </a:pPr>
            <a:r>
              <a:rPr lang="fr-FR" sz="2400" b="1" dirty="0">
                <a:latin typeface="Comic Sans MS" pitchFamily="66"/>
              </a:rPr>
              <a:t>Jésus apparaît dans la mouvance de Jean le Baptiste : </a:t>
            </a:r>
            <a:br>
              <a:rPr lang="fr-FR" sz="2400" b="1" dirty="0">
                <a:latin typeface="Comic Sans MS" pitchFamily="66"/>
              </a:rPr>
            </a:br>
            <a:r>
              <a:rPr lang="fr-FR" sz="2400" b="1" i="1" dirty="0">
                <a:latin typeface="Comic Sans MS" pitchFamily="66"/>
              </a:rPr>
              <a:t>Jésus se rendit avec ses disciples en Judée, il y séjourna avec eux et il baptisait (3,22.26).</a:t>
            </a:r>
            <a:br>
              <a:rPr lang="fr-FR" sz="2400" b="1" i="1" dirty="0">
                <a:latin typeface="Comic Sans MS" pitchFamily="66"/>
              </a:rPr>
            </a:br>
            <a:r>
              <a:rPr lang="fr-FR" sz="2400" b="1" dirty="0">
                <a:latin typeface="Comic Sans MS" pitchFamily="66"/>
              </a:rPr>
              <a:t>…</a:t>
            </a:r>
            <a:r>
              <a:rPr lang="fr-FR" sz="2400" b="1" i="1" dirty="0">
                <a:latin typeface="Comic Sans MS" pitchFamily="66"/>
              </a:rPr>
              <a:t>Jésus faisait des disciples et baptisait plus que Jean, cependant Jésus lui-même ne baptisait pas, mais ses disciples (4,1-2).</a:t>
            </a:r>
            <a:br>
              <a:rPr lang="fr-FR" sz="2400" b="1" dirty="0">
                <a:latin typeface="Comic Sans MS" pitchFamily="66"/>
              </a:rPr>
            </a:br>
            <a:endParaRPr lang="fr-FR" sz="1200" b="1" dirty="0">
              <a:latin typeface="Comic Sans MS" pitchFamily="66"/>
            </a:endParaRPr>
          </a:p>
          <a:p>
            <a:pPr marL="0" lvl="0" indent="0">
              <a:lnSpc>
                <a:spcPct val="150000"/>
              </a:lnSpc>
              <a:buNone/>
            </a:pPr>
            <a:r>
              <a:rPr lang="fr-FR" sz="2400" b="1" dirty="0">
                <a:latin typeface="Comic Sans MS" pitchFamily="66"/>
              </a:rPr>
              <a:t>Là où les Synoptiques simplifient le récit sur un an et une montée à Jérusalem, Jean a plusieurs aller-retours de Jésus entre la Galilée, la Judée et Jérusalem, et à Jérusalem trois fêtes de Pâques, et d’autres fêtes juives (fête des Tentes 7, 2 ; de la Dédicace 10, 22).</a:t>
            </a:r>
            <a:br>
              <a:rPr lang="fr-FR" sz="2400" b="1" dirty="0">
                <a:latin typeface="Comic Sans MS" pitchFamily="66"/>
              </a:rPr>
            </a:br>
            <a:br>
              <a:rPr lang="fr-FR" sz="2400" b="1" dirty="0">
                <a:latin typeface="Comic Sans MS" pitchFamily="66"/>
              </a:rPr>
            </a:br>
            <a:endParaRPr lang="fr-FR" sz="2400" b="1" dirty="0">
              <a:latin typeface="Comic Sans MS" pitchFamily="66"/>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AB56063-DF31-A921-2C75-AE1C6180B6C0}"/>
              </a:ext>
            </a:extLst>
          </p:cNvPr>
          <p:cNvSpPr txBox="1">
            <a:spLocks noGrp="1"/>
          </p:cNvSpPr>
          <p:nvPr>
            <p:ph idx="1"/>
          </p:nvPr>
        </p:nvSpPr>
        <p:spPr>
          <a:xfrm>
            <a:off x="618536" y="0"/>
            <a:ext cx="11282735" cy="6583680"/>
          </a:xfrm>
        </p:spPr>
        <p:txBody>
          <a:bodyPr>
            <a:noAutofit/>
          </a:bodyPr>
          <a:lstStyle/>
          <a:p>
            <a:pPr marL="0" lvl="0" indent="0">
              <a:lnSpc>
                <a:spcPct val="150000"/>
              </a:lnSpc>
              <a:buNone/>
            </a:pPr>
            <a:r>
              <a:rPr lang="fr-FR" sz="2400" b="1" dirty="0">
                <a:solidFill>
                  <a:srgbClr val="C00000"/>
                </a:solidFill>
                <a:latin typeface="Comic Sans MS" pitchFamily="66"/>
              </a:rPr>
              <a:t>Quelques épisodes parallèles aux Synoptiques </a:t>
            </a:r>
            <a:r>
              <a:rPr lang="fr-FR" sz="2400" b="1" dirty="0">
                <a:latin typeface="Comic Sans MS" pitchFamily="66"/>
              </a:rPr>
              <a:t>:</a:t>
            </a:r>
            <a:br>
              <a:rPr lang="fr-FR" sz="2400" b="1" dirty="0">
                <a:latin typeface="Comic Sans MS" pitchFamily="66"/>
              </a:rPr>
            </a:br>
            <a:r>
              <a:rPr lang="fr-FR" sz="2400" b="1" dirty="0">
                <a:latin typeface="Comic Sans MS" pitchFamily="66"/>
              </a:rPr>
              <a:t>La purification du Temple est placée au tout début comme programme (2, 13-22), et non juste avant l’arrestation de Jésus.</a:t>
            </a:r>
            <a:br>
              <a:rPr lang="fr-FR" sz="2400" b="1" dirty="0">
                <a:latin typeface="Comic Sans MS" pitchFamily="66"/>
              </a:rPr>
            </a:br>
            <a:r>
              <a:rPr lang="fr-FR" sz="2400" b="1" dirty="0">
                <a:latin typeface="Comic Sans MS" pitchFamily="66"/>
              </a:rPr>
              <a:t>La guérison du fils d’un fonctionnaire royal, le partage des pains, la marche sur la mer, l’onction à Béthanie.</a:t>
            </a:r>
            <a:br>
              <a:rPr lang="fr-FR" sz="2400" b="1" dirty="0">
                <a:latin typeface="Comic Sans MS" pitchFamily="66"/>
              </a:rPr>
            </a:br>
            <a:r>
              <a:rPr lang="fr-FR" sz="2400" b="1" dirty="0">
                <a:solidFill>
                  <a:srgbClr val="C00000"/>
                </a:solidFill>
                <a:latin typeface="Comic Sans MS" pitchFamily="66"/>
              </a:rPr>
              <a:t>Au contraire </a:t>
            </a:r>
            <a:r>
              <a:rPr lang="fr-FR" sz="2400" b="1" dirty="0">
                <a:latin typeface="Comic Sans MS" pitchFamily="66"/>
              </a:rPr>
              <a:t>:</a:t>
            </a:r>
            <a:br>
              <a:rPr lang="fr-FR" sz="2400" b="1" dirty="0">
                <a:latin typeface="Comic Sans MS" pitchFamily="66"/>
              </a:rPr>
            </a:br>
            <a:r>
              <a:rPr lang="fr-FR" sz="2400" b="1" dirty="0">
                <a:latin typeface="Comic Sans MS" pitchFamily="66"/>
              </a:rPr>
              <a:t>Des scènes de rencontre, dont </a:t>
            </a:r>
            <a:r>
              <a:rPr lang="fr-FR" sz="2400" b="1" dirty="0">
                <a:solidFill>
                  <a:srgbClr val="FF0000"/>
                </a:solidFill>
                <a:latin typeface="Comic Sans MS" pitchFamily="66"/>
              </a:rPr>
              <a:t>sept récits de signe, </a:t>
            </a:r>
            <a:r>
              <a:rPr lang="fr-FR" sz="2400" b="1" i="1" dirty="0" err="1">
                <a:solidFill>
                  <a:srgbClr val="FF0000"/>
                </a:solidFill>
                <a:latin typeface="Comic Sans MS" pitchFamily="66"/>
              </a:rPr>
              <a:t>sèmeia</a:t>
            </a:r>
            <a:r>
              <a:rPr lang="fr-FR" sz="2400" b="1" dirty="0">
                <a:solidFill>
                  <a:srgbClr val="FF0000"/>
                </a:solidFill>
                <a:latin typeface="Comic Sans MS" pitchFamily="66"/>
              </a:rPr>
              <a:t> </a:t>
            </a:r>
            <a:r>
              <a:rPr lang="fr-FR" sz="2400" b="1" dirty="0">
                <a:latin typeface="Comic Sans MS" pitchFamily="66"/>
              </a:rPr>
              <a:t>: </a:t>
            </a:r>
            <a:br>
              <a:rPr lang="fr-FR" sz="2400" b="1" dirty="0">
                <a:latin typeface="Comic Sans MS" pitchFamily="66"/>
              </a:rPr>
            </a:br>
            <a:r>
              <a:rPr lang="fr-FR" sz="2400" b="1" dirty="0">
                <a:latin typeface="Comic Sans MS" pitchFamily="66"/>
              </a:rPr>
              <a:t>Les noces de Cana, la femme Samaritaine, le fils guéri, le paralytique de </a:t>
            </a:r>
            <a:r>
              <a:rPr lang="fr-FR" sz="2400" b="1" dirty="0" err="1">
                <a:latin typeface="Comic Sans MS" pitchFamily="66"/>
              </a:rPr>
              <a:t>Bethzatha</a:t>
            </a:r>
            <a:r>
              <a:rPr lang="fr-FR" sz="2400" b="1" dirty="0">
                <a:latin typeface="Comic Sans MS" pitchFamily="66"/>
              </a:rPr>
              <a:t>, le signe des pains, l’aveugle né, le relèvement de Lazare.</a:t>
            </a:r>
            <a:br>
              <a:rPr lang="fr-FR" sz="2400" b="1" dirty="0">
                <a:latin typeface="Comic Sans MS" pitchFamily="66"/>
              </a:rPr>
            </a:br>
            <a:r>
              <a:rPr lang="fr-FR" sz="2400" b="1" dirty="0">
                <a:latin typeface="Comic Sans MS" pitchFamily="66"/>
              </a:rPr>
              <a:t>La plupart sont suivies d’un </a:t>
            </a:r>
            <a:r>
              <a:rPr lang="fr-FR" sz="2400" b="1" dirty="0">
                <a:solidFill>
                  <a:srgbClr val="FF0000"/>
                </a:solidFill>
                <a:latin typeface="Comic Sans MS" pitchFamily="66"/>
              </a:rPr>
              <a:t>enseignement de ou sur Jésus, </a:t>
            </a:r>
            <a:r>
              <a:rPr lang="fr-FR" sz="2400" b="1" dirty="0">
                <a:latin typeface="Comic Sans MS" pitchFamily="66"/>
              </a:rPr>
              <a:t>son identité,  sur le jugement et la foi, et de commentaires de l’évangéliste. </a:t>
            </a:r>
            <a:br>
              <a:rPr lang="fr-FR" sz="2400" b="1" dirty="0">
                <a:latin typeface="Comic Sans MS" pitchFamily="66"/>
              </a:rPr>
            </a:br>
            <a:br>
              <a:rPr lang="fr-FR" sz="2400" b="1" dirty="0">
                <a:latin typeface="Comic Sans MS" pitchFamily="66"/>
              </a:rPr>
            </a:br>
            <a:endParaRPr lang="fr-FR" sz="2400" b="1" dirty="0">
              <a:solidFill>
                <a:srgbClr val="FF0000"/>
              </a:solidFill>
              <a:latin typeface="Comic Sans MS" pitchFamily="66"/>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A901F066-D660-5EFB-54EF-3F3FD3D4A845}"/>
              </a:ext>
            </a:extLst>
          </p:cNvPr>
          <p:cNvSpPr txBox="1">
            <a:spLocks noGrp="1"/>
          </p:cNvSpPr>
          <p:nvPr>
            <p:ph idx="1"/>
          </p:nvPr>
        </p:nvSpPr>
        <p:spPr>
          <a:xfrm>
            <a:off x="508004" y="217709"/>
            <a:ext cx="10845798" cy="6241145"/>
          </a:xfrm>
        </p:spPr>
        <p:txBody>
          <a:bodyPr/>
          <a:lstStyle/>
          <a:p>
            <a:pPr marL="0" lvl="0" indent="0">
              <a:lnSpc>
                <a:spcPct val="140000"/>
              </a:lnSpc>
              <a:buNone/>
            </a:pPr>
            <a:r>
              <a:rPr lang="fr-FR" sz="2400" b="1" dirty="0">
                <a:latin typeface="Comic Sans MS" pitchFamily="66"/>
              </a:rPr>
              <a:t>Ce n’est plus la foi qui permet l’acte de puissance, mais au contraire, le signe qui permet  de passer d’une foi élémentaire à un croire plus haut </a:t>
            </a:r>
            <a:r>
              <a:rPr lang="fr-FR" sz="2400" b="1" dirty="0">
                <a:solidFill>
                  <a:srgbClr val="FF0000"/>
                </a:solidFill>
                <a:latin typeface="Comic Sans MS" pitchFamily="66"/>
              </a:rPr>
              <a:t>: reconnaître en Jésus la gloire de Dieu à l’œuvre.</a:t>
            </a:r>
            <a:br>
              <a:rPr lang="fr-FR" sz="2400" b="1" dirty="0">
                <a:solidFill>
                  <a:srgbClr val="FF0000"/>
                </a:solidFill>
                <a:latin typeface="Comic Sans MS" pitchFamily="66"/>
              </a:rPr>
            </a:br>
            <a:r>
              <a:rPr lang="fr-FR" sz="2400" b="1" dirty="0">
                <a:latin typeface="Comic Sans MS" pitchFamily="66"/>
              </a:rPr>
              <a:t>Or, à la suite de ces signes, le chapitre 13 nous conduit à la veille de la passion de Jésus.</a:t>
            </a:r>
            <a:br>
              <a:rPr lang="fr-FR" sz="2400" b="1" dirty="0">
                <a:latin typeface="Comic Sans MS" pitchFamily="66"/>
              </a:rPr>
            </a:br>
            <a:r>
              <a:rPr lang="fr-FR" sz="2400" b="1" dirty="0">
                <a:latin typeface="Comic Sans MS" pitchFamily="66"/>
              </a:rPr>
              <a:t>Elle ne se déroulera qu’à partir de 18, 1.</a:t>
            </a:r>
          </a:p>
          <a:p>
            <a:pPr marL="0" lvl="0" indent="0">
              <a:lnSpc>
                <a:spcPct val="140000"/>
              </a:lnSpc>
              <a:buNone/>
            </a:pPr>
            <a:r>
              <a:rPr lang="fr-FR" sz="2400" b="1" dirty="0">
                <a:latin typeface="Comic Sans MS" pitchFamily="66"/>
              </a:rPr>
              <a:t>Mais d’avance le récit de la passion et de la crucifixion est annoncé comme une élévation dans la gloire de Dieu :</a:t>
            </a:r>
            <a:br>
              <a:rPr lang="fr-FR" sz="2400" b="1" dirty="0">
                <a:latin typeface="Comic Sans MS" pitchFamily="66"/>
              </a:rPr>
            </a:br>
            <a:r>
              <a:rPr lang="fr-FR" sz="2400" b="1" i="1" dirty="0">
                <a:latin typeface="Comic Sans MS" pitchFamily="66"/>
              </a:rPr>
              <a:t>Il faut que le Fils de l’homme soit élevé </a:t>
            </a:r>
            <a:r>
              <a:rPr lang="fr-FR" sz="2400" b="1" dirty="0">
                <a:latin typeface="Comic Sans MS" pitchFamily="66"/>
              </a:rPr>
              <a:t>(3,14).</a:t>
            </a:r>
            <a:br>
              <a:rPr lang="fr-FR" sz="2400" b="1" i="1" dirty="0">
                <a:latin typeface="Comic Sans MS" pitchFamily="66"/>
              </a:rPr>
            </a:br>
            <a:r>
              <a:rPr lang="fr-FR" sz="2400" b="1" i="1" dirty="0">
                <a:latin typeface="Comic Sans MS" pitchFamily="66"/>
              </a:rPr>
              <a:t>Il n’y avait pas encore d’esprit parce que Jésus n’avait pas été glorifié (7,39).</a:t>
            </a:r>
            <a:endParaRPr lang="fr-FR" sz="2400" b="1" dirty="0">
              <a:solidFill>
                <a:srgbClr val="FF0000"/>
              </a:solidFill>
              <a:latin typeface="Comic Sans MS" pitchFamily="66"/>
            </a:endParaRPr>
          </a:p>
          <a:p>
            <a:pPr marL="0" lvl="0" indent="0">
              <a:lnSpc>
                <a:spcPct val="140000"/>
              </a:lnSpc>
              <a:buNone/>
            </a:pPr>
            <a:endParaRPr lang="fr-F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AF37EBC8-4BB6-92EB-2F2C-D02972696C51}"/>
              </a:ext>
            </a:extLst>
          </p:cNvPr>
          <p:cNvSpPr txBox="1">
            <a:spLocks noGrp="1"/>
          </p:cNvSpPr>
          <p:nvPr>
            <p:ph idx="1"/>
          </p:nvPr>
        </p:nvSpPr>
        <p:spPr>
          <a:xfrm>
            <a:off x="607783" y="221568"/>
            <a:ext cx="10976430" cy="6414863"/>
          </a:xfrm>
        </p:spPr>
        <p:txBody>
          <a:bodyPr>
            <a:normAutofit/>
          </a:bodyPr>
          <a:lstStyle/>
          <a:p>
            <a:pPr marL="0" lvl="0" indent="0">
              <a:lnSpc>
                <a:spcPct val="150000"/>
              </a:lnSpc>
              <a:buNone/>
            </a:pPr>
            <a:r>
              <a:rPr lang="fr-FR" sz="2400" b="1" dirty="0">
                <a:latin typeface="Comic Sans MS" pitchFamily="66"/>
              </a:rPr>
              <a:t>Les discours confirment une intimité inouïe (14-15-16-17) : </a:t>
            </a:r>
            <a:br>
              <a:rPr lang="fr-FR" sz="2400" b="1" i="1" dirty="0">
                <a:latin typeface="Comic Sans MS" pitchFamily="66"/>
              </a:rPr>
            </a:br>
            <a:r>
              <a:rPr lang="fr-FR" sz="2400" b="1" i="1" dirty="0">
                <a:latin typeface="Comic Sans MS" pitchFamily="66"/>
              </a:rPr>
              <a:t>Celui qui m’a vu a vu le Père (14,9)</a:t>
            </a:r>
            <a:br>
              <a:rPr lang="fr-FR" sz="2400" b="1" i="1" dirty="0">
                <a:latin typeface="Comic Sans MS" pitchFamily="66"/>
              </a:rPr>
            </a:br>
            <a:r>
              <a:rPr lang="fr-FR" sz="2400" b="1" i="1" dirty="0">
                <a:latin typeface="Comic Sans MS" pitchFamily="66"/>
              </a:rPr>
              <a:t>Je suis venu du Père et je suis présent dans le monde; de nouveau je laisse le monde et je vais auprès du Père (16,28)</a:t>
            </a:r>
            <a:br>
              <a:rPr lang="fr-FR" sz="2400" b="1" i="1" dirty="0">
                <a:latin typeface="Comic Sans MS" pitchFamily="66"/>
              </a:rPr>
            </a:br>
            <a:r>
              <a:rPr lang="fr-FR" sz="2400" b="1" i="1" dirty="0">
                <a:latin typeface="Comic Sans MS" pitchFamily="66"/>
              </a:rPr>
              <a:t>Le Père et moi nous sommes un (17,11.22).</a:t>
            </a:r>
          </a:p>
          <a:p>
            <a:pPr marL="0" lvl="0" indent="0">
              <a:lnSpc>
                <a:spcPct val="150000"/>
              </a:lnSpc>
              <a:buNone/>
            </a:pPr>
            <a:r>
              <a:rPr lang="fr-FR" sz="2400" b="1" dirty="0">
                <a:latin typeface="Comic Sans MS" pitchFamily="66"/>
              </a:rPr>
              <a:t>D’un bout à l’autre, la même révélation est proposée à la foi.</a:t>
            </a:r>
            <a:endParaRPr lang="fr-FR" sz="2400" b="1" i="1" dirty="0">
              <a:latin typeface="Comic Sans MS" pitchFamily="66"/>
            </a:endParaRPr>
          </a:p>
          <a:p>
            <a:pPr marL="0" lvl="0" indent="0">
              <a:lnSpc>
                <a:spcPct val="150000"/>
              </a:lnSpc>
              <a:buNone/>
            </a:pPr>
            <a:br>
              <a:rPr lang="fr-FR" sz="2400" b="1" dirty="0">
                <a:latin typeface="Comic Sans MS" pitchFamily="66"/>
              </a:rPr>
            </a:br>
            <a:r>
              <a:rPr lang="fr-FR" sz="2400" b="1" dirty="0">
                <a:latin typeface="Comic Sans MS" pitchFamily="66"/>
              </a:rPr>
              <a:t>Jean, </a:t>
            </a:r>
            <a:r>
              <a:rPr lang="fr-FR" sz="2400" b="1">
                <a:latin typeface="Comic Sans MS" pitchFamily="66"/>
              </a:rPr>
              <a:t>sorte d’épure de </a:t>
            </a:r>
            <a:r>
              <a:rPr lang="fr-FR" sz="2400" b="1" dirty="0">
                <a:latin typeface="Comic Sans MS" pitchFamily="66"/>
              </a:rPr>
              <a:t>ce qu’est un « évangile » : le </a:t>
            </a:r>
            <a:r>
              <a:rPr lang="fr-FR" sz="2400" b="1" dirty="0">
                <a:solidFill>
                  <a:srgbClr val="FF0000"/>
                </a:solidFill>
                <a:latin typeface="Comic Sans MS" pitchFamily="66"/>
              </a:rPr>
              <a:t>récit </a:t>
            </a:r>
            <a:r>
              <a:rPr lang="fr-FR" sz="2400" b="1" dirty="0" err="1">
                <a:solidFill>
                  <a:srgbClr val="FF0000"/>
                </a:solidFill>
                <a:latin typeface="Comic Sans MS" pitchFamily="66"/>
              </a:rPr>
              <a:t>révélatoire</a:t>
            </a:r>
            <a:r>
              <a:rPr lang="fr-FR" sz="2400" b="1" dirty="0">
                <a:solidFill>
                  <a:srgbClr val="FF0000"/>
                </a:solidFill>
                <a:latin typeface="Comic Sans MS" pitchFamily="66"/>
              </a:rPr>
              <a:t> de l’identité de Jésus dans le quotidien de ceux qui l’ont rencontré</a:t>
            </a:r>
            <a:r>
              <a:rPr lang="fr-FR" sz="2400" b="1" dirty="0">
                <a:latin typeface="Comic Sans MS" pitchFamily="66"/>
              </a:rPr>
              <a:t>, </a:t>
            </a:r>
          </a:p>
          <a:p>
            <a:pPr marL="0" lvl="0" indent="0">
              <a:lnSpc>
                <a:spcPct val="150000"/>
              </a:lnSpc>
              <a:buNone/>
            </a:pPr>
            <a:r>
              <a:rPr lang="fr-FR" sz="2400" b="1" dirty="0">
                <a:latin typeface="Comic Sans MS" pitchFamily="66"/>
              </a:rPr>
              <a:t>Une identité authentifiée par des témoins, qui se « re-souviennent » .</a:t>
            </a:r>
            <a:endParaRPr lang="fr-FR" sz="2400" b="1" i="1" dirty="0">
              <a:latin typeface="Comic Sans MS" pitchFamily="66"/>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26E77EE6-4C16-D601-3308-2AB599F378E3}"/>
              </a:ext>
            </a:extLst>
          </p:cNvPr>
          <p:cNvSpPr txBox="1">
            <a:spLocks noGrp="1"/>
          </p:cNvSpPr>
          <p:nvPr>
            <p:ph idx="1"/>
          </p:nvPr>
        </p:nvSpPr>
        <p:spPr>
          <a:xfrm>
            <a:off x="478304" y="0"/>
            <a:ext cx="11338560" cy="6639952"/>
          </a:xfrm>
        </p:spPr>
        <p:txBody>
          <a:bodyPr/>
          <a:lstStyle/>
          <a:p>
            <a:pPr marL="0" lvl="0" indent="0">
              <a:lnSpc>
                <a:spcPct val="140000"/>
              </a:lnSpc>
              <a:buNone/>
            </a:pPr>
            <a:br>
              <a:rPr lang="fr-FR" sz="2400" b="1" dirty="0">
                <a:latin typeface="Comic Sans MS" pitchFamily="66"/>
              </a:rPr>
            </a:br>
            <a:r>
              <a:rPr lang="fr-FR" sz="2400" b="1" dirty="0">
                <a:latin typeface="Comic Sans MS" pitchFamily="66"/>
              </a:rPr>
              <a:t>Le récit de témoins qui attestent que le projet de Dieu s’est accompli pleinement en Jésus, et invitent le lecteur à croire.</a:t>
            </a:r>
            <a:br>
              <a:rPr lang="fr-FR" sz="2400" b="1" dirty="0">
                <a:latin typeface="Comic Sans MS" pitchFamily="66"/>
              </a:rPr>
            </a:br>
            <a:r>
              <a:rPr lang="fr-FR" sz="2400" b="1" dirty="0">
                <a:latin typeface="Comic Sans MS" pitchFamily="66"/>
              </a:rPr>
              <a:t>Chez Jean, tout est révélé d’avance, le témoin se situe dans le temps de la résurrection pour faire œuvre de mémoire et faire avancer le lecteur dans la découverte de l’identité divine de Jésus.</a:t>
            </a:r>
            <a:br>
              <a:rPr lang="fr-FR" sz="2400" b="1" dirty="0">
                <a:latin typeface="Comic Sans MS" pitchFamily="66"/>
              </a:rPr>
            </a:br>
            <a:br>
              <a:rPr lang="fr-FR" sz="2400" b="1" dirty="0">
                <a:latin typeface="Comic Sans MS" pitchFamily="66"/>
              </a:rPr>
            </a:br>
            <a:r>
              <a:rPr lang="fr-FR" sz="2400" b="1" i="1" dirty="0">
                <a:latin typeface="Comic Sans MS" pitchFamily="66"/>
              </a:rPr>
              <a:t>Lorsque Jésus se releva d’entre les morts, ses disciples </a:t>
            </a:r>
            <a:r>
              <a:rPr lang="fr-FR" sz="2400" b="1" i="1" dirty="0">
                <a:solidFill>
                  <a:srgbClr val="FF0000"/>
                </a:solidFill>
                <a:latin typeface="Comic Sans MS" pitchFamily="66"/>
              </a:rPr>
              <a:t>se souvinrent</a:t>
            </a:r>
            <a:r>
              <a:rPr lang="fr-FR" sz="2400" b="1" i="1" dirty="0">
                <a:latin typeface="Comic Sans MS" pitchFamily="66"/>
              </a:rPr>
              <a:t> qu’il avait parlé ainsi et ils crurent </a:t>
            </a:r>
            <a:r>
              <a:rPr lang="fr-FR" sz="2400" b="1" dirty="0">
                <a:latin typeface="Comic Sans MS" pitchFamily="66"/>
              </a:rPr>
              <a:t> (2,22 ; 12,16).</a:t>
            </a:r>
            <a:br>
              <a:rPr lang="fr-FR" sz="2400" b="1" i="1" dirty="0">
                <a:latin typeface="Comic Sans MS" pitchFamily="66"/>
              </a:rPr>
            </a:br>
            <a:r>
              <a:rPr lang="fr-FR" sz="2400" b="1" i="1" dirty="0">
                <a:solidFill>
                  <a:srgbClr val="FF0000"/>
                </a:solidFill>
                <a:latin typeface="Comic Sans MS" pitchFamily="66"/>
              </a:rPr>
              <a:t>Jésus a opéré bien d’autres signes qui ne sont pas rapportés dans ce livre. Ceux-ci l’ont été pour que vous croyiez que Jésus est le Christ, le Fils de Dieu, et que, en croyant, vous ayez la vie en son nom (</a:t>
            </a:r>
            <a:r>
              <a:rPr lang="fr-FR" sz="2400" b="1" dirty="0">
                <a:solidFill>
                  <a:srgbClr val="FF0000"/>
                </a:solidFill>
                <a:latin typeface="Comic Sans MS" pitchFamily="66"/>
              </a:rPr>
              <a:t>20,30-31).</a:t>
            </a:r>
            <a:endParaRPr lang="fr-FR" sz="2400" b="1" i="1" dirty="0">
              <a:solidFill>
                <a:srgbClr val="FF0000"/>
              </a:solidFill>
              <a:latin typeface="Comic Sans MS" pitchFamily="66"/>
            </a:endParaRPr>
          </a:p>
          <a:p>
            <a:pPr marL="0" lvl="0" indent="0">
              <a:lnSpc>
                <a:spcPct val="80000"/>
              </a:lnSpc>
              <a:buNone/>
            </a:pPr>
            <a:endParaRPr lang="fr-FR" sz="2400" b="1" dirty="0">
              <a:latin typeface="Comic Sans MS" pitchFamily="66"/>
            </a:endParaRPr>
          </a:p>
          <a:p>
            <a:pPr marL="0" lvl="0" indent="0">
              <a:lnSpc>
                <a:spcPct val="80000"/>
              </a:lnSpc>
              <a:buNone/>
            </a:pPr>
            <a:endParaRPr lang="fr-FR" sz="2400" b="1" dirty="0">
              <a:latin typeface="Comic Sans MS" pitchFamily="66"/>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458ECA9B-58CC-0435-98EF-EC7C84889E20}"/>
              </a:ext>
            </a:extLst>
          </p:cNvPr>
          <p:cNvSpPr txBox="1">
            <a:spLocks noGrp="1"/>
          </p:cNvSpPr>
          <p:nvPr>
            <p:ph idx="1"/>
          </p:nvPr>
        </p:nvSpPr>
        <p:spPr>
          <a:xfrm>
            <a:off x="449939" y="267288"/>
            <a:ext cx="10903863" cy="6231983"/>
          </a:xfrm>
        </p:spPr>
        <p:txBody>
          <a:bodyPr/>
          <a:lstStyle/>
          <a:p>
            <a:pPr marL="0" lvl="0" indent="0">
              <a:lnSpc>
                <a:spcPct val="70000"/>
              </a:lnSpc>
              <a:buNone/>
            </a:pPr>
            <a:endParaRPr lang="fr-FR" sz="2600"/>
          </a:p>
          <a:p>
            <a:pPr marL="0" lvl="0" indent="0">
              <a:lnSpc>
                <a:spcPct val="100000"/>
              </a:lnSpc>
              <a:buNone/>
            </a:pPr>
            <a:r>
              <a:rPr lang="fr-FR" sz="2600" b="1">
                <a:solidFill>
                  <a:srgbClr val="C00000"/>
                </a:solidFill>
                <a:latin typeface="Comic Sans MS" pitchFamily="66"/>
              </a:rPr>
              <a:t>Plan proposé de l’évangile</a:t>
            </a:r>
            <a:br>
              <a:rPr lang="fr-FR" sz="2600" b="1">
                <a:latin typeface="Comic Sans MS" pitchFamily="66"/>
              </a:rPr>
            </a:br>
            <a:br>
              <a:rPr lang="fr-FR" sz="2600" b="1">
                <a:latin typeface="Comic Sans MS" pitchFamily="66"/>
              </a:rPr>
            </a:br>
            <a:r>
              <a:rPr lang="fr-FR" sz="2600" b="1">
                <a:latin typeface="Comic Sans MS" pitchFamily="66"/>
              </a:rPr>
              <a:t>Un prologue 1,1-18	</a:t>
            </a:r>
          </a:p>
          <a:p>
            <a:pPr marL="0" lvl="0" indent="0">
              <a:lnSpc>
                <a:spcPct val="100000"/>
              </a:lnSpc>
              <a:buNone/>
            </a:pPr>
            <a:r>
              <a:rPr lang="fr-FR" sz="2600" b="1">
                <a:latin typeface="Comic Sans MS" pitchFamily="66"/>
              </a:rPr>
              <a:t>1,19 – 13,38 ou 14,31 : le livre des signes ou de l’heure (rencontres, signes, enseignements), 14, 31 : « </a:t>
            </a:r>
            <a:r>
              <a:rPr lang="fr-FR" sz="2600" b="1">
                <a:solidFill>
                  <a:srgbClr val="FF0000"/>
                </a:solidFill>
                <a:latin typeface="Comic Sans MS" pitchFamily="66"/>
              </a:rPr>
              <a:t>partons d’ici </a:t>
            </a:r>
            <a:r>
              <a:rPr lang="fr-FR" sz="2600" b="1">
                <a:latin typeface="Comic Sans MS" pitchFamily="66"/>
              </a:rPr>
              <a:t>»</a:t>
            </a:r>
          </a:p>
          <a:p>
            <a:pPr marL="0" lvl="0" indent="0">
              <a:lnSpc>
                <a:spcPct val="100000"/>
              </a:lnSpc>
              <a:buNone/>
            </a:pPr>
            <a:r>
              <a:rPr lang="fr-FR" sz="2600" b="1">
                <a:latin typeface="Comic Sans MS" pitchFamily="66"/>
              </a:rPr>
              <a:t>	14,1 ou 15,1 – 17,26 : le livre de la gloire</a:t>
            </a:r>
            <a:br>
              <a:rPr lang="fr-FR" sz="2600" b="1">
                <a:latin typeface="Comic Sans MS" pitchFamily="66"/>
              </a:rPr>
            </a:br>
            <a:r>
              <a:rPr lang="fr-FR" sz="2600" b="1">
                <a:latin typeface="Comic Sans MS" pitchFamily="66"/>
              </a:rPr>
              <a:t>	les discours (14, 15-16, 17: prière de Jésus)</a:t>
            </a:r>
          </a:p>
          <a:p>
            <a:pPr marL="0" lvl="0" indent="0">
              <a:lnSpc>
                <a:spcPct val="100000"/>
              </a:lnSpc>
              <a:buNone/>
            </a:pPr>
            <a:r>
              <a:rPr lang="fr-FR" sz="2600" b="1">
                <a:latin typeface="Comic Sans MS" pitchFamily="66"/>
              </a:rPr>
              <a:t>18,1 – 19,42 : l’heure de la mort est celle de la gloire</a:t>
            </a:r>
            <a:br>
              <a:rPr lang="fr-FR" sz="2600" b="1">
                <a:latin typeface="Comic Sans MS" pitchFamily="66"/>
              </a:rPr>
            </a:br>
            <a:r>
              <a:rPr lang="fr-FR" sz="2600" b="1">
                <a:latin typeface="Comic Sans MS" pitchFamily="66"/>
              </a:rPr>
              <a:t>la passion et la crucifixion, 			18,1 : « </a:t>
            </a:r>
            <a:r>
              <a:rPr lang="fr-FR" sz="2600" b="1">
                <a:solidFill>
                  <a:srgbClr val="FF0000"/>
                </a:solidFill>
                <a:latin typeface="Comic Sans MS" pitchFamily="66"/>
              </a:rPr>
              <a:t>il sortit </a:t>
            </a:r>
            <a:r>
              <a:rPr lang="fr-FR" sz="2600" b="1">
                <a:latin typeface="Comic Sans MS" pitchFamily="66"/>
              </a:rPr>
              <a:t>»</a:t>
            </a:r>
          </a:p>
          <a:p>
            <a:pPr marL="0" lvl="0" indent="0">
              <a:lnSpc>
                <a:spcPct val="100000"/>
              </a:lnSpc>
              <a:buNone/>
            </a:pPr>
            <a:r>
              <a:rPr lang="fr-FR" sz="2600" b="1">
                <a:latin typeface="Comic Sans MS" pitchFamily="66"/>
              </a:rPr>
              <a:t>20 : les christophanies</a:t>
            </a:r>
          </a:p>
          <a:p>
            <a:pPr marL="0" lvl="0" indent="0">
              <a:lnSpc>
                <a:spcPct val="100000"/>
              </a:lnSpc>
              <a:buNone/>
            </a:pPr>
            <a:r>
              <a:rPr lang="fr-FR" sz="2600" b="1">
                <a:latin typeface="Comic Sans MS" pitchFamily="66"/>
              </a:rPr>
              <a:t>Un épilogue 21</a:t>
            </a:r>
            <a:br>
              <a:rPr lang="fr-FR" sz="2600" b="1">
                <a:latin typeface="Comic Sans MS" pitchFamily="66"/>
              </a:rPr>
            </a:br>
            <a:r>
              <a:rPr lang="fr-FR" sz="1000" b="1">
                <a:latin typeface="Comic Sans MS" pitchFamily="66"/>
              </a:rPr>
              <a:t> </a:t>
            </a:r>
          </a:p>
          <a:p>
            <a:pPr marL="0" lvl="0" indent="0">
              <a:lnSpc>
                <a:spcPct val="100000"/>
              </a:lnSpc>
              <a:buNone/>
            </a:pPr>
            <a:endParaRPr lang="fr-FR" sz="1000" b="1">
              <a:latin typeface="Comic Sans MS" pitchFamily="66"/>
            </a:endParaRPr>
          </a:p>
          <a:p>
            <a:pPr marL="0" lvl="0" indent="0">
              <a:lnSpc>
                <a:spcPct val="100000"/>
              </a:lnSpc>
              <a:buNone/>
            </a:pPr>
            <a:r>
              <a:rPr lang="fr-FR" sz="1000" b="1">
                <a:latin typeface="Comic Sans MS" pitchFamily="66"/>
              </a:rPr>
              <a:t>	</a:t>
            </a:r>
          </a:p>
          <a:p>
            <a:pPr lvl="0">
              <a:lnSpc>
                <a:spcPct val="70000"/>
              </a:lnSpc>
            </a:pPr>
            <a:endParaRPr lang="fr-FR" sz="260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3441</Words>
  <Application>Microsoft Office PowerPoint</Application>
  <PresentationFormat>Grand écran</PresentationFormat>
  <Paragraphs>88</Paragraphs>
  <Slides>31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Calibri Light</vt:lpstr>
      <vt:lpstr>Comic Sans MS</vt:lpstr>
      <vt:lpstr>Thème Office</vt:lpstr>
      <vt:lpstr>Jean, l’évangéliste (Le Greco, vers 1609)</vt:lpstr>
      <vt:lpstr>L’évangile selon Jean Quelques clés pour une lecture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51</cp:revision>
  <dcterms:created xsi:type="dcterms:W3CDTF">2024-12-16T10:53:35Z</dcterms:created>
  <dcterms:modified xsi:type="dcterms:W3CDTF">2025-02-12T09:31:47Z</dcterms:modified>
</cp:coreProperties>
</file>