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0" r:id="rId6"/>
    <p:sldId id="263" r:id="rId7"/>
    <p:sldId id="264" r:id="rId8"/>
    <p:sldId id="265" r:id="rId9"/>
    <p:sldId id="27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8" r:id="rId20"/>
    <p:sldId id="275" r:id="rId21"/>
    <p:sldId id="25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1B5FD-1D06-0009-EFD0-6429E7D8D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40440D-6857-2C6B-08EA-071A44E6E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B773AB-F62E-74D8-D168-1DAA7BD1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3153-B625-483F-B788-61F473B06B24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187760-4F06-3D80-F6C3-EE863697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4780EF-8268-0977-548D-00AEC2272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A966-A869-4959-855B-18D746E31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3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C81FF7-5D9F-50CE-2274-0BCEF86A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75C07B-5B70-9F5C-6033-DFB6883A1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6F41A4-1327-51B8-96F5-CA0E31D62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3153-B625-483F-B788-61F473B06B24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9A2D1C-E5F2-8DF7-E195-EC8BF90C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9114BD-97DD-B514-A09E-F0E71CDD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A966-A869-4959-855B-18D746E31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99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7D25873-B8A0-D281-F7FB-5D60E9446A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C2E964-0D24-308B-6F57-5975AD388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522BCE-707E-D83E-7702-394D36275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3153-B625-483F-B788-61F473B06B24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8D3E55-7E67-E983-6D6C-DF71E01F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F392CB-2580-F62C-3466-9832E43B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A966-A869-4959-855B-18D746E31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3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3D116-3B2E-C211-BB1A-4514F931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23DA68-B00E-2B77-AB08-9DD6760CC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064472-BCC4-02D5-5DDF-EC3CAD76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3153-B625-483F-B788-61F473B06B24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3C893F-ECE5-E220-03DF-2D221CFE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E9F66B-57CB-545E-E0F0-59379273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A966-A869-4959-855B-18D746E31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36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532F8-DB41-9388-AFBB-647FD3C3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9D63C1-9E66-C390-FC8B-85C703990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7CD577-B416-196B-6C8F-59489F7F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3153-B625-483F-B788-61F473B06B24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DA75F2-FC16-CF84-716F-58A71789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AD3D7C-3FA0-0B4E-C076-158652D6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A966-A869-4959-855B-18D746E31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92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F9F65A-8EA5-A16C-F40C-4D77EDD8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224-C009-8E16-77CA-F306C7481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88AC32-F74B-93D7-65E5-145D1E7BC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27B94D-8DA4-F770-C5FA-A040B96A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3153-B625-483F-B788-61F473B06B24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39ACE6-7A9E-831B-549E-BBC3CCAD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B31263-AAC1-991F-9C04-CCCFD2A3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A966-A869-4959-855B-18D746E31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2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B77A56-39B8-0A6A-BDDC-148D2B23D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87E713-6B35-4ADB-4BC2-22352BFE2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F03481-99B8-851E-DA36-EC81DC355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EA21A8-1581-B7B0-78BD-A8BCF99DA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486FD9-C9A1-DCCB-84A0-9E2F07F90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A030E51-44F7-63FC-D26E-CA0E21C5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3153-B625-483F-B788-61F473B06B24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5105E3D-D8D8-D7C5-1475-55A3802D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F4A8903-0035-B463-9095-FDA23B1A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A966-A869-4959-855B-18D746E31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51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C68CA3-1268-31E1-B99A-4D0203BF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C1A967-3974-4097-A9E7-756D28878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3153-B625-483F-B788-61F473B06B24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115E9D-6AA3-5B99-1750-964A509D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476129-F67B-79A9-7148-C53FAC63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A966-A869-4959-855B-18D746E31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18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FD32F5-E226-0028-9894-6ECFB1D37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3153-B625-483F-B788-61F473B06B24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29BBA0-0CF3-E32A-72DD-927E3454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B83A09-9074-974D-43D7-CA52F071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A966-A869-4959-855B-18D746E31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13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80BA3-56F1-69C7-88BA-F68510241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4E2814-548A-2281-8C90-39AE1DEA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D269F2-9B76-EBD1-5A2E-16772AA06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AC0FA6-10C4-F448-6F12-8242E253D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3153-B625-483F-B788-61F473B06B24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14B057-F41A-A929-5A57-4E62655C1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4A6540-CA9A-6F16-8678-F203533B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A966-A869-4959-855B-18D746E31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58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E2BE9-B7D9-EA2F-4145-77AB27B7C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675D604-CE8A-EA18-9D35-E4A167A21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B6979B-5E21-C443-28DE-810178125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CDADDF-4ED9-13EE-3CC0-6C1BA13A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3153-B625-483F-B788-61F473B06B24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C2CD93-968F-E64F-43BF-EBDDA9BC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D8017E-917D-73DB-FB23-FF69B432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A966-A869-4959-855B-18D746E31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68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9D7B4DD-6C11-05C8-06C7-344946E6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4E630B-A905-E6A9-294C-ABF7B0C0F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F348F5-F1EF-6558-8ED6-25D03EF3A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3153-B625-483F-B788-61F473B06B24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609920-5224-DB2E-D64E-B51B3F257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41B4BF-9FB8-2F2E-B8C7-0EEC39735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4A966-A869-4959-855B-18D746E31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4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E85684-AD39-B25F-9907-4D698923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6552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Paul, catacombe de Thècle (Rome 5</a:t>
            </a:r>
            <a:r>
              <a:rPr lang="fr-FR" sz="2400" baseline="30000" dirty="0">
                <a:latin typeface="Comic Sans MS" panose="030F0702030302020204" pitchFamily="66" charset="0"/>
              </a:rPr>
              <a:t>ème</a:t>
            </a:r>
            <a:r>
              <a:rPr lang="fr-FR" sz="2400" dirty="0">
                <a:latin typeface="Comic Sans MS" panose="030F0702030302020204" pitchFamily="66" charset="0"/>
              </a:rPr>
              <a:t> s.)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4AA378EA-CB2B-CB05-C2EB-34A5D5A49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4136" y="1011677"/>
            <a:ext cx="6089515" cy="570040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77255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EE2F15-49A1-C845-C7B2-E563A3F3D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1244"/>
            <a:ext cx="10515600" cy="6175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Comic Sans MS" panose="030F0702030302020204" pitchFamily="66" charset="0"/>
              </a:rPr>
              <a:t>II- La vérité de l’Evangile fondée sur la foi du Christ</a:t>
            </a:r>
          </a:p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Réaction violente de Paul : « Galates insensés ! Qui vous a ensorcelés ? Alors que sous vos yeux a été écrit auparavant Jésus Christ crucifié ! » (3, 1)</a:t>
            </a:r>
          </a:p>
          <a:p>
            <a:pPr marL="0" indent="0">
              <a:buNone/>
            </a:pPr>
            <a:endParaRPr lang="fr-F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1- La foi du Christ qui vous </a:t>
            </a:r>
            <a:r>
              <a:rPr lang="fr-FR" sz="2400" b="1" dirty="0" err="1">
                <a:latin typeface="Comic Sans MS" panose="030F0702030302020204" pitchFamily="66" charset="0"/>
              </a:rPr>
              <a:t>ré-ajuste</a:t>
            </a:r>
            <a:r>
              <a:rPr lang="fr-FR" sz="2400" b="1" dirty="0">
                <a:latin typeface="Comic Sans MS" panose="030F0702030302020204" pitchFamily="66" charset="0"/>
              </a:rPr>
              <a:t> à Dieu !</a:t>
            </a:r>
            <a:br>
              <a:rPr lang="fr-FR" sz="2400" b="1" dirty="0">
                <a:latin typeface="Comic Sans MS" panose="030F0702030302020204" pitchFamily="66" charset="0"/>
              </a:rPr>
            </a:b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Une « christologie » de l’incarnation :</a:t>
            </a: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« Dieu a envoyé son Fils, né d’une femme, né sous la Loi » (4, 7) </a:t>
            </a: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	   Venu de Dieu lui-même et pleinement humain.</a:t>
            </a:r>
            <a:br>
              <a:rPr lang="fr-FR" sz="2400" b="1" dirty="0">
                <a:latin typeface="Comic Sans MS" panose="030F0702030302020204" pitchFamily="66" charset="0"/>
              </a:rPr>
            </a:b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« Justifiés par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la foi de Jésus Christ </a:t>
            </a:r>
            <a:r>
              <a:rPr lang="fr-FR" sz="2400" b="1" dirty="0">
                <a:latin typeface="Comic Sans MS" panose="030F0702030302020204" pitchFamily="66" charset="0"/>
              </a:rPr>
              <a:t>» (2, 16).</a:t>
            </a:r>
          </a:p>
          <a:p>
            <a:pPr marL="0" indent="0">
              <a:buNone/>
            </a:pP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La fidélité parfaite du Christ au dessein de Dieu père, </a:t>
            </a:r>
            <a:r>
              <a:rPr lang="fr-F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ré-ajuste</a:t>
            </a:r>
            <a:r>
              <a:rPr lang="fr-FR" sz="2400" b="1" dirty="0">
                <a:latin typeface="Comic Sans MS" panose="030F0702030302020204" pitchFamily="66" charset="0"/>
              </a:rPr>
              <a:t> notre humanité à ce dessein.</a:t>
            </a:r>
          </a:p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fr-F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400" b="1" dirty="0">
              <a:latin typeface="Comic Sans MS" panose="030F0702030302020204" pitchFamily="66" charset="0"/>
            </a:endParaRPr>
          </a:p>
          <a:p>
            <a:endParaRPr lang="fr-F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10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65F2A9-064C-2D31-1597-FD2C7F3BF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932"/>
            <a:ext cx="10515600" cy="6152445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>
                <a:latin typeface="Comic Sans MS" panose="030F0702030302020204" pitchFamily="66" charset="0"/>
              </a:rPr>
              <a:t>«  La foi du Christ </a:t>
            </a:r>
            <a:r>
              <a:rPr lang="fr-FR" sz="2800" b="1" i="1" dirty="0">
                <a:latin typeface="Comic Sans MS" panose="030F0702030302020204" pitchFamily="66" charset="0"/>
              </a:rPr>
              <a:t>vs </a:t>
            </a:r>
            <a:r>
              <a:rPr lang="fr-FR" sz="2800" b="1" dirty="0">
                <a:latin typeface="Comic Sans MS" panose="030F0702030302020204" pitchFamily="66" charset="0"/>
              </a:rPr>
              <a:t>les œuvres de la Loi ».</a:t>
            </a:r>
          </a:p>
          <a:p>
            <a:pPr marL="0" indent="0">
              <a:buNone/>
            </a:pPr>
            <a:endParaRPr lang="fr-FR" sz="28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b="1" dirty="0">
                <a:latin typeface="Comic Sans MS" panose="030F0702030302020204" pitchFamily="66" charset="0"/>
              </a:rPr>
              <a:t>« Nous savons que l’être humain n’est pas justifié par les œuvres de la loi, mais seulement 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par la foi du Christ</a:t>
            </a:r>
            <a:r>
              <a:rPr lang="fr-FR" b="1" dirty="0">
                <a:latin typeface="Comic Sans MS" panose="030F0702030302020204" pitchFamily="66" charset="0"/>
              </a:rPr>
              <a:t>,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nous aussi, nous avons mis 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notre foi en Jésus Christ</a:t>
            </a:r>
            <a:r>
              <a:rPr lang="fr-FR" b="1" dirty="0">
                <a:latin typeface="Comic Sans MS" panose="030F0702030302020204" pitchFamily="66" charset="0"/>
              </a:rPr>
              <a:t>,</a:t>
            </a:r>
          </a:p>
          <a:p>
            <a:pPr marL="0" indent="0">
              <a:buNone/>
            </a:pPr>
            <a:r>
              <a:rPr lang="fr-FR" sz="2800" b="1" dirty="0">
                <a:latin typeface="Comic Sans MS" panose="030F0702030302020204" pitchFamily="66" charset="0"/>
              </a:rPr>
              <a:t>Afin d’être just</a:t>
            </a:r>
            <a:r>
              <a:rPr lang="fr-FR" b="1" dirty="0">
                <a:latin typeface="Comic Sans MS" panose="030F0702030302020204" pitchFamily="66" charset="0"/>
              </a:rPr>
              <a:t>ifiés par la foi du Christ et non par les œuvres de la loi » (2, 16).</a:t>
            </a:r>
            <a:endParaRPr lang="fr-FR" sz="28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800" b="1" dirty="0">
                <a:latin typeface="Comic Sans MS" panose="030F0702030302020204" pitchFamily="66" charset="0"/>
              </a:rPr>
              <a:t>Nous mettons notre foi dans celle du Christ, dans laquelle nous entrons.</a:t>
            </a:r>
          </a:p>
          <a:p>
            <a:pPr marL="0" indent="0">
              <a:buNone/>
            </a:pPr>
            <a:br>
              <a:rPr lang="fr-FR" sz="2800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Il nous réajuste à l’amour du Dieu père : « fils, vous l’êtes bien : Dieu a envoyé dans nos cœurs l’Esprit de son Fils qui crie : «Abba-Père » (4, 6).</a:t>
            </a:r>
          </a:p>
        </p:txBody>
      </p:sp>
    </p:spTree>
    <p:extLst>
      <p:ext uri="{BB962C8B-B14F-4D97-AF65-F5344CB8AC3E}">
        <p14:creationId xmlns:p14="http://schemas.microsoft.com/office/powerpoint/2010/main" val="348861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75AA7E-7FB4-6123-FA6E-B7E1FDBAB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"/>
            <a:ext cx="10515600" cy="66547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600" b="1" dirty="0">
                <a:latin typeface="Comic Sans MS" panose="030F0702030302020204" pitchFamily="66" charset="0"/>
              </a:rPr>
              <a:t>2- L’Evangile et la création nouvelle</a:t>
            </a:r>
          </a:p>
          <a:p>
            <a:pPr marL="0" indent="0">
              <a:buNone/>
            </a:pPr>
            <a:r>
              <a:rPr lang="fr-FR" sz="2600" b="1" dirty="0">
                <a:latin typeface="Comic Sans MS" panose="030F0702030302020204" pitchFamily="66" charset="0"/>
              </a:rPr>
              <a:t>« Pour nous arracher à ce monde présent mauvais » (1, 4)</a:t>
            </a:r>
            <a:br>
              <a:rPr lang="fr-FR" sz="2600" b="1" dirty="0">
                <a:latin typeface="Comic Sans MS" panose="030F0702030302020204" pitchFamily="66" charset="0"/>
              </a:rPr>
            </a:br>
            <a:r>
              <a:rPr lang="fr-FR" sz="2600" b="1" i="1" dirty="0">
                <a:latin typeface="Comic Sans MS" panose="030F0702030302020204" pitchFamily="66" charset="0"/>
              </a:rPr>
              <a:t>vs </a:t>
            </a:r>
            <a:r>
              <a:rPr lang="fr-FR" sz="2600" b="1" dirty="0">
                <a:latin typeface="Comic Sans MS" panose="030F0702030302020204" pitchFamily="66" charset="0"/>
              </a:rPr>
              <a:t>« Ce qui importe… c’est la création nouvelle » (6, 15)</a:t>
            </a:r>
          </a:p>
          <a:p>
            <a:pPr marL="0" indent="0">
              <a:buNone/>
            </a:pPr>
            <a:endParaRPr lang="fr-FR" sz="2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600" b="1" dirty="0">
                <a:latin typeface="Comic Sans MS" panose="030F0702030302020204" pitchFamily="66" charset="0"/>
              </a:rPr>
              <a:t>-Une histoire du salut, qui commence par la promesse à Abraham, </a:t>
            </a:r>
            <a:br>
              <a:rPr lang="fr-FR" sz="2600" b="1" dirty="0">
                <a:latin typeface="Comic Sans MS" panose="030F0702030302020204" pitchFamily="66" charset="0"/>
              </a:rPr>
            </a:br>
            <a:r>
              <a:rPr lang="fr-FR" sz="2600" b="1" dirty="0">
                <a:latin typeface="Comic Sans MS" panose="030F0702030302020204" pitchFamily="66" charset="0"/>
              </a:rPr>
              <a:t>et qui trouve son accomplissement dans le Christ  (ch. 3).</a:t>
            </a:r>
            <a:br>
              <a:rPr lang="fr-FR" sz="2600" b="1" dirty="0">
                <a:latin typeface="Comic Sans MS" panose="030F0702030302020204" pitchFamily="66" charset="0"/>
              </a:rPr>
            </a:br>
            <a:r>
              <a:rPr lang="fr-FR" sz="2600" b="1" dirty="0">
                <a:latin typeface="Comic Sans MS" panose="030F0702030302020204" pitchFamily="66" charset="0"/>
              </a:rPr>
              <a:t>La loi, pédagogue, y trouve sa place comme révélatrice du péché.</a:t>
            </a:r>
            <a:br>
              <a:rPr lang="fr-FR" sz="2600" b="1" dirty="0">
                <a:latin typeface="Comic Sans MS" panose="030F0702030302020204" pitchFamily="66" charset="0"/>
              </a:rPr>
            </a:br>
            <a:endParaRPr lang="fr-FR" sz="2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600" b="1" dirty="0">
                <a:latin typeface="Comic Sans MS" panose="030F0702030302020204" pitchFamily="66" charset="0"/>
              </a:rPr>
              <a:t>-Une invitation à la liberté : la vie nouvelle est vie « selon l’Esprit » et non « selon la chair » (à savoir les conditionnements et valeurs du monde présent).</a:t>
            </a:r>
            <a:br>
              <a:rPr lang="fr-FR" sz="2600" b="1" dirty="0">
                <a:latin typeface="Comic Sans MS" panose="030F0702030302020204" pitchFamily="66" charset="0"/>
              </a:rPr>
            </a:br>
            <a:r>
              <a:rPr lang="fr-FR" sz="2600" b="1" dirty="0">
                <a:latin typeface="Comic Sans MS" panose="030F0702030302020204" pitchFamily="66" charset="0"/>
              </a:rPr>
              <a:t>« C’est à la liberté que vous avez été appelés … </a:t>
            </a:r>
            <a:br>
              <a:rPr lang="fr-FR" sz="2600" b="1" dirty="0">
                <a:latin typeface="Comic Sans MS" panose="030F0702030302020204" pitchFamily="66" charset="0"/>
              </a:rPr>
            </a:br>
            <a:r>
              <a:rPr lang="fr-FR" sz="2600" b="1" dirty="0">
                <a:latin typeface="Comic Sans MS" panose="030F0702030302020204" pitchFamily="66" charset="0"/>
              </a:rPr>
              <a:t>  par l’amour mettez-vous au service les uns des autres,</a:t>
            </a:r>
          </a:p>
          <a:p>
            <a:pPr marL="0" indent="0">
              <a:buNone/>
            </a:pPr>
            <a:r>
              <a:rPr lang="fr-FR" sz="2600" b="1" dirty="0">
                <a:latin typeface="Comic Sans MS" panose="030F0702030302020204" pitchFamily="66" charset="0"/>
              </a:rPr>
              <a:t>  Car la loi toute entière se trouve accomplie dans cette unique       parole :</a:t>
            </a:r>
          </a:p>
          <a:p>
            <a:pPr marL="0" indent="0">
              <a:buNone/>
            </a:pPr>
            <a:r>
              <a:rPr lang="fr-FR" sz="2600" b="1" dirty="0">
                <a:latin typeface="Comic Sans MS" panose="030F0702030302020204" pitchFamily="66" charset="0"/>
              </a:rPr>
              <a:t>  « Tu aimeras ton prochain comme toi-même. </a:t>
            </a:r>
            <a:r>
              <a:rPr lang="fr-FR" sz="2400" b="1" dirty="0">
                <a:latin typeface="Comic Sans MS" panose="030F0702030302020204" pitchFamily="66" charset="0"/>
              </a:rPr>
              <a:t>»</a:t>
            </a:r>
            <a:br>
              <a:rPr lang="fr-FR" sz="2400" b="1" dirty="0">
                <a:latin typeface="Comic Sans MS" panose="030F0702030302020204" pitchFamily="66" charset="0"/>
              </a:rPr>
            </a:br>
            <a:endParaRPr lang="fr-F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18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4F8A7-38AB-8098-7A26-8D6CEC264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4255"/>
            <a:ext cx="10515600" cy="5937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- le tuilage des temps et le combat</a:t>
            </a: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Paul n’est pas naïf : la liberté est toujours menacée, et doit toujours être reconquise.</a:t>
            </a: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Le monde ancien disparaît lentement, la création nouvelle le travaille du dedans et émerge, c’est le travail de l’Esprit (ch. 5 et 6).</a:t>
            </a:r>
          </a:p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Les menaces sont constantes : </a:t>
            </a: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retour à l’idolâtrie (crainte des divinités multiples), à la violence et aux conflits ;</a:t>
            </a:r>
          </a:p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retour à la loi qui dénonce les erreurs et les fautes sans rendre capables d’en sortir, et qui est recherche d’une garantie de salut par la performance.</a:t>
            </a:r>
            <a:br>
              <a:rPr lang="fr-FR" sz="2400" b="1" dirty="0">
                <a:latin typeface="Comic Sans MS" panose="030F0702030302020204" pitchFamily="66" charset="0"/>
              </a:rPr>
            </a:b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Mais si vous vous laissez conduire par l’Esprit, vous n’êtes plus soumis à la loi.</a:t>
            </a: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La liberté est libération de toutes les peurs et de toutes les lois, si elle est guidée par l’amour du prochain : elle est liberté pour servir !</a:t>
            </a:r>
          </a:p>
        </p:txBody>
      </p:sp>
    </p:spTree>
    <p:extLst>
      <p:ext uri="{BB962C8B-B14F-4D97-AF65-F5344CB8AC3E}">
        <p14:creationId xmlns:p14="http://schemas.microsoft.com/office/powerpoint/2010/main" val="265373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6B6EF9-762C-B2A1-CF4E-B029CF7C4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736" y="324555"/>
            <a:ext cx="10515600" cy="62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>
                <a:latin typeface="Comic Sans MS" panose="030F0702030302020204" pitchFamily="66" charset="0"/>
              </a:rPr>
              <a:t>III- Paul et les autres apôtres : vers l’Eglise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600" b="1" dirty="0">
                <a:latin typeface="Comic Sans MS" panose="030F0702030302020204" pitchFamily="66" charset="0"/>
              </a:rPr>
              <a:t>1- La vocation de Paul</a:t>
            </a:r>
            <a:br>
              <a:rPr lang="fr-FR" sz="2600" b="1" dirty="0">
                <a:latin typeface="Comic Sans MS" panose="030F0702030302020204" pitchFamily="66" charset="0"/>
              </a:rPr>
            </a:br>
            <a:r>
              <a:rPr lang="fr-FR" sz="2600" b="1" dirty="0">
                <a:latin typeface="Comic Sans MS" panose="030F0702030302020204" pitchFamily="66" charset="0"/>
              </a:rPr>
              <a:t> Le triple récit des Actes (9, 1-20 ; 22, 1-21 ; 26, 1-23) : </a:t>
            </a:r>
            <a:br>
              <a:rPr lang="fr-FR" sz="2600" b="1" dirty="0">
                <a:latin typeface="Comic Sans MS" panose="030F0702030302020204" pitchFamily="66" charset="0"/>
              </a:rPr>
            </a:br>
            <a:r>
              <a:rPr lang="fr-FR" sz="2600" b="1" dirty="0">
                <a:latin typeface="Comic Sans MS" panose="030F0702030302020204" pitchFamily="66" charset="0"/>
              </a:rPr>
              <a:t>la mise en scène spectaculaire d’une conversion.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fr-FR" sz="2600" b="1" dirty="0">
                <a:latin typeface="Comic Sans MS" panose="030F0702030302020204" pitchFamily="66" charset="0"/>
              </a:rPr>
            </a:br>
            <a:r>
              <a:rPr lang="fr-FR" sz="2600" b="1" dirty="0">
                <a:latin typeface="Comic Sans MS" panose="030F0702030302020204" pitchFamily="66" charset="0"/>
              </a:rPr>
              <a:t> Le « récit de soi » en Galates 1, 13-17 : </a:t>
            </a:r>
            <a:br>
              <a:rPr lang="fr-FR" sz="2600" b="1" dirty="0">
                <a:latin typeface="Comic Sans MS" panose="030F0702030302020204" pitchFamily="66" charset="0"/>
              </a:rPr>
            </a:br>
            <a:r>
              <a:rPr lang="fr-FR" sz="2600" b="1" dirty="0">
                <a:latin typeface="Comic Sans MS" panose="030F0702030302020204" pitchFamily="66" charset="0"/>
              </a:rPr>
              <a:t>une vocation prophétique,</a:t>
            </a:r>
            <a:br>
              <a:rPr lang="fr-FR" sz="2600" b="1" dirty="0">
                <a:latin typeface="Comic Sans MS" panose="030F0702030302020204" pitchFamily="66" charset="0"/>
              </a:rPr>
            </a:br>
            <a:r>
              <a:rPr lang="fr-FR" sz="2600" b="1" dirty="0">
                <a:latin typeface="Comic Sans MS" panose="030F0702030302020204" pitchFamily="66" charset="0"/>
              </a:rPr>
              <a:t>comme celle des grands prophètes d’Israël (Jr 1, 1-5 ; Es 49, 1).</a:t>
            </a:r>
            <a:br>
              <a:rPr lang="fr-FR" sz="2600" b="1" dirty="0">
                <a:latin typeface="Comic Sans MS" panose="030F0702030302020204" pitchFamily="66" charset="0"/>
              </a:rPr>
            </a:br>
            <a:r>
              <a:rPr lang="fr-FR" sz="2600" b="1" dirty="0">
                <a:latin typeface="Comic Sans MS" panose="030F0702030302020204" pitchFamily="66" charset="0"/>
              </a:rPr>
              <a:t>Un événement intérieur, à l’initiative de Dieu, ni date ni lieu : une révélation (« apocalypse »).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600" b="1" dirty="0">
                <a:latin typeface="Comic Sans MS" panose="030F0702030302020204" pitchFamily="66" charset="0"/>
              </a:rPr>
              <a:t>La « révélation du Fils </a:t>
            </a:r>
            <a:r>
              <a:rPr lang="fr-FR"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en moi </a:t>
            </a:r>
            <a:r>
              <a:rPr lang="fr-FR" sz="2600" b="1" dirty="0">
                <a:latin typeface="Comic Sans MS" panose="030F0702030302020204" pitchFamily="66" charset="0"/>
              </a:rPr>
              <a:t>» : expérience d’une filiation offerte à tout être humain. </a:t>
            </a:r>
          </a:p>
          <a:p>
            <a:pPr marL="0" indent="0">
              <a:buNone/>
            </a:pPr>
            <a:endParaRPr lang="fr-F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27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BAFBD-EB77-E381-C587-CB305F6E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</p:spPr>
        <p:txBody>
          <a:bodyPr>
            <a:normAutofit/>
          </a:bodyPr>
          <a:lstStyle/>
          <a:p>
            <a:r>
              <a:rPr lang="fr-FR" sz="2000" b="1" dirty="0">
                <a:latin typeface="Comic Sans MS" panose="030F0702030302020204" pitchFamily="66" charset="0"/>
              </a:rPr>
              <a:t>Paul, Claude Vignon (1593-1670)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06363F6-B820-2D43-9D58-9417892A6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971549"/>
            <a:ext cx="6934200" cy="5521325"/>
          </a:xfrm>
        </p:spPr>
      </p:pic>
    </p:spTree>
    <p:extLst>
      <p:ext uri="{BB962C8B-B14F-4D97-AF65-F5344CB8AC3E}">
        <p14:creationId xmlns:p14="http://schemas.microsoft.com/office/powerpoint/2010/main" val="826650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7E75AD-886A-3A6B-AF58-44830003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2336"/>
            <a:ext cx="10515600" cy="6181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 Une mystique de configuration au Christ :</a:t>
            </a:r>
            <a:br>
              <a:rPr lang="fr-FR" sz="2400" b="1" dirty="0">
                <a:latin typeface="Comic Sans MS" panose="030F0702030302020204" pitchFamily="66" charset="0"/>
              </a:rPr>
            </a:br>
            <a:endParaRPr lang="fr-F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« Ce n’est plus moi </a:t>
            </a:r>
            <a:r>
              <a:rPr lang="fr-FR" sz="2400" b="1">
                <a:latin typeface="Comic Sans MS" panose="030F0702030302020204" pitchFamily="66" charset="0"/>
              </a:rPr>
              <a:t>qui vis, </a:t>
            </a:r>
            <a:r>
              <a:rPr lang="fr-FR" sz="2400" b="1" dirty="0">
                <a:latin typeface="Comic Sans MS" panose="030F0702030302020204" pitchFamily="66" charset="0"/>
              </a:rPr>
              <a:t>c’est Christ qui vit en moi ;</a:t>
            </a: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Ce que je vis dans la chair, je le vis dans la foi du  Fils de Dieu </a:t>
            </a: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qui m’a aimé et s’est livré pour moi » (2,20)</a:t>
            </a:r>
          </a:p>
          <a:p>
            <a:pPr marL="0" indent="0">
              <a:buNone/>
            </a:pPr>
            <a:endParaRPr lang="fr-F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 Importance de la croix :</a:t>
            </a:r>
          </a:p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« Je suis crucifié-avec le Christ » (2, 19)</a:t>
            </a:r>
            <a:br>
              <a:rPr lang="fr-FR" sz="2400" b="1" dirty="0">
                <a:latin typeface="Comic Sans MS" panose="030F0702030302020204" pitchFamily="66" charset="0"/>
              </a:rPr>
            </a:br>
            <a:endParaRPr lang="fr-F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« la croix du Christ par qui le monde est crucifié pour  moi,</a:t>
            </a: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Et moi pour le monde » (6, 14).</a:t>
            </a:r>
            <a:br>
              <a:rPr lang="fr-FR" sz="2400" b="1" dirty="0">
                <a:latin typeface="Comic Sans MS" panose="030F0702030302020204" pitchFamily="66" charset="0"/>
              </a:rPr>
            </a:b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Métaphore ou métamorphose ? Découverte d’une nouvelle façon d’être au monde, « la création nouvelle ».</a:t>
            </a:r>
            <a:br>
              <a:rPr lang="fr-FR" sz="2400" b="1" dirty="0">
                <a:latin typeface="Comic Sans MS" panose="030F0702030302020204" pitchFamily="66" charset="0"/>
              </a:rPr>
            </a:br>
            <a:br>
              <a:rPr lang="fr-FR" sz="2400" b="1" dirty="0">
                <a:latin typeface="Comic Sans MS" panose="030F0702030302020204" pitchFamily="66" charset="0"/>
              </a:rPr>
            </a:br>
            <a:endParaRPr lang="fr-F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84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AC1494-7B22-C244-D10E-1E3CE60D2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28" y="512064"/>
            <a:ext cx="10634472" cy="5998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2- La rencontre de Jérusalem</a:t>
            </a:r>
            <a:br>
              <a:rPr lang="fr-FR" sz="2400" b="1" dirty="0">
                <a:latin typeface="Comic Sans MS" panose="030F0702030302020204" pitchFamily="66" charset="0"/>
              </a:rPr>
            </a:b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Après 14 ans, et « d’après une révélation » !</a:t>
            </a:r>
          </a:p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Nécessité impérieuse d’ancrer le message dans les lieux et témoins qui ont connu Jésus dans sa vie terrestre et sa réalité humaine.</a:t>
            </a:r>
            <a:br>
              <a:rPr lang="fr-FR" sz="2400" b="1" dirty="0">
                <a:latin typeface="Comic Sans MS" panose="030F0702030302020204" pitchFamily="66" charset="0"/>
              </a:rPr>
            </a:b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Nécessité absolue d’être en communion avec les « colonnes », Jacques, Céphas et Jean, et tous les chrétiens issus du judaïsme.</a:t>
            </a:r>
            <a:br>
              <a:rPr lang="fr-FR" sz="2400" b="1" dirty="0">
                <a:latin typeface="Comic Sans MS" panose="030F0702030302020204" pitchFamily="66" charset="0"/>
              </a:rPr>
            </a:b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Une situation tendue, mais « ils nous donnèrent une main de communion ».</a:t>
            </a: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La </a:t>
            </a:r>
            <a:r>
              <a:rPr lang="fr-FR" sz="2400" b="1" i="1" dirty="0" err="1">
                <a:latin typeface="Comic Sans MS" panose="030F0702030302020204" pitchFamily="66" charset="0"/>
              </a:rPr>
              <a:t>koinônia</a:t>
            </a:r>
            <a:r>
              <a:rPr lang="fr-FR" sz="2400" b="1" dirty="0">
                <a:latin typeface="Comic Sans MS" panose="030F0702030302020204" pitchFamily="66" charset="0"/>
              </a:rPr>
              <a:t>, communion, comme participation à la vie, la foi, la mort et la résurrection du Christ.</a:t>
            </a:r>
            <a:br>
              <a:rPr lang="fr-FR" sz="2400" b="1" dirty="0">
                <a:latin typeface="Comic Sans MS" panose="030F0702030302020204" pitchFamily="66" charset="0"/>
              </a:rPr>
            </a:b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Reconnaissance mutuelle d’une même appartenance au Christ.</a:t>
            </a:r>
          </a:p>
        </p:txBody>
      </p:sp>
    </p:spTree>
    <p:extLst>
      <p:ext uri="{BB962C8B-B14F-4D97-AF65-F5344CB8AC3E}">
        <p14:creationId xmlns:p14="http://schemas.microsoft.com/office/powerpoint/2010/main" val="1204736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0F9BC9-6A74-7B08-9F2B-FE11677E2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" y="268224"/>
            <a:ext cx="10658856" cy="610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3- L’incident d’Antioche (Galates 2, 11-14)</a:t>
            </a:r>
            <a:br>
              <a:rPr lang="fr-FR" sz="2400" b="1" dirty="0">
                <a:latin typeface="Comic Sans MS" panose="030F0702030302020204" pitchFamily="66" charset="0"/>
              </a:rPr>
            </a:b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Paul, Barnabé et Képhas </a:t>
            </a:r>
            <a:r>
              <a:rPr lang="fr-FR" sz="2400" b="1" dirty="0" err="1">
                <a:latin typeface="Comic Sans MS" panose="030F0702030302020204" pitchFamily="66" charset="0"/>
              </a:rPr>
              <a:t>oeuvrent</a:t>
            </a:r>
            <a:r>
              <a:rPr lang="fr-FR" sz="2400" b="1" dirty="0">
                <a:latin typeface="Comic Sans MS" panose="030F0702030302020204" pitchFamily="66" charset="0"/>
              </a:rPr>
              <a:t> ensemble auprès des païens.</a:t>
            </a:r>
            <a:br>
              <a:rPr lang="fr-FR" sz="2400" b="1" dirty="0">
                <a:latin typeface="Comic Sans MS" panose="030F0702030302020204" pitchFamily="66" charset="0"/>
              </a:rPr>
            </a:b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Arrivée de « ceux d’auprès de Jacques » qui exigent la séparation des tables.</a:t>
            </a: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Képhas cède momentanément, Barnabé aussi,</a:t>
            </a: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Paul tonne !</a:t>
            </a:r>
          </a:p>
          <a:p>
            <a:pPr marL="0" indent="0">
              <a:buNone/>
            </a:pPr>
            <a:endParaRPr lang="fr-F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Deux figures complémentaires de la mission et de l’Eglise :</a:t>
            </a:r>
          </a:p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- La radicalité de l’Evangile pour tous sans condition</a:t>
            </a:r>
            <a:br>
              <a:rPr lang="fr-FR" sz="2400" b="1" dirty="0">
                <a:latin typeface="Comic Sans MS" panose="030F0702030302020204" pitchFamily="66" charset="0"/>
              </a:rPr>
            </a:b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- Les nécessaires compromis pour assurer la paix entre les groupes différents.</a:t>
            </a:r>
            <a:br>
              <a:rPr lang="fr-FR" sz="2400" b="1" dirty="0">
                <a:latin typeface="Comic Sans MS" panose="030F0702030302020204" pitchFamily="66" charset="0"/>
              </a:rPr>
            </a:b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Comment participer ensemble au repas du Seigneur ?</a:t>
            </a:r>
          </a:p>
        </p:txBody>
      </p:sp>
    </p:spTree>
    <p:extLst>
      <p:ext uri="{BB962C8B-B14F-4D97-AF65-F5344CB8AC3E}">
        <p14:creationId xmlns:p14="http://schemas.microsoft.com/office/powerpoint/2010/main" val="1863997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AA8A5-3608-21FF-C5DC-A8C084A3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7668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Comic Sans MS" panose="030F0702030302020204" pitchFamily="66" charset="0"/>
              </a:rPr>
              <a:t>Bartolomeo </a:t>
            </a:r>
            <a:r>
              <a:rPr lang="fr-FR" sz="2400" b="1" dirty="0" err="1">
                <a:latin typeface="Comic Sans MS" panose="030F0702030302020204" pitchFamily="66" charset="0"/>
              </a:rPr>
              <a:t>Manfredi</a:t>
            </a:r>
            <a:r>
              <a:rPr lang="fr-FR" sz="2400" b="1" dirty="0">
                <a:latin typeface="Comic Sans MS" panose="030F0702030302020204" pitchFamily="66" charset="0"/>
              </a:rPr>
              <a:t> (1582 -1622)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83CAD272-0C3B-E41F-1BE6-C0C96ADE1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574" y="1050588"/>
            <a:ext cx="7378852" cy="55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0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B63EE-AE01-70A5-C5D7-FA3FB7BB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982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Paul, Rembrandt, 1657</a:t>
            </a:r>
          </a:p>
        </p:txBody>
      </p:sp>
      <p:pic>
        <p:nvPicPr>
          <p:cNvPr id="4" name="Espace réservé du contenu 3" descr="Paul Rembrandt">
            <a:extLst>
              <a:ext uri="{FF2B5EF4-FFF2-40B4-BE49-F238E27FC236}">
                <a16:creationId xmlns:a16="http://schemas.microsoft.com/office/drawing/2014/main" id="{1CC83134-873E-9672-99DB-492A671D2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47" y="895350"/>
            <a:ext cx="8939505" cy="596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597251-7587-DEF2-2326-CC72B4378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462"/>
            <a:ext cx="10515600" cy="6257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Comic Sans MS" panose="030F0702030302020204" pitchFamily="66" charset="0"/>
              </a:rPr>
              <a:t>Ouverture </a:t>
            </a:r>
            <a:br>
              <a:rPr lang="fr-FR" b="1" dirty="0">
                <a:latin typeface="Comic Sans MS" panose="030F0702030302020204" pitchFamily="66" charset="0"/>
              </a:rPr>
            </a:b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L’écriture de la lettre révèle un Paul passionné, habité par le Christ et l’Evangile…</a:t>
            </a:r>
          </a:p>
          <a:p>
            <a:pPr marL="0" indent="0">
              <a:buNone/>
            </a:pPr>
            <a:r>
              <a:rPr lang="fr-FR" b="1" dirty="0">
                <a:latin typeface="Comic Sans MS" panose="030F0702030302020204" pitchFamily="66" charset="0"/>
              </a:rPr>
              <a:t>Des dérapages : excès rhétoriques, images bouleversées (Christ unique descendant d’Abraham, Agar et Sara…etc.)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et excès verbaux (5, 12).</a:t>
            </a:r>
            <a:br>
              <a:rPr lang="fr-FR" b="1" dirty="0">
                <a:latin typeface="Comic Sans MS" panose="030F0702030302020204" pitchFamily="66" charset="0"/>
              </a:rPr>
            </a:b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>
                <a:latin typeface="Comic Sans MS" panose="030F0702030302020204" pitchFamily="66" charset="0"/>
              </a:rPr>
              <a:t>Des fulgurances :</a:t>
            </a:r>
            <a:endParaRPr lang="fr-FR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b="1" dirty="0">
                <a:latin typeface="Comic Sans MS" panose="030F0702030302020204" pitchFamily="66" charset="0"/>
              </a:rPr>
              <a:t>« mes petits enfants que je mets au monde dans la douleur, jusqu’à ce que le Christ soit formé en vous ».</a:t>
            </a:r>
            <a:br>
              <a:rPr lang="fr-FR" b="1" dirty="0">
                <a:latin typeface="Comic Sans MS" panose="030F0702030302020204" pitchFamily="66" charset="0"/>
              </a:rPr>
            </a:b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« l’amour agissant par la foi, la liberté pour servir, l’unique parole de l’amour du prochain, la création nouvelle … »</a:t>
            </a:r>
          </a:p>
          <a:p>
            <a:pPr marL="0" indent="0">
              <a:buNone/>
            </a:pPr>
            <a:endParaRPr lang="fr-FR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2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90E9319-C0DB-646C-0290-F2F89D048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289" y="620888"/>
            <a:ext cx="10047111" cy="6013375"/>
          </a:xfrm>
        </p:spPr>
        <p:txBody>
          <a:bodyPr>
            <a:norm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La rencontre de Jérusalem. Chronologie comparée</a:t>
            </a:r>
          </a:p>
          <a:p>
            <a:endParaRPr lang="fr-FR" sz="1800" b="1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b="1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r-FR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33-34 ? « Dieu a révélé son Fils en moi »            Ga 1, 16-17	      	</a:t>
            </a:r>
            <a:r>
              <a:rPr lang="fr-FR" sz="2000" kern="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fr-FR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9, 1-22</a:t>
            </a:r>
          </a:p>
          <a:p>
            <a:pPr algn="l"/>
            <a:endParaRPr lang="fr-FR" sz="20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lain" startAt="37"/>
            </a:pPr>
            <a:r>
              <a:rPr lang="fr-FR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 3 ans après je suis monté à Jérusalem »     </a:t>
            </a:r>
            <a:r>
              <a:rPr lang="fr-FR" sz="20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fr-FR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1, 18-20	  	</a:t>
            </a:r>
            <a:r>
              <a:rPr lang="fr-FR" sz="2000" kern="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fr-FR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9, 26-30 ; 11, 22-26</a:t>
            </a:r>
          </a:p>
          <a:p>
            <a:pPr algn="l"/>
            <a:endParaRPr lang="fr-FR" sz="20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38-41 1</a:t>
            </a:r>
            <a:r>
              <a:rPr lang="fr-FR" sz="2000" kern="100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voyage (Antioche de Pisidie, </a:t>
            </a:r>
            <a:r>
              <a:rPr lang="fr-FR" sz="2000" kern="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Iconium</a:t>
            </a:r>
            <a:r>
              <a:rPr lang="fr-FR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			 </a:t>
            </a:r>
            <a:r>
              <a:rPr lang="fr-FR" sz="2000" kern="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fr-FR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13 – 14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41/42									 </a:t>
            </a:r>
            <a:r>
              <a:rPr lang="fr-FR" sz="2000" b="1" kern="1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fr-FR" sz="2000" b="1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15</a:t>
            </a:r>
            <a:endParaRPr lang="fr-FR" sz="20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42-51 2</a:t>
            </a:r>
            <a:r>
              <a:rPr lang="fr-FR" sz="2000" kern="100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voyage (Galatie, Grèce</a:t>
            </a:r>
            <a:r>
              <a:rPr lang="fr-FR" sz="20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Ephèse)			     	 </a:t>
            </a:r>
            <a:r>
              <a:rPr lang="fr-FR" sz="2000" kern="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fr-FR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16-18, 22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51/52</a:t>
            </a:r>
            <a:r>
              <a:rPr lang="fr-FR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fr-FR" sz="2000" kern="100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montée à Jérusalem	                </a:t>
            </a:r>
            <a:r>
              <a:rPr lang="fr-FR" sz="2000" b="1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 2, 1-10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2000" i="1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fr-FR" sz="20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Antioche de Syrie</a:t>
            </a:r>
            <a:r>
              <a:rPr lang="fr-FR" sz="2000" b="1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2000" b="1" i="1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   </a:t>
            </a:r>
            <a:r>
              <a:rPr lang="fr-FR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 2, 11-14</a:t>
            </a:r>
            <a:r>
              <a:rPr lang="fr-FR" sz="20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r-FR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fr-FR" sz="2000" kern="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fr-FR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18, 22  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AEA101-6436-674D-EE6A-C40A0CCA3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510"/>
            <a:ext cx="10515600" cy="6434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La lettre de Paul aux Galates</a:t>
            </a:r>
          </a:p>
          <a:p>
            <a:pPr marL="0" indent="0" algn="just">
              <a:buNone/>
            </a:pPr>
            <a:r>
              <a:rPr lang="fr-FR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			(55- 56 </a:t>
            </a:r>
            <a:r>
              <a:rPr lang="fr-FR" sz="3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ap</a:t>
            </a:r>
            <a:r>
              <a:rPr lang="fr-FR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 J.C)</a:t>
            </a:r>
          </a:p>
          <a:p>
            <a:pPr marL="0" indent="0" algn="just">
              <a:buNone/>
            </a:pPr>
            <a:endParaRPr lang="fr-F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b="1" dirty="0">
                <a:latin typeface="Comic Sans MS" panose="030F0702030302020204" pitchFamily="66" charset="0"/>
              </a:rPr>
              <a:t>Une lettre de combat, polémique, agressive, pas d’action de grâce : « Frères… Galates insensés ! » </a:t>
            </a:r>
            <a:br>
              <a:rPr lang="fr-FR" b="1" dirty="0">
                <a:latin typeface="Comic Sans MS" panose="030F0702030302020204" pitchFamily="66" charset="0"/>
              </a:rPr>
            </a:br>
            <a:br>
              <a:rPr lang="fr-FR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Première crise du christianisme naissant 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latin typeface="Comic Sans MS" panose="030F0702030302020204" pitchFamily="66" charset="0"/>
              </a:rPr>
              <a:t>Peut-on baptiser des gens qui n’observent pas la Loi de Moïse ?</a:t>
            </a:r>
            <a:br>
              <a:rPr lang="fr-FR" b="1" dirty="0">
                <a:latin typeface="Comic Sans MS" panose="030F0702030302020204" pitchFamily="66" charset="0"/>
              </a:rPr>
            </a:b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Une question pour aujourd’hui :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Que doit-on, que peut-on demander à ceux qui s’approchent du Christ et demandent le baptême ?</a:t>
            </a:r>
          </a:p>
        </p:txBody>
      </p:sp>
    </p:spTree>
    <p:extLst>
      <p:ext uri="{BB962C8B-B14F-4D97-AF65-F5344CB8AC3E}">
        <p14:creationId xmlns:p14="http://schemas.microsoft.com/office/powerpoint/2010/main" val="157504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FCE944-DB0A-8CAE-5E49-C8036138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5467"/>
            <a:ext cx="10845800" cy="663786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11200" b="1" dirty="0">
                <a:latin typeface="Comic Sans MS" panose="030F0702030302020204" pitchFamily="66" charset="0"/>
              </a:rPr>
              <a:t>I- La situation historique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9600" b="1" dirty="0">
                <a:latin typeface="Comic Sans MS" panose="030F0702030302020204" pitchFamily="66" charset="0"/>
              </a:rPr>
              <a:t> 1- Un problème de chronologies incompatibles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9600" b="1" dirty="0">
                <a:latin typeface="Comic Sans MS" panose="030F0702030302020204" pitchFamily="66" charset="0"/>
              </a:rPr>
              <a:t>En Galates 1 et 2, Paul raconte sa vocation ;</a:t>
            </a:r>
            <a:br>
              <a:rPr lang="fr-FR" sz="9600" b="1" dirty="0">
                <a:latin typeface="Comic Sans MS" panose="030F0702030302020204" pitchFamily="66" charset="0"/>
              </a:rPr>
            </a:br>
            <a:r>
              <a:rPr lang="fr-FR" sz="9600" b="1" dirty="0">
                <a:latin typeface="Comic Sans MS" panose="030F0702030302020204" pitchFamily="66" charset="0"/>
              </a:rPr>
              <a:t>première montée à Jérusalem </a:t>
            </a:r>
            <a:r>
              <a:rPr lang="fr-FR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au bout de 3 ans </a:t>
            </a:r>
            <a:r>
              <a:rPr lang="fr-FR" sz="9600" b="1" dirty="0">
                <a:latin typeface="Comic Sans MS" panose="030F0702030302020204" pitchFamily="66" charset="0"/>
              </a:rPr>
              <a:t>;</a:t>
            </a:r>
            <a:br>
              <a:rPr lang="fr-FR" sz="9600" b="1" dirty="0">
                <a:latin typeface="Comic Sans MS" panose="030F0702030302020204" pitchFamily="66" charset="0"/>
              </a:rPr>
            </a:br>
            <a:r>
              <a:rPr lang="fr-FR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14 ans après</a:t>
            </a:r>
            <a:r>
              <a:rPr lang="fr-FR" sz="9600" b="1" dirty="0">
                <a:latin typeface="Comic Sans MS" panose="030F0702030302020204" pitchFamily="66" charset="0"/>
              </a:rPr>
              <a:t>, nouvelle montée à Jérusalem pour rencontrer « les colonnes », Jacques, Képhas (Pierre) et Jean.</a:t>
            </a:r>
            <a:br>
              <a:rPr lang="fr-FR" sz="9600" b="1" dirty="0">
                <a:latin typeface="Comic Sans MS" panose="030F0702030302020204" pitchFamily="66" charset="0"/>
              </a:rPr>
            </a:br>
            <a:r>
              <a:rPr lang="fr-FR" sz="9600" b="1" dirty="0">
                <a:latin typeface="Comic Sans MS" panose="030F0702030302020204" pitchFamily="66" charset="0"/>
              </a:rPr>
              <a:t>Une situation tendue, mais un accord sur la possibilité de baptiser des non-circoncis.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fr-FR" sz="9600" b="1" dirty="0">
                <a:latin typeface="Comic Sans MS" panose="030F0702030302020204" pitchFamily="66" charset="0"/>
              </a:rPr>
            </a:br>
            <a:r>
              <a:rPr lang="fr-FR" sz="9600" b="1" dirty="0">
                <a:latin typeface="Comic Sans MS" panose="030F0702030302020204" pitchFamily="66" charset="0"/>
              </a:rPr>
              <a:t>En Actes 15, </a:t>
            </a:r>
            <a:r>
              <a:rPr lang="fr-FR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au retour du premier voyage missionnaire de Paul</a:t>
            </a:r>
            <a:r>
              <a:rPr lang="fr-FR" sz="9600" b="1" dirty="0">
                <a:latin typeface="Comic Sans MS" panose="030F0702030302020204" pitchFamily="66" charset="0"/>
              </a:rPr>
              <a:t>, un débat porté devant l’assemblée à Jérusalem.</a:t>
            </a:r>
            <a:br>
              <a:rPr lang="fr-FR" sz="9600" b="1" dirty="0">
                <a:latin typeface="Comic Sans MS" panose="030F0702030302020204" pitchFamily="66" charset="0"/>
              </a:rPr>
            </a:br>
            <a:r>
              <a:rPr lang="fr-FR" sz="9600" b="1" dirty="0">
                <a:latin typeface="Comic Sans MS" panose="030F0702030302020204" pitchFamily="66" charset="0"/>
              </a:rPr>
              <a:t>Décision prise par Pierre, puis Jacques, de ne pas imposer la circoncision aux païens qui s’approchent du Christ.</a:t>
            </a:r>
            <a:br>
              <a:rPr lang="fr-FR" sz="9600" b="1" dirty="0">
                <a:latin typeface="Comic Sans MS" panose="030F0702030302020204" pitchFamily="66" charset="0"/>
              </a:rPr>
            </a:br>
            <a:r>
              <a:rPr lang="fr-FR" sz="9600" b="1" dirty="0">
                <a:latin typeface="Comic Sans MS" panose="030F0702030302020204" pitchFamily="66" charset="0"/>
              </a:rPr>
              <a:t>Mais des ambiguïtés, et la demande de respecter la séparation des tables (décrets).</a:t>
            </a:r>
            <a:br>
              <a:rPr lang="fr-FR" sz="9600" b="1" dirty="0">
                <a:latin typeface="Comic Sans MS" panose="030F0702030302020204" pitchFamily="66" charset="0"/>
              </a:rPr>
            </a:br>
            <a:r>
              <a:rPr lang="fr-FR" sz="9600" b="1" dirty="0">
                <a:latin typeface="Comic Sans MS" panose="030F0702030302020204" pitchFamily="66" charset="0"/>
              </a:rPr>
              <a:t>Deuxième voyage missionnaire de Paul (Galatie, Grèce)</a:t>
            </a:r>
            <a:br>
              <a:rPr lang="fr-FR" sz="9600" b="1" dirty="0">
                <a:latin typeface="Comic Sans MS" panose="030F0702030302020204" pitchFamily="66" charset="0"/>
              </a:rPr>
            </a:br>
            <a:endParaRPr lang="fr-FR" sz="9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5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49698-1C3F-FC30-D46B-11FE9611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7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Voyages de Paul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8B37942-3CCF-962F-A6DC-3B0E52036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1" y="491248"/>
            <a:ext cx="10671241" cy="6313250"/>
          </a:xfrm>
        </p:spPr>
      </p:pic>
    </p:spTree>
    <p:extLst>
      <p:ext uri="{BB962C8B-B14F-4D97-AF65-F5344CB8AC3E}">
        <p14:creationId xmlns:p14="http://schemas.microsoft.com/office/powerpoint/2010/main" val="2439717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A8856B-BA3D-5698-3916-5E5C90DA6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978"/>
            <a:ext cx="10515600" cy="6238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Chronologie de Luc</a:t>
            </a: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	conversion de Paul : vers 33 ?</a:t>
            </a: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	Jérusalem, Antioche de Syrie</a:t>
            </a: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	premier voyage missionnaire de Paul (Antioche de Pisidie, 	</a:t>
            </a:r>
            <a:r>
              <a:rPr lang="fr-FR" sz="2400" b="1" dirty="0" err="1">
                <a:latin typeface="Comic Sans MS" panose="030F0702030302020204" pitchFamily="66" charset="0"/>
              </a:rPr>
              <a:t>Iconium</a:t>
            </a:r>
            <a:r>
              <a:rPr lang="fr-FR" sz="2400" b="1" dirty="0">
                <a:latin typeface="Comic Sans MS" panose="030F0702030302020204" pitchFamily="66" charset="0"/>
              </a:rPr>
              <a:t>...ch. 14) : vers 37-40</a:t>
            </a: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	</a:t>
            </a: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	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assemblée de Jérusalem (ch. 15) vers 40-41 ?	</a:t>
            </a:r>
          </a:p>
          <a:p>
            <a:pPr marL="0" indent="0">
              <a:buNone/>
            </a:pPr>
            <a:r>
              <a:rPr lang="fr-FR" sz="2400" b="1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fr-FR" sz="2400" b="1">
                <a:latin typeface="Comic Sans MS" panose="030F0702030302020204" pitchFamily="66" charset="0"/>
              </a:rPr>
              <a:t>deuxième </a:t>
            </a:r>
            <a:r>
              <a:rPr lang="fr-FR" sz="2400" b="1" dirty="0">
                <a:latin typeface="Comic Sans MS" panose="030F0702030302020204" pitchFamily="66" charset="0"/>
              </a:rPr>
              <a:t>voyage missionnaire (Galatie, Grèce</a:t>
            </a:r>
            <a:r>
              <a:rPr lang="fr-FR" sz="2400" b="1">
                <a:latin typeface="Comic Sans MS" panose="030F0702030302020204" pitchFamily="66" charset="0"/>
              </a:rPr>
              <a:t>) : 41-51</a:t>
            </a:r>
            <a:endParaRPr lang="fr-F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Chronologie de Paul</a:t>
            </a: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	conversion de Paul : vers 33 ?</a:t>
            </a: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	Damas, Arabie, Damas, 3 ans, puis Jérusalem : vers 36-37 ?</a:t>
            </a:r>
          </a:p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	premier voyage missionnaire : vers 37-40</a:t>
            </a:r>
          </a:p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	second voyage missionnaire : vers 41-51</a:t>
            </a:r>
            <a:br>
              <a:rPr lang="fr-FR" sz="2400" b="1" dirty="0">
                <a:latin typeface="Comic Sans MS" panose="030F0702030302020204" pitchFamily="66" charset="0"/>
              </a:rPr>
            </a:b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	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rencontre à Jérusalem  : vers 51-52</a:t>
            </a:r>
          </a:p>
        </p:txBody>
      </p:sp>
    </p:spTree>
    <p:extLst>
      <p:ext uri="{BB962C8B-B14F-4D97-AF65-F5344CB8AC3E}">
        <p14:creationId xmlns:p14="http://schemas.microsoft.com/office/powerpoint/2010/main" val="19827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0DA978-375D-80AE-239F-9B79F18F6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45" y="177446"/>
            <a:ext cx="10515600" cy="6680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>
                <a:latin typeface="Comic Sans MS" panose="030F0702030302020204" pitchFamily="66" charset="0"/>
              </a:rPr>
              <a:t>« La vérité de l’Evangile » (selon Paul) :</a:t>
            </a:r>
          </a:p>
          <a:p>
            <a:pPr marL="0" indent="0">
              <a:buNone/>
            </a:pPr>
            <a:endParaRPr lang="fr-FR" sz="32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3200" b="1" dirty="0">
                <a:latin typeface="Comic Sans MS" panose="030F0702030302020204" pitchFamily="66" charset="0"/>
              </a:rPr>
              <a:t>« Tous, vous êtes fils de Dieu, du fait de la foi, dans le Christ Jésus »</a:t>
            </a:r>
            <a:br>
              <a:rPr lang="fr-FR" sz="3200" b="1" dirty="0">
                <a:latin typeface="Comic Sans MS" panose="030F0702030302020204" pitchFamily="66" charset="0"/>
              </a:rPr>
            </a:br>
            <a:r>
              <a:rPr lang="fr-FR" sz="3200" b="1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fr-FR" sz="3200" b="1" dirty="0">
                <a:latin typeface="Comic Sans MS" panose="030F0702030302020204" pitchFamily="66" charset="0"/>
              </a:rPr>
              <a:t>« Il n’y a plus ni Juif ni Grec, </a:t>
            </a:r>
          </a:p>
          <a:p>
            <a:pPr marL="0" indent="0">
              <a:buNone/>
            </a:pPr>
            <a:r>
              <a:rPr lang="fr-FR" sz="3200" b="1" dirty="0">
                <a:latin typeface="Comic Sans MS" panose="030F0702030302020204" pitchFamily="66" charset="0"/>
              </a:rPr>
              <a:t>Il n’y a plus ni esclave ni homme libre,</a:t>
            </a:r>
          </a:p>
          <a:p>
            <a:pPr marL="0" indent="0">
              <a:buNone/>
            </a:pPr>
            <a:r>
              <a:rPr lang="fr-FR" sz="3200" b="1" dirty="0">
                <a:latin typeface="Comic Sans MS" panose="030F0702030302020204" pitchFamily="66" charset="0"/>
              </a:rPr>
              <a:t>Il n’y a plus masculin et féminin,</a:t>
            </a:r>
            <a:br>
              <a:rPr lang="fr-FR" sz="3200" b="1" dirty="0">
                <a:latin typeface="Comic Sans MS" panose="030F0702030302020204" pitchFamily="66" charset="0"/>
              </a:rPr>
            </a:br>
            <a:br>
              <a:rPr lang="fr-FR" sz="3200" b="1" dirty="0">
                <a:latin typeface="Comic Sans MS" panose="030F0702030302020204" pitchFamily="66" charset="0"/>
              </a:rPr>
            </a:br>
            <a:r>
              <a:rPr lang="fr-FR" sz="3200" b="1" dirty="0">
                <a:latin typeface="Comic Sans MS" panose="030F0702030302020204" pitchFamily="66" charset="0"/>
              </a:rPr>
              <a:t>car tous vous êtes un dans le Christ Jésus.»</a:t>
            </a:r>
          </a:p>
          <a:p>
            <a:pPr marL="0" indent="0">
              <a:buNone/>
            </a:pPr>
            <a:br>
              <a:rPr lang="fr-FR" sz="3200" b="1" dirty="0">
                <a:latin typeface="Comic Sans MS" panose="030F0702030302020204" pitchFamily="66" charset="0"/>
              </a:rPr>
            </a:br>
            <a:r>
              <a:rPr lang="fr-FR" sz="3200" b="1" dirty="0">
                <a:latin typeface="Comic Sans MS" panose="030F0702030302020204" pitchFamily="66" charset="0"/>
              </a:rPr>
              <a:t>(</a:t>
            </a:r>
            <a:r>
              <a:rPr lang="fr-FR" sz="3200" b="1" i="1" dirty="0">
                <a:latin typeface="Comic Sans MS" panose="030F0702030302020204" pitchFamily="66" charset="0"/>
              </a:rPr>
              <a:t>Galates</a:t>
            </a:r>
            <a:r>
              <a:rPr lang="fr-FR" sz="3200" b="1" dirty="0">
                <a:latin typeface="Comic Sans MS" panose="030F0702030302020204" pitchFamily="66" charset="0"/>
              </a:rPr>
              <a:t> 3, 27)</a:t>
            </a:r>
          </a:p>
        </p:txBody>
      </p:sp>
    </p:spTree>
    <p:extLst>
      <p:ext uri="{BB962C8B-B14F-4D97-AF65-F5344CB8AC3E}">
        <p14:creationId xmlns:p14="http://schemas.microsoft.com/office/powerpoint/2010/main" val="422230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D0374D-5A0D-E202-5A82-E6CA0D1B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6265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2- La crise galate</a:t>
            </a:r>
          </a:p>
          <a:p>
            <a:pPr marL="0" indent="0">
              <a:buNone/>
            </a:pP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 Deuxième voyage missionnaire : fondation de communautés chrétiennes dans la Galatie du nord, autour d’Ancyre  (Ankara) et </a:t>
            </a:r>
            <a:r>
              <a:rPr lang="fr-FR" sz="2400" b="1" dirty="0" err="1">
                <a:latin typeface="Comic Sans MS" panose="030F0702030302020204" pitchFamily="66" charset="0"/>
              </a:rPr>
              <a:t>Pessinonte</a:t>
            </a:r>
            <a:r>
              <a:rPr lang="fr-FR" sz="2400" b="1" dirty="0">
                <a:latin typeface="Comic Sans MS" panose="030F0702030302020204" pitchFamily="66" charset="0"/>
              </a:rPr>
              <a:t> (4, 13). Paul reçoit un accueil très favorable !</a:t>
            </a:r>
            <a:br>
              <a:rPr lang="fr-FR" sz="2400" b="1" dirty="0">
                <a:latin typeface="Comic Sans MS" panose="030F0702030302020204" pitchFamily="66" charset="0"/>
              </a:rPr>
            </a:b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Troisième voyage missionnaire (après 52) : Paul est-il repassé par la Galatie (Actes 8, 23) ? Ou a-t-il simplement reçu de mauvaises nouvelles ?</a:t>
            </a:r>
            <a:br>
              <a:rPr lang="fr-FR" sz="2400" b="1" dirty="0">
                <a:latin typeface="Comic Sans MS" panose="030F0702030302020204" pitchFamily="66" charset="0"/>
              </a:rPr>
            </a:br>
            <a:endParaRPr lang="fr-F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 b="1" dirty="0">
                <a:latin typeface="Comic Sans MS" panose="030F0702030302020204" pitchFamily="66" charset="0"/>
              </a:rPr>
              <a:t>Des prédicateurs judéo-chrétiens sont venus mettre en doute l’authenticité de son apostolat, et convaincre les Galates de se faire circoncire et d’observer la Loi de Moïse.</a:t>
            </a:r>
            <a:br>
              <a:rPr lang="fr-FR" sz="2400" b="1" dirty="0">
                <a:latin typeface="Comic Sans MS" panose="030F0702030302020204" pitchFamily="66" charset="0"/>
              </a:rPr>
            </a:br>
            <a:br>
              <a:rPr lang="fr-FR" sz="2400" b="1" dirty="0">
                <a:latin typeface="Comic Sans MS" panose="030F0702030302020204" pitchFamily="66" charset="0"/>
              </a:rPr>
            </a:br>
            <a:r>
              <a:rPr lang="fr-FR" sz="2400" b="1" dirty="0">
                <a:latin typeface="Comic Sans MS" panose="030F0702030302020204" pitchFamily="66" charset="0"/>
              </a:rPr>
              <a:t>Des raisons socio-culturelles : venus du paganisme, </a:t>
            </a:r>
            <a:r>
              <a:rPr lang="fr-FR" sz="2400" b="1" dirty="0" err="1">
                <a:latin typeface="Comic Sans MS" panose="030F0702030302020204" pitchFamily="66" charset="0"/>
              </a:rPr>
              <a:t>fragiles,sans</a:t>
            </a:r>
            <a:r>
              <a:rPr lang="fr-FR" sz="2400" b="1" dirty="0">
                <a:latin typeface="Comic Sans MS" panose="030F0702030302020204" pitchFamily="66" charset="0"/>
              </a:rPr>
              <a:t> reconnaissance sociale et religieuse, les Galates voient dans les pratiques juives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une identité forte et une garantie de salut.</a:t>
            </a:r>
          </a:p>
        </p:txBody>
      </p:sp>
    </p:spTree>
    <p:extLst>
      <p:ext uri="{BB962C8B-B14F-4D97-AF65-F5344CB8AC3E}">
        <p14:creationId xmlns:p14="http://schemas.microsoft.com/office/powerpoint/2010/main" val="263059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D5E587C-3818-4C51-9C70-333ADC394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9" y="100014"/>
            <a:ext cx="8686800" cy="6757986"/>
          </a:xfrm>
        </p:spPr>
      </p:pic>
    </p:spTree>
    <p:extLst>
      <p:ext uri="{BB962C8B-B14F-4D97-AF65-F5344CB8AC3E}">
        <p14:creationId xmlns:p14="http://schemas.microsoft.com/office/powerpoint/2010/main" val="33013737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1857</Words>
  <Application>Microsoft Office PowerPoint</Application>
  <PresentationFormat>Grand écran</PresentationFormat>
  <Paragraphs>84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Thème Office</vt:lpstr>
      <vt:lpstr>Paul, catacombe de Thècle (Rome 5ème s.)</vt:lpstr>
      <vt:lpstr>Paul, Rembrandt, 1657</vt:lpstr>
      <vt:lpstr>Présentation PowerPoint</vt:lpstr>
      <vt:lpstr>Présentation PowerPoint</vt:lpstr>
      <vt:lpstr>Voyages de Paul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Paul, Claude Vignon (1593-1670)</vt:lpstr>
      <vt:lpstr>Présentation PowerPoint</vt:lpstr>
      <vt:lpstr>Présentation PowerPoint</vt:lpstr>
      <vt:lpstr>Présentation PowerPoint</vt:lpstr>
      <vt:lpstr>Bartolomeo Manfredi (1582 -1622)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30</cp:revision>
  <dcterms:created xsi:type="dcterms:W3CDTF">2023-12-22T20:19:27Z</dcterms:created>
  <dcterms:modified xsi:type="dcterms:W3CDTF">2024-02-09T07:56:00Z</dcterms:modified>
</cp:coreProperties>
</file>