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93" r:id="rId2"/>
    <p:sldId id="309" r:id="rId3"/>
    <p:sldId id="319" r:id="rId4"/>
    <p:sldId id="267" r:id="rId5"/>
    <p:sldId id="263" r:id="rId6"/>
    <p:sldId id="340" r:id="rId7"/>
    <p:sldId id="320" r:id="rId8"/>
    <p:sldId id="321" r:id="rId9"/>
    <p:sldId id="333" r:id="rId10"/>
    <p:sldId id="322" r:id="rId11"/>
    <p:sldId id="323" r:id="rId12"/>
    <p:sldId id="324" r:id="rId13"/>
    <p:sldId id="356" r:id="rId14"/>
    <p:sldId id="277" r:id="rId15"/>
    <p:sldId id="329" r:id="rId16"/>
    <p:sldId id="339" r:id="rId17"/>
    <p:sldId id="327" r:id="rId18"/>
    <p:sldId id="325" r:id="rId19"/>
    <p:sldId id="334" r:id="rId20"/>
    <p:sldId id="338" r:id="rId21"/>
    <p:sldId id="337" r:id="rId22"/>
    <p:sldId id="336" r:id="rId23"/>
    <p:sldId id="357" r:id="rId24"/>
    <p:sldId id="286" r:id="rId25"/>
    <p:sldId id="284" r:id="rId26"/>
    <p:sldId id="285" r:id="rId27"/>
    <p:sldId id="326" r:id="rId28"/>
    <p:sldId id="351" r:id="rId29"/>
    <p:sldId id="335" r:id="rId30"/>
    <p:sldId id="352" r:id="rId31"/>
    <p:sldId id="355" r:id="rId32"/>
    <p:sldId id="353" r:id="rId33"/>
    <p:sldId id="341" r:id="rId34"/>
    <p:sldId id="354" r:id="rId3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203"/>
    <p:restoredTop sz="94528"/>
  </p:normalViewPr>
  <p:slideViewPr>
    <p:cSldViewPr snapToGrid="0" snapToObjects="1">
      <p:cViewPr varScale="1">
        <p:scale>
          <a:sx n="85" d="100"/>
          <a:sy n="85" d="100"/>
        </p:scale>
        <p:origin x="24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6876D-9E46-6746-A66A-4246E502CF8A}" type="datetimeFigureOut">
              <a:rPr lang="fr-FR" smtClean="0"/>
              <a:t>27/06/2022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29FF0-993E-D54E-B9DD-D58FB2B3D4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3654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Rembrandt, Les pèlerins d’Emmaüs, 1648. Musée</a:t>
            </a:r>
            <a:r>
              <a:rPr lang="fr-FR" baseline="0" dirty="0"/>
              <a:t> du Louvre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A6B9D-90CC-3F49-9532-0BA92F48308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7774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Descente du</a:t>
            </a:r>
            <a:r>
              <a:rPr lang="fr-FR" baseline="0" dirty="0"/>
              <a:t> Christ </a:t>
            </a:r>
            <a:r>
              <a:rPr lang="fr-FR" dirty="0"/>
              <a:t>aux limbes,</a:t>
            </a:r>
            <a:r>
              <a:rPr lang="fr-FR" baseline="0" dirty="0"/>
              <a:t> </a:t>
            </a:r>
            <a:r>
              <a:rPr lang="fr-FR" baseline="0" dirty="0" err="1"/>
              <a:t>SinaÏ</a:t>
            </a:r>
            <a:r>
              <a:rPr lang="fr-FR" baseline="0" dirty="0"/>
              <a:t>, couvent de Sainte-Catherine, fin XIIe siècle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A6B9D-90CC-3F49-9532-0BA92F48308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1216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529FF0-993E-D54E-B9DD-D58FB2B3D4E6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955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Descente aux enfers de Pskov, Saint </a:t>
            </a:r>
            <a:r>
              <a:rPr lang="fr-FR" dirty="0" err="1"/>
              <a:t>Pétersbourg</a:t>
            </a:r>
            <a:r>
              <a:rPr lang="fr-FR" dirty="0"/>
              <a:t>,</a:t>
            </a:r>
            <a:r>
              <a:rPr lang="fr-FR" baseline="0" dirty="0"/>
              <a:t> Musée national russe, XIV-XVIe siècle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A6B9D-90CC-3F49-9532-0BA92F483087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9677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ADDD-D14D-DF41-B4E8-B268CD283946}" type="datetimeFigureOut">
              <a:rPr lang="fr-FR" smtClean="0"/>
              <a:t>27/06/2022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C9419-DC08-EF40-8583-2312B63C0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5406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ADDD-D14D-DF41-B4E8-B268CD283946}" type="datetimeFigureOut">
              <a:rPr lang="fr-FR" smtClean="0"/>
              <a:t>27/06/2022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C9419-DC08-EF40-8583-2312B63C0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1308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ADDD-D14D-DF41-B4E8-B268CD283946}" type="datetimeFigureOut">
              <a:rPr lang="fr-FR" smtClean="0"/>
              <a:t>27/06/2022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C9419-DC08-EF40-8583-2312B63C0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786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ADDD-D14D-DF41-B4E8-B268CD283946}" type="datetimeFigureOut">
              <a:rPr lang="fr-FR" smtClean="0"/>
              <a:t>27/06/2022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C9419-DC08-EF40-8583-2312B63C0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8424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ADDD-D14D-DF41-B4E8-B268CD283946}" type="datetimeFigureOut">
              <a:rPr lang="fr-FR" smtClean="0"/>
              <a:t>27/06/2022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C9419-DC08-EF40-8583-2312B63C0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9461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ADDD-D14D-DF41-B4E8-B268CD283946}" type="datetimeFigureOut">
              <a:rPr lang="fr-FR" smtClean="0"/>
              <a:t>27/06/2022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C9419-DC08-EF40-8583-2312B63C0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913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ADDD-D14D-DF41-B4E8-B268CD283946}" type="datetimeFigureOut">
              <a:rPr lang="fr-FR" smtClean="0"/>
              <a:t>27/06/2022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C9419-DC08-EF40-8583-2312B63C0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3580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ADDD-D14D-DF41-B4E8-B268CD283946}" type="datetimeFigureOut">
              <a:rPr lang="fr-FR" smtClean="0"/>
              <a:t>27/06/2022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C9419-DC08-EF40-8583-2312B63C0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3189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ADDD-D14D-DF41-B4E8-B268CD283946}" type="datetimeFigureOut">
              <a:rPr lang="fr-FR" smtClean="0"/>
              <a:t>27/06/2022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C9419-DC08-EF40-8583-2312B63C0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063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ADDD-D14D-DF41-B4E8-B268CD283946}" type="datetimeFigureOut">
              <a:rPr lang="fr-FR" smtClean="0"/>
              <a:t>27/06/2022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C9419-DC08-EF40-8583-2312B63C0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937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ADDD-D14D-DF41-B4E8-B268CD283946}" type="datetimeFigureOut">
              <a:rPr lang="fr-FR" smtClean="0"/>
              <a:t>27/06/2022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C9419-DC08-EF40-8583-2312B63C0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243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0ADDD-D14D-DF41-B4E8-B268CD283946}" type="datetimeFigureOut">
              <a:rPr lang="fr-FR" smtClean="0"/>
              <a:t>27/06/2022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C9419-DC08-EF40-8583-2312B63C0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308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inture&#10;&#10;Description générée automatiquement">
            <a:extLst>
              <a:ext uri="{FF2B5EF4-FFF2-40B4-BE49-F238E27FC236}">
                <a16:creationId xmlns:a16="http://schemas.microsoft.com/office/drawing/2014/main" id="{3537C857-462C-0A48-9ADD-ED5E5CB43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2259" y="0"/>
            <a:ext cx="9676259" cy="68580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F14AD8D-6D74-1444-9DE3-C2006E0C8FF8}"/>
              </a:ext>
            </a:extLst>
          </p:cNvPr>
          <p:cNvSpPr txBox="1"/>
          <p:nvPr/>
        </p:nvSpPr>
        <p:spPr>
          <a:xfrm>
            <a:off x="553927" y="687196"/>
            <a:ext cx="38546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CH. 6 – L’ESPERANCE </a:t>
            </a:r>
          </a:p>
          <a:p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CHRETIENNE</a:t>
            </a:r>
          </a:p>
        </p:txBody>
      </p:sp>
    </p:spTree>
    <p:extLst>
      <p:ext uri="{BB962C8B-B14F-4D97-AF65-F5344CB8AC3E}">
        <p14:creationId xmlns:p14="http://schemas.microsoft.com/office/powerpoint/2010/main" val="1944059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90C0190-FF27-3F45-9FA0-34352FC64F61}"/>
              </a:ext>
            </a:extLst>
          </p:cNvPr>
          <p:cNvSpPr txBox="1"/>
          <p:nvPr/>
        </p:nvSpPr>
        <p:spPr>
          <a:xfrm>
            <a:off x="152400" y="290521"/>
            <a:ext cx="8839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dirty="0"/>
              <a:t>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QUELLE EST NOTRE ESPERANCE ?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LE CHRETIEN ET L’AU-DELA	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LE JOUR DU SEIGNEUR	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RESURRECTION DES MORTS ET IMMORTALITE DE L’AME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4.1.	Un acte de Dieu	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4.2.	Résurrection des morts ou de la chair</a:t>
            </a:r>
            <a:r>
              <a:rPr lang="fr-FR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4.3.	Pour le dernier jour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4.4.	La tradition grecque de l’immortalité de l’âme	</a:t>
            </a:r>
          </a:p>
          <a:p>
            <a:pPr lvl="1"/>
            <a:r>
              <a:rPr lang="fr-FR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4.5.	La question de la réincarnation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LES DIMENSIONS PERSONNELLES DE L’ESCHATOLOGIE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5.1. Le jugement particulier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5.2. Le ciel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5.3. L’enfer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5.4. Le purgatoire </a:t>
            </a:r>
          </a:p>
        </p:txBody>
      </p:sp>
    </p:spTree>
    <p:extLst>
      <p:ext uri="{BB962C8B-B14F-4D97-AF65-F5344CB8AC3E}">
        <p14:creationId xmlns:p14="http://schemas.microsoft.com/office/powerpoint/2010/main" val="2012420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90C0190-FF27-3F45-9FA0-34352FC64F61}"/>
              </a:ext>
            </a:extLst>
          </p:cNvPr>
          <p:cNvSpPr txBox="1"/>
          <p:nvPr/>
        </p:nvSpPr>
        <p:spPr>
          <a:xfrm>
            <a:off x="152400" y="290521"/>
            <a:ext cx="8839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dirty="0"/>
              <a:t>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QUELLE EST NOTRE ESPERANCE ?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LE CHRETIEN ET L’AU-DELA	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LE JOUR DU SEIGNEUR	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RESURRECTION DES MORTS ET IMMORTALITE DE L’AME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4.1.	Un acte de Dieu	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4.2.	Résurrection des morts ou de la chair</a:t>
            </a:r>
            <a:r>
              <a:rPr lang="fr-FR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4.3.	Pour le dernier jour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4.4.	La tradition grecque de l’immortalité de l’âme	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4.5.	La question de la réincarnation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LES DIMENSIONS PERSONNELLES DE L’ESCHATOLOGIE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5.1. Le jugement particulier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5.2. Le ciel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5.3. L’enfer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5.4. Le purgatoire </a:t>
            </a:r>
          </a:p>
        </p:txBody>
      </p:sp>
    </p:spTree>
    <p:extLst>
      <p:ext uri="{BB962C8B-B14F-4D97-AF65-F5344CB8AC3E}">
        <p14:creationId xmlns:p14="http://schemas.microsoft.com/office/powerpoint/2010/main" val="477803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90C0190-FF27-3F45-9FA0-34352FC64F61}"/>
              </a:ext>
            </a:extLst>
          </p:cNvPr>
          <p:cNvSpPr txBox="1"/>
          <p:nvPr/>
        </p:nvSpPr>
        <p:spPr>
          <a:xfrm>
            <a:off x="152400" y="290521"/>
            <a:ext cx="8839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dirty="0"/>
              <a:t>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QUELLE EST NOTRE ESPERANCE ?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LE CHRETIEN ET L’AU-DELA	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LE JOUR DU SEIGNEUR	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RESURRECTION DES MORTS ET IMMORTALITE DE L’AME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4.1.	Un acte de Dieu	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4.2.	Résurrection des morts ou de la chair</a:t>
            </a:r>
            <a:r>
              <a:rPr lang="fr-FR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4.3.	Pour le dernier jour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4.4.	La tradition grecque de l’immortalité de l’âme	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4.5.	La question de la réincarnation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457200" indent="-457200">
              <a:buAutoNum type="arabicPeriod" startAt="5"/>
            </a:pP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DIMENSIONS PERSONNELLES DE L’ESCHATOLOGIE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5.1. Le jugement particulier</a:t>
            </a:r>
          </a:p>
          <a:p>
            <a:pPr lvl="1"/>
            <a:r>
              <a:rPr lang="fr-FR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5.2. Le ciel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5.3. L’enfer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5.4. Le purgatoire </a:t>
            </a:r>
          </a:p>
        </p:txBody>
      </p:sp>
    </p:spTree>
    <p:extLst>
      <p:ext uri="{BB962C8B-B14F-4D97-AF65-F5344CB8AC3E}">
        <p14:creationId xmlns:p14="http://schemas.microsoft.com/office/powerpoint/2010/main" val="3359073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herbe&#10;&#10;Description générée automatiquement">
            <a:extLst>
              <a:ext uri="{FF2B5EF4-FFF2-40B4-BE49-F238E27FC236}">
                <a16:creationId xmlns:a16="http://schemas.microsoft.com/office/drawing/2014/main" id="{E009169A-637B-0552-9948-A04B69C8D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686" y="0"/>
            <a:ext cx="9144000" cy="48006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C505EC1-15DD-0811-9697-097FFEFE3750}"/>
              </a:ext>
            </a:extLst>
          </p:cNvPr>
          <p:cNvSpPr txBox="1"/>
          <p:nvPr/>
        </p:nvSpPr>
        <p:spPr>
          <a:xfrm>
            <a:off x="624114" y="5225142"/>
            <a:ext cx="4630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Frères Van Eyck, </a:t>
            </a:r>
          </a:p>
          <a:p>
            <a:r>
              <a:rPr lang="fr-FR" sz="2400" dirty="0">
                <a:solidFill>
                  <a:schemeClr val="bg1"/>
                </a:solidFill>
              </a:rPr>
              <a:t>Polyptique de </a:t>
            </a:r>
            <a:r>
              <a:rPr lang="fr-FR" sz="2400" i="1" dirty="0">
                <a:solidFill>
                  <a:schemeClr val="bg1"/>
                </a:solidFill>
              </a:rPr>
              <a:t>l’Agneau mystique,</a:t>
            </a:r>
          </a:p>
          <a:p>
            <a:r>
              <a:rPr lang="fr-FR" sz="2400" i="1" dirty="0">
                <a:solidFill>
                  <a:schemeClr val="bg1"/>
                </a:solidFill>
              </a:rPr>
              <a:t>1432, Gand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48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493"/>
            <a:ext cx="9144000" cy="446431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00217" y="5406259"/>
            <a:ext cx="41717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Fra Angelico, </a:t>
            </a:r>
            <a:r>
              <a:rPr lang="fr-FR" sz="2400" i="1" dirty="0">
                <a:solidFill>
                  <a:schemeClr val="bg1"/>
                </a:solidFill>
              </a:rPr>
              <a:t>Jugement dernier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</a:p>
          <a:p>
            <a:r>
              <a:rPr lang="fr-FR" sz="2400" dirty="0">
                <a:solidFill>
                  <a:schemeClr val="bg1"/>
                </a:solidFill>
              </a:rPr>
              <a:t>entre 1431 et 1435 </a:t>
            </a:r>
          </a:p>
          <a:p>
            <a:r>
              <a:rPr lang="fr-FR" sz="2400" dirty="0">
                <a:solidFill>
                  <a:schemeClr val="bg1"/>
                </a:solidFill>
              </a:rPr>
              <a:t>Couvent Saint-Marc de Florence</a:t>
            </a:r>
          </a:p>
        </p:txBody>
      </p:sp>
    </p:spTree>
    <p:extLst>
      <p:ext uri="{BB962C8B-B14F-4D97-AF65-F5344CB8AC3E}">
        <p14:creationId xmlns:p14="http://schemas.microsoft.com/office/powerpoint/2010/main" val="1328396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intérieur, différent, décoré&#10;&#10;Description générée automatiquement">
            <a:extLst>
              <a:ext uri="{FF2B5EF4-FFF2-40B4-BE49-F238E27FC236}">
                <a16:creationId xmlns:a16="http://schemas.microsoft.com/office/drawing/2014/main" id="{9F7D15AD-266E-3240-BB7B-3BFC8CECB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89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B147F39-0D77-CD45-B0F2-566805B3A856}"/>
              </a:ext>
            </a:extLst>
          </p:cNvPr>
          <p:cNvSpPr txBox="1"/>
          <p:nvPr/>
        </p:nvSpPr>
        <p:spPr>
          <a:xfrm>
            <a:off x="204245" y="6252600"/>
            <a:ext cx="6882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Fra Angelico, </a:t>
            </a:r>
            <a:r>
              <a:rPr lang="fr-FR" sz="2400" i="1" dirty="0">
                <a:solidFill>
                  <a:schemeClr val="bg1"/>
                </a:solidFill>
              </a:rPr>
              <a:t>Jugement dernier </a:t>
            </a:r>
            <a:r>
              <a:rPr lang="fr-FR" sz="2400" dirty="0">
                <a:solidFill>
                  <a:schemeClr val="bg1"/>
                </a:solidFill>
              </a:rPr>
              <a:t>(détail)</a:t>
            </a:r>
            <a:r>
              <a:rPr lang="fr-FR" sz="2400" i="1" dirty="0">
                <a:solidFill>
                  <a:schemeClr val="bg1"/>
                </a:solidFill>
              </a:rPr>
              <a:t>,</a:t>
            </a:r>
            <a:r>
              <a:rPr lang="fr-FR" sz="2400" dirty="0">
                <a:solidFill>
                  <a:schemeClr val="bg1"/>
                </a:solidFill>
              </a:rPr>
              <a:t> Florence, </a:t>
            </a:r>
          </a:p>
        </p:txBody>
      </p:sp>
    </p:spTree>
    <p:extLst>
      <p:ext uri="{BB962C8B-B14F-4D97-AF65-F5344CB8AC3E}">
        <p14:creationId xmlns:p14="http://schemas.microsoft.com/office/powerpoint/2010/main" val="3530761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draps et couvertures, plante, décoré&#10;&#10;Description générée automatiquement">
            <a:extLst>
              <a:ext uri="{FF2B5EF4-FFF2-40B4-BE49-F238E27FC236}">
                <a16:creationId xmlns:a16="http://schemas.microsoft.com/office/drawing/2014/main" id="{06534C53-9214-4DCC-4D7F-1620B7F79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909" y="0"/>
            <a:ext cx="10196366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FBAE1CB-56C1-0E72-9AEB-74510D108021}"/>
              </a:ext>
            </a:extLst>
          </p:cNvPr>
          <p:cNvSpPr txBox="1"/>
          <p:nvPr/>
        </p:nvSpPr>
        <p:spPr>
          <a:xfrm>
            <a:off x="436820" y="145348"/>
            <a:ext cx="5039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Maurice Denis, </a:t>
            </a:r>
            <a:r>
              <a:rPr lang="fr-FR" sz="2400" i="1" dirty="0">
                <a:solidFill>
                  <a:schemeClr val="bg1"/>
                </a:solidFill>
              </a:rPr>
              <a:t>Le Paradis, 1912, Orsay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11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D08296D6-CF29-0843-99E3-117139004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445" y="0"/>
            <a:ext cx="4411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96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90C0190-FF27-3F45-9FA0-34352FC64F61}"/>
              </a:ext>
            </a:extLst>
          </p:cNvPr>
          <p:cNvSpPr txBox="1"/>
          <p:nvPr/>
        </p:nvSpPr>
        <p:spPr>
          <a:xfrm>
            <a:off x="152400" y="290521"/>
            <a:ext cx="8839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dirty="0"/>
              <a:t>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QUELLE EST NOTRE ESPERANCE ?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LE CHRETIEN ET L’AU-DELA	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LE JOUR DU SEIGNEUR	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RESURRECTION DES MORTS ET IMMORTALITE DE L’AME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4.1.	Un acte de Dieu	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4.2.	Résurrection des morts ou de la chair</a:t>
            </a:r>
            <a:r>
              <a:rPr lang="fr-FR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4.3.	Pour le dernier jour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4.4.	La tradition grecque de l’immortalité de l’âme	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4.5.	La question de la réincarnation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457200" indent="-457200">
              <a:buAutoNum type="arabicPeriod" startAt="5"/>
            </a:pP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DIMENSIONS PERSONNELLES DE L’ESCHATOLOGIE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5.1. Le jugement particulier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5.2. Le ciel</a:t>
            </a:r>
          </a:p>
          <a:p>
            <a:pPr lvl="1"/>
            <a:r>
              <a:rPr lang="fr-FR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5.3. L’enfer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5.4. Le purgatoire </a:t>
            </a:r>
          </a:p>
        </p:txBody>
      </p:sp>
    </p:spTree>
    <p:extLst>
      <p:ext uri="{BB962C8B-B14F-4D97-AF65-F5344CB8AC3E}">
        <p14:creationId xmlns:p14="http://schemas.microsoft.com/office/powerpoint/2010/main" val="1325387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utel&#10;&#10;Description générée automatiquement">
            <a:extLst>
              <a:ext uri="{FF2B5EF4-FFF2-40B4-BE49-F238E27FC236}">
                <a16:creationId xmlns:a16="http://schemas.microsoft.com/office/drawing/2014/main" id="{03BCD24F-07C3-E194-C1D6-004BF57F1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087" y="-1"/>
            <a:ext cx="6176456" cy="686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32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90C0190-FF27-3F45-9FA0-34352FC64F61}"/>
              </a:ext>
            </a:extLst>
          </p:cNvPr>
          <p:cNvSpPr txBox="1"/>
          <p:nvPr/>
        </p:nvSpPr>
        <p:spPr>
          <a:xfrm>
            <a:off x="152400" y="290521"/>
            <a:ext cx="8839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dirty="0"/>
              <a:t>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QUELLE EST NOTRE ESPERANCE ?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LE CHRETIEN ET L’AU-DELA	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LE JOUR DU SEIGNEUR	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RESURRECTION DES MORTS ET IMMORTALITE DE L’AME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4.1.	Un acte de Dieu	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4.2.	Résurrection des morts ou de la chair	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4.3.	Pour le dernier jour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4.4.	La tradition grecque de l’immortalité de l’âme	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4.5.	La question de la réincarnation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LES DIMENSIONS PERSONNELLES DE L’ESCHATOLOGIE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5.1. Le jugement particulier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5.2. Le ciel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5.3. L’enfer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5.4. Le purgatoire </a:t>
            </a:r>
          </a:p>
        </p:txBody>
      </p:sp>
    </p:spTree>
    <p:extLst>
      <p:ext uri="{BB962C8B-B14F-4D97-AF65-F5344CB8AC3E}">
        <p14:creationId xmlns:p14="http://schemas.microsoft.com/office/powerpoint/2010/main" val="2756135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1F914BE-FA45-5D0A-9DEC-9C88C1BF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92" r="1259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87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bâtiment, sculpture&#10;&#10;Description générée automatiquement">
            <a:extLst>
              <a:ext uri="{FF2B5EF4-FFF2-40B4-BE49-F238E27FC236}">
                <a16:creationId xmlns:a16="http://schemas.microsoft.com/office/drawing/2014/main" id="{AF4D3F28-F8EE-DDD3-4DE2-E5F2C32D9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43" y="-96286"/>
            <a:ext cx="8113485" cy="698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47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sculpture, bâtiment&#10;&#10;Description générée automatiquement">
            <a:extLst>
              <a:ext uri="{FF2B5EF4-FFF2-40B4-BE49-F238E27FC236}">
                <a16:creationId xmlns:a16="http://schemas.microsoft.com/office/drawing/2014/main" id="{BBC42A31-3B4E-F31D-E1C3-28E7E412EF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12" r="11486"/>
          <a:stretch/>
        </p:blipFill>
        <p:spPr>
          <a:xfrm>
            <a:off x="1" y="-896275"/>
            <a:ext cx="9144000" cy="866063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384851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livre, rayon, intérieur&#10;&#10;Description générée automatiquement">
            <a:extLst>
              <a:ext uri="{FF2B5EF4-FFF2-40B4-BE49-F238E27FC236}">
                <a16:creationId xmlns:a16="http://schemas.microsoft.com/office/drawing/2014/main" id="{69B45BEB-559B-21F9-678C-7CA9230CF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77000" cy="6858000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332D6C57-1C06-4F01-F8AA-58CC4EDDB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490" y="871003"/>
            <a:ext cx="2667565" cy="422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56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764" y="0"/>
            <a:ext cx="5092236" cy="678964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1530" y="306642"/>
            <a:ext cx="38234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>
                <a:solidFill>
                  <a:schemeClr val="bg1"/>
                </a:solidFill>
              </a:rPr>
              <a:t>Descente du Christ aux limbes </a:t>
            </a:r>
          </a:p>
          <a:p>
            <a:r>
              <a:rPr lang="fr-FR" sz="2000" dirty="0">
                <a:solidFill>
                  <a:schemeClr val="bg1"/>
                </a:solidFill>
              </a:rPr>
              <a:t>Sinaï, couvent de Sainte-Catherine</a:t>
            </a:r>
          </a:p>
          <a:p>
            <a:r>
              <a:rPr lang="fr-FR" sz="2000" dirty="0">
                <a:solidFill>
                  <a:schemeClr val="bg1"/>
                </a:solidFill>
              </a:rPr>
              <a:t>fin XIIe siècle</a:t>
            </a:r>
          </a:p>
        </p:txBody>
      </p:sp>
    </p:spTree>
    <p:extLst>
      <p:ext uri="{BB962C8B-B14F-4D97-AF65-F5344CB8AC3E}">
        <p14:creationId xmlns:p14="http://schemas.microsoft.com/office/powerpoint/2010/main" val="2750520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47744" cy="687380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045528" y="593092"/>
            <a:ext cx="3853543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2000" dirty="0">
                <a:solidFill>
                  <a:schemeClr val="bg1"/>
                </a:solidFill>
              </a:rPr>
              <a:t>Icône de l’</a:t>
            </a:r>
            <a:r>
              <a:rPr lang="fr-FR" sz="2000" i="1" dirty="0" err="1">
                <a:solidFill>
                  <a:schemeClr val="bg1"/>
                </a:solidFill>
              </a:rPr>
              <a:t>Anastasis</a:t>
            </a:r>
            <a:r>
              <a:rPr lang="fr-FR" sz="2000" dirty="0">
                <a:solidFill>
                  <a:schemeClr val="bg1"/>
                </a:solidFill>
              </a:rPr>
              <a:t>, Novgorod</a:t>
            </a:r>
          </a:p>
          <a:p>
            <a:pPr algn="r"/>
            <a:r>
              <a:rPr lang="fr-FR" sz="2000" dirty="0">
                <a:solidFill>
                  <a:schemeClr val="bg1"/>
                </a:solidFill>
              </a:rPr>
              <a:t>église de la Dormition de </a:t>
            </a:r>
            <a:r>
              <a:rPr lang="fr-FR" sz="2000" dirty="0" err="1">
                <a:solidFill>
                  <a:schemeClr val="bg1"/>
                </a:solidFill>
              </a:rPr>
              <a:t>Volotovo</a:t>
            </a:r>
            <a:endParaRPr lang="fr-FR" sz="2000" dirty="0">
              <a:solidFill>
                <a:schemeClr val="bg1"/>
              </a:solidFill>
            </a:endParaRPr>
          </a:p>
          <a:p>
            <a:pPr algn="r"/>
            <a:r>
              <a:rPr lang="fr-FR" sz="2000" dirty="0">
                <a:solidFill>
                  <a:schemeClr val="bg1"/>
                </a:solidFill>
              </a:rPr>
              <a:t>fin XVe</a:t>
            </a:r>
          </a:p>
          <a:p>
            <a:pPr algn="r"/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142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01085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722956" y="299962"/>
            <a:ext cx="33522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i="1" dirty="0">
                <a:solidFill>
                  <a:schemeClr val="bg1"/>
                </a:solidFill>
              </a:rPr>
              <a:t>Descente aux enfers de Pskov </a:t>
            </a:r>
          </a:p>
          <a:p>
            <a:pPr algn="r"/>
            <a:r>
              <a:rPr lang="fr-FR" sz="2000" dirty="0">
                <a:solidFill>
                  <a:schemeClr val="bg1"/>
                </a:solidFill>
              </a:rPr>
              <a:t>Saint Pétersbourg </a:t>
            </a:r>
          </a:p>
          <a:p>
            <a:pPr algn="r"/>
            <a:r>
              <a:rPr lang="fr-FR" sz="2000" dirty="0">
                <a:solidFill>
                  <a:schemeClr val="bg1"/>
                </a:solidFill>
              </a:rPr>
              <a:t>Musée national russe </a:t>
            </a:r>
          </a:p>
          <a:p>
            <a:pPr algn="r"/>
            <a:r>
              <a:rPr lang="fr-FR" sz="2000" dirty="0">
                <a:solidFill>
                  <a:schemeClr val="bg1"/>
                </a:solidFill>
              </a:rPr>
              <a:t>XIV-XVIe siècle</a:t>
            </a:r>
          </a:p>
        </p:txBody>
      </p:sp>
    </p:spTree>
    <p:extLst>
      <p:ext uri="{BB962C8B-B14F-4D97-AF65-F5344CB8AC3E}">
        <p14:creationId xmlns:p14="http://schemas.microsoft.com/office/powerpoint/2010/main" val="1495571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90C0190-FF27-3F45-9FA0-34352FC64F61}"/>
              </a:ext>
            </a:extLst>
          </p:cNvPr>
          <p:cNvSpPr txBox="1"/>
          <p:nvPr/>
        </p:nvSpPr>
        <p:spPr>
          <a:xfrm>
            <a:off x="152400" y="290521"/>
            <a:ext cx="8839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dirty="0"/>
              <a:t>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QUELLE EST NOTRE ESPERANCE ?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LE CHRETIEN ET L’AU-DELA	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LE JOUR DU SEIGNEUR	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RESURRECTION DES MORTS ET IMMORTALITE DE L’AME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4.1.	Un acte de Dieu	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4.2.	Résurrection des morts ou de la chair</a:t>
            </a:r>
            <a:r>
              <a:rPr lang="fr-FR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4.3.	Pour le dernier jour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4.4.	La tradition grecque de l’immortalité de l’âme	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4.5.	La question de la réincarnation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457200" indent="-457200">
              <a:buAutoNum type="arabicPeriod" startAt="5"/>
            </a:pP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DIMENSIONS PERSONNELLES DE L’ESCHATOLOGIE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5.1. Le jugement particulier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5.2. Le ciel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5.3. L’enfer</a:t>
            </a:r>
          </a:p>
          <a:p>
            <a:pPr lvl="1"/>
            <a:r>
              <a:rPr lang="fr-FR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5.4. Le purgatoire </a:t>
            </a:r>
          </a:p>
        </p:txBody>
      </p:sp>
    </p:spTree>
    <p:extLst>
      <p:ext uri="{BB962C8B-B14F-4D97-AF65-F5344CB8AC3E}">
        <p14:creationId xmlns:p14="http://schemas.microsoft.com/office/powerpoint/2010/main" val="3443085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peinture&#10;&#10;Description générée automatiquement">
            <a:extLst>
              <a:ext uri="{FF2B5EF4-FFF2-40B4-BE49-F238E27FC236}">
                <a16:creationId xmlns:a16="http://schemas.microsoft.com/office/drawing/2014/main" id="{3F7900EF-873D-FA66-C21D-C2AC44080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041" y="843703"/>
            <a:ext cx="3441917" cy="517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09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lafond, décoré&#10;&#10;Description générée automatiquement">
            <a:extLst>
              <a:ext uri="{FF2B5EF4-FFF2-40B4-BE49-F238E27FC236}">
                <a16:creationId xmlns:a16="http://schemas.microsoft.com/office/drawing/2014/main" id="{C1811E1A-7885-C292-198D-A5404C858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957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58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76F739-0BF9-7D4A-9B0C-CA24BF901F00}"/>
              </a:ext>
            </a:extLst>
          </p:cNvPr>
          <p:cNvSpPr/>
          <p:nvPr/>
        </p:nvSpPr>
        <p:spPr>
          <a:xfrm>
            <a:off x="-57150" y="4212773"/>
            <a:ext cx="92582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marR="536575" algn="just"/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« Il en est ainsi pour la résurrection des morts : semé corruptible, on ressuscite incorruptible ; semé méprisable, on ressuscite dans la gloire ; semé dans la faiblesse on ressuscite plein de force, semé corps animal, on ressuscite corps spirituel. » (1 Co 15, 42-44)</a:t>
            </a:r>
          </a:p>
        </p:txBody>
      </p:sp>
      <p:pic>
        <p:nvPicPr>
          <p:cNvPr id="4" name="Image 3" descr="Une image contenant plante, herbe&#10;&#10;Description générée automatiquement">
            <a:extLst>
              <a:ext uri="{FF2B5EF4-FFF2-40B4-BE49-F238E27FC236}">
                <a16:creationId xmlns:a16="http://schemas.microsoft.com/office/drawing/2014/main" id="{0FA02849-5DE5-DC29-4A95-06788D7A0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18" t="18421" r="1593" b="7387"/>
          <a:stretch/>
        </p:blipFill>
        <p:spPr>
          <a:xfrm>
            <a:off x="-57150" y="-1"/>
            <a:ext cx="9239282" cy="390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9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lancher, intérieur&#10;&#10;Description générée automatiquement">
            <a:extLst>
              <a:ext uri="{FF2B5EF4-FFF2-40B4-BE49-F238E27FC236}">
                <a16:creationId xmlns:a16="http://schemas.microsoft.com/office/drawing/2014/main" id="{97EF30B0-FEF7-8865-96E2-BFF543A19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836" y="0"/>
            <a:ext cx="6874328" cy="916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53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miroir, cadre, peinture&#10;&#10;Description générée automatiquement">
            <a:extLst>
              <a:ext uri="{FF2B5EF4-FFF2-40B4-BE49-F238E27FC236}">
                <a16:creationId xmlns:a16="http://schemas.microsoft.com/office/drawing/2014/main" id="{FE1E21B6-9AB8-FE01-5478-E2D9BBCB4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890" y="0"/>
            <a:ext cx="4929491" cy="685800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AAEC1F5-429C-BF7A-8672-A6BB3BB2F662}"/>
              </a:ext>
            </a:extLst>
          </p:cNvPr>
          <p:cNvSpPr txBox="1"/>
          <p:nvPr/>
        </p:nvSpPr>
        <p:spPr>
          <a:xfrm>
            <a:off x="5143500" y="2351314"/>
            <a:ext cx="35922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>
                <a:solidFill>
                  <a:schemeClr val="bg1"/>
                </a:solidFill>
              </a:rPr>
              <a:t>Ames du purgatoire</a:t>
            </a:r>
          </a:p>
          <a:p>
            <a:pPr algn="r"/>
            <a:r>
              <a:rPr lang="fr-FR" sz="2400" i="1" dirty="0">
                <a:solidFill>
                  <a:schemeClr val="bg1"/>
                </a:solidFill>
              </a:rPr>
              <a:t>Les très riches heures du duc de Berry, </a:t>
            </a:r>
          </a:p>
          <a:p>
            <a:pPr algn="r"/>
            <a:r>
              <a:rPr lang="fr-FR" sz="2400" dirty="0" err="1">
                <a:solidFill>
                  <a:schemeClr val="bg1"/>
                </a:solidFill>
              </a:rPr>
              <a:t>Xves</a:t>
            </a:r>
            <a:r>
              <a:rPr lang="fr-FR" sz="2400" dirty="0">
                <a:solidFill>
                  <a:schemeClr val="bg1"/>
                </a:solidFill>
              </a:rPr>
              <a:t>,</a:t>
            </a:r>
          </a:p>
          <a:p>
            <a:pPr algn="r"/>
            <a:r>
              <a:rPr lang="fr-FR" sz="2400" dirty="0">
                <a:solidFill>
                  <a:schemeClr val="bg1"/>
                </a:solidFill>
              </a:rPr>
              <a:t>Musée Condé, Chantilly</a:t>
            </a:r>
          </a:p>
        </p:txBody>
      </p:sp>
    </p:spTree>
    <p:extLst>
      <p:ext uri="{BB962C8B-B14F-4D97-AF65-F5344CB8AC3E}">
        <p14:creationId xmlns:p14="http://schemas.microsoft.com/office/powerpoint/2010/main" val="1896906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3656C55-6884-3DE2-031A-AF7834C752C1}"/>
              </a:ext>
            </a:extLst>
          </p:cNvPr>
          <p:cNvSpPr txBox="1"/>
          <p:nvPr/>
        </p:nvSpPr>
        <p:spPr>
          <a:xfrm>
            <a:off x="3595735" y="797510"/>
            <a:ext cx="511084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« Que l’amour puisse parvenir jusqu’à l’au-delà, que soit possible un mutuel donner et recevoir, dans lequel les uns et les autres demeurent unis par des liens d’affection au-delà des limites de la mort – cela a été une conviction fondamentale de la chrétienté à travers tous les siècles et reste aussi aujourd’hui une expérience réconfortante. » </a:t>
            </a:r>
          </a:p>
          <a:p>
            <a:pPr algn="just"/>
            <a:r>
              <a:rPr lang="fr-FR" sz="2800" dirty="0"/>
              <a:t>(</a:t>
            </a:r>
            <a:r>
              <a:rPr lang="fr-FR" sz="2800" i="1" dirty="0" err="1"/>
              <a:t>Spe</a:t>
            </a:r>
            <a:r>
              <a:rPr lang="fr-FR" sz="2800" i="1" dirty="0"/>
              <a:t> </a:t>
            </a:r>
            <a:r>
              <a:rPr lang="fr-FR" sz="2800" i="1" dirty="0" err="1"/>
              <a:t>salvi</a:t>
            </a:r>
            <a:r>
              <a:rPr lang="fr-FR" sz="2800" i="1" dirty="0"/>
              <a:t> </a:t>
            </a:r>
            <a:r>
              <a:rPr lang="fr-FR" sz="2800" dirty="0"/>
              <a:t>n° 48)</a:t>
            </a:r>
          </a:p>
        </p:txBody>
      </p:sp>
      <p:pic>
        <p:nvPicPr>
          <p:cNvPr id="3" name="Image 2" descr="Une image contenant personne, aîné&#10;&#10;Description générée automatiquement">
            <a:extLst>
              <a:ext uri="{FF2B5EF4-FFF2-40B4-BE49-F238E27FC236}">
                <a16:creationId xmlns:a16="http://schemas.microsoft.com/office/drawing/2014/main" id="{7CB7A001-E6C8-B486-4A6F-F15A75C2F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26" t="2597" r="9938"/>
          <a:stretch/>
        </p:blipFill>
        <p:spPr>
          <a:xfrm>
            <a:off x="146956" y="1747157"/>
            <a:ext cx="3030907" cy="303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81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inture&#10;&#10;Description générée automatiquement">
            <a:extLst>
              <a:ext uri="{FF2B5EF4-FFF2-40B4-BE49-F238E27FC236}">
                <a16:creationId xmlns:a16="http://schemas.microsoft.com/office/drawing/2014/main" id="{3537C857-462C-0A48-9ADD-ED5E5CB43C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"/>
          <a:stretch/>
        </p:blipFill>
        <p:spPr>
          <a:xfrm>
            <a:off x="-103031" y="0"/>
            <a:ext cx="9762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314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inture&#10;&#10;Description générée automatiquement">
            <a:extLst>
              <a:ext uri="{FF2B5EF4-FFF2-40B4-BE49-F238E27FC236}">
                <a16:creationId xmlns:a16="http://schemas.microsoft.com/office/drawing/2014/main" id="{3537C857-462C-0A48-9ADD-ED5E5CB43C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"/>
          <a:stretch/>
        </p:blipFill>
        <p:spPr>
          <a:xfrm>
            <a:off x="-103031" y="0"/>
            <a:ext cx="9762186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F10C10E-1683-6470-7943-58D2B7936609}"/>
              </a:ext>
            </a:extLst>
          </p:cNvPr>
          <p:cNvSpPr txBox="1"/>
          <p:nvPr/>
        </p:nvSpPr>
        <p:spPr>
          <a:xfrm>
            <a:off x="386366" y="4842456"/>
            <a:ext cx="8783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« Tu nous as fait pour toi et notre cœur est sans repos tant qu’il ne repose en toi. » (Augustin, </a:t>
            </a:r>
            <a:r>
              <a:rPr lang="fr-FR" sz="2800" i="1" dirty="0">
                <a:solidFill>
                  <a:schemeClr val="bg1"/>
                </a:solidFill>
              </a:rPr>
              <a:t>Confessions</a:t>
            </a:r>
            <a:r>
              <a:rPr lang="fr-FR" sz="2800" dirty="0">
                <a:solidFill>
                  <a:schemeClr val="bg1"/>
                </a:solidFill>
              </a:rPr>
              <a:t>, I,1)</a:t>
            </a:r>
          </a:p>
        </p:txBody>
      </p:sp>
    </p:spTree>
    <p:extLst>
      <p:ext uri="{BB962C8B-B14F-4D97-AF65-F5344CB8AC3E}">
        <p14:creationId xmlns:p14="http://schemas.microsoft.com/office/powerpoint/2010/main" val="636349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3714"/>
            <a:ext cx="9144000" cy="298114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0808" y="5380672"/>
            <a:ext cx="59003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Van der Weyden, </a:t>
            </a:r>
            <a:r>
              <a:rPr lang="fr-FR" sz="2400" i="1" dirty="0">
                <a:solidFill>
                  <a:schemeClr val="bg1"/>
                </a:solidFill>
              </a:rPr>
              <a:t>Le jugement dernier</a:t>
            </a:r>
            <a:r>
              <a:rPr lang="fr-FR" sz="2400" dirty="0">
                <a:solidFill>
                  <a:schemeClr val="bg1"/>
                </a:solidFill>
              </a:rPr>
              <a:t> (détail) </a:t>
            </a:r>
          </a:p>
          <a:p>
            <a:r>
              <a:rPr lang="fr-FR" sz="2400" dirty="0">
                <a:solidFill>
                  <a:schemeClr val="bg1"/>
                </a:solidFill>
              </a:rPr>
              <a:t>Hôtel-Dieu de Beaune </a:t>
            </a:r>
          </a:p>
          <a:p>
            <a:r>
              <a:rPr lang="fr-FR" sz="2400" dirty="0">
                <a:solidFill>
                  <a:schemeClr val="bg1"/>
                </a:solidFill>
              </a:rPr>
              <a:t>v. 1450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6416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216" y="824594"/>
            <a:ext cx="4646961" cy="485197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7914" y="824594"/>
            <a:ext cx="307712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Rembrandt</a:t>
            </a:r>
            <a:endParaRPr lang="fr-FR" sz="2800" dirty="0">
              <a:solidFill>
                <a:schemeClr val="bg1"/>
              </a:solidFill>
            </a:endParaRPr>
          </a:p>
          <a:p>
            <a:r>
              <a:rPr lang="fr-FR" sz="2400" i="1" dirty="0">
                <a:solidFill>
                  <a:schemeClr val="bg1"/>
                </a:solidFill>
              </a:rPr>
              <a:t>Les pèlerins d’Emmaüs </a:t>
            </a:r>
          </a:p>
          <a:p>
            <a:r>
              <a:rPr lang="fr-FR" sz="2400" dirty="0">
                <a:solidFill>
                  <a:schemeClr val="bg1"/>
                </a:solidFill>
              </a:rPr>
              <a:t>Louvre</a:t>
            </a:r>
          </a:p>
          <a:p>
            <a:r>
              <a:rPr lang="fr-FR" sz="2400" dirty="0">
                <a:solidFill>
                  <a:schemeClr val="bg1"/>
                </a:solidFill>
              </a:rPr>
              <a:t>1648</a:t>
            </a:r>
          </a:p>
        </p:txBody>
      </p:sp>
    </p:spTree>
    <p:extLst>
      <p:ext uri="{BB962C8B-B14F-4D97-AF65-F5344CB8AC3E}">
        <p14:creationId xmlns:p14="http://schemas.microsoft.com/office/powerpoint/2010/main" val="1085673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0383E61-F4FD-F328-3FD9-570BAEB044F3}"/>
              </a:ext>
            </a:extLst>
          </p:cNvPr>
          <p:cNvSpPr txBox="1"/>
          <p:nvPr/>
        </p:nvSpPr>
        <p:spPr>
          <a:xfrm>
            <a:off x="3875316" y="101600"/>
            <a:ext cx="505097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Pour moi, vivre, c’est le Christ 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mourir m’est un gain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Mais si vivre ici-bas doit me permettre un travail fécond, je ne sais que choisir. Je suis pris dans ce dilemme : j’ai le désir de m’en aller et 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être avec Christ, 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c’est de beaucoup préférable, mais demeurer ici-bas est plus nécessaire à cause de vous. </a:t>
            </a:r>
          </a:p>
          <a:p>
            <a:pPr algn="just"/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Aussi, je suis convaincu, je sais que je resterai, que je demeurerai près de vous tous, pour votre progrès et la joie de votre foi. » </a:t>
            </a:r>
          </a:p>
          <a:p>
            <a:pPr algn="just"/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 1, 21-24) </a:t>
            </a:r>
          </a:p>
        </p:txBody>
      </p:sp>
      <p:pic>
        <p:nvPicPr>
          <p:cNvPr id="4" name="Image 3" descr="Une image contenant roche, vieux, pierre&#10;&#10;Description générée automatiquement">
            <a:extLst>
              <a:ext uri="{FF2B5EF4-FFF2-40B4-BE49-F238E27FC236}">
                <a16:creationId xmlns:a16="http://schemas.microsoft.com/office/drawing/2014/main" id="{62726784-EB0C-7D48-90EC-DAB9C139BC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2" r="23011"/>
          <a:stretch/>
        </p:blipFill>
        <p:spPr>
          <a:xfrm>
            <a:off x="0" y="0"/>
            <a:ext cx="354148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71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90C0190-FF27-3F45-9FA0-34352FC64F61}"/>
              </a:ext>
            </a:extLst>
          </p:cNvPr>
          <p:cNvSpPr txBox="1"/>
          <p:nvPr/>
        </p:nvSpPr>
        <p:spPr>
          <a:xfrm>
            <a:off x="152400" y="290521"/>
            <a:ext cx="8839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dirty="0"/>
              <a:t>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QUELLE EST NOTRE ESPERANCE ?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LE CHRETIEN ET L’AU-DELA	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LE JOUR DU SEIGNEUR	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RESURRECTION DES MORTS ET IMMORTALITE DE L’AME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4.1.	Un acte de Dieu	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4.2.	Résurrection des morts ou de la chair</a:t>
            </a:r>
            <a:r>
              <a:rPr lang="fr-FR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1"/>
            <a:r>
              <a:rPr lang="fr-FR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4.3.	Pour le dernier jour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4.4.	La tradition grecque de l’immortalité de l’âme	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4.5.	La question de la réincarnation</a:t>
            </a:r>
          </a:p>
          <a:p>
            <a:pPr lvl="1"/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LES DIMENSIONS PERSONNELLES DE L’ESCHATOLOGIE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5.1. Le jugement particulier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5.2. Le ciel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5.3. L’enfer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5.4. Le purgatoire </a:t>
            </a:r>
          </a:p>
        </p:txBody>
      </p:sp>
    </p:spTree>
    <p:extLst>
      <p:ext uri="{BB962C8B-B14F-4D97-AF65-F5344CB8AC3E}">
        <p14:creationId xmlns:p14="http://schemas.microsoft.com/office/powerpoint/2010/main" val="2947443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90C0190-FF27-3F45-9FA0-34352FC64F61}"/>
              </a:ext>
            </a:extLst>
          </p:cNvPr>
          <p:cNvSpPr txBox="1"/>
          <p:nvPr/>
        </p:nvSpPr>
        <p:spPr>
          <a:xfrm>
            <a:off x="152400" y="290521"/>
            <a:ext cx="8839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dirty="0"/>
              <a:t>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QUELLE EST NOTRE ESPERANCE ?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LE CHRETIEN ET L’AU-DELA	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LE JOUR DU SEIGNEUR	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RESURRECTION DES MORTS ET IMMORTALITE DE L’AME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4.1.	Un acte de Dieu	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4.2.	Résurrection des morts ou de la chair</a:t>
            </a:r>
            <a:r>
              <a:rPr lang="fr-FR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4.3.	Pour le dernier jour</a:t>
            </a:r>
          </a:p>
          <a:p>
            <a:pPr lvl="1"/>
            <a:r>
              <a:rPr lang="fr-FR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4.4.	La tradition grecque de l’immortalité de l’âme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4.5.	La question de la réincarnation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LES DIMENSIONS PERSONNELLES DE L’ESCHATOLOGIE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5.1. Le jugement particulier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5.2. Le ciel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5.3. L’enfer</a:t>
            </a:r>
          </a:p>
          <a:p>
            <a:pPr lvl="1"/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5.4. Le purgatoire </a:t>
            </a:r>
          </a:p>
        </p:txBody>
      </p:sp>
    </p:spTree>
    <p:extLst>
      <p:ext uri="{BB962C8B-B14F-4D97-AF65-F5344CB8AC3E}">
        <p14:creationId xmlns:p14="http://schemas.microsoft.com/office/powerpoint/2010/main" val="3711522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personne, gens, foule&#10;&#10;Description générée automatiquement">
            <a:extLst>
              <a:ext uri="{FF2B5EF4-FFF2-40B4-BE49-F238E27FC236}">
                <a16:creationId xmlns:a16="http://schemas.microsoft.com/office/drawing/2014/main" id="{6A6D88A2-261D-4EEC-4226-6168996524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10" r="9761"/>
          <a:stretch/>
        </p:blipFill>
        <p:spPr>
          <a:xfrm>
            <a:off x="2625863" y="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C8AD328-FE16-9998-2E03-97350A733C72}"/>
              </a:ext>
            </a:extLst>
          </p:cNvPr>
          <p:cNvSpPr txBox="1"/>
          <p:nvPr/>
        </p:nvSpPr>
        <p:spPr>
          <a:xfrm>
            <a:off x="229404" y="888737"/>
            <a:ext cx="3350923" cy="428857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algn="just" defTabSz="914400">
              <a:lnSpc>
                <a:spcPct val="120000"/>
              </a:lnSpc>
              <a:spcAft>
                <a:spcPts val="600"/>
              </a:spcAft>
            </a:pP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Après </a:t>
            </a:r>
            <a:r>
              <a:rPr lang="en-US" sz="8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avoir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 poison je ne </a:t>
            </a:r>
            <a:r>
              <a:rPr lang="en-US" sz="8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resterai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plus </a:t>
            </a:r>
            <a:r>
              <a:rPr lang="en-US" sz="8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auprès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8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vous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mais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partirai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m’en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allant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certaines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félicités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8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sont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celles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en-US" sz="8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bienheureux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(…) Il faut </a:t>
            </a:r>
            <a:r>
              <a:rPr lang="en-US" sz="8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avoir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confiance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Il faut dire que </a:t>
            </a:r>
            <a:r>
              <a:rPr lang="en-US" sz="8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sz="8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ensevelis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c’est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corps. ». </a:t>
            </a:r>
          </a:p>
          <a:p>
            <a:pPr algn="just" defTabSz="914400">
              <a:lnSpc>
                <a:spcPct val="120000"/>
              </a:lnSpc>
              <a:spcAft>
                <a:spcPts val="600"/>
              </a:spcAft>
            </a:pP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8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Phédon</a:t>
            </a:r>
            <a:r>
              <a:rPr lang="en-US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11c-115e)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71046391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2197</TotalTime>
  <Words>1308</Words>
  <Application>Microsoft Macintosh PowerPoint</Application>
  <PresentationFormat>Affichage à l'écran (4:3)</PresentationFormat>
  <Paragraphs>191</Paragraphs>
  <Slides>34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8" baseType="lpstr">
      <vt:lpstr>Arial</vt:lpstr>
      <vt:lpstr>Calibri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Aude Ragozin</dc:creator>
  <cp:lastModifiedBy>Aude Ragozin</cp:lastModifiedBy>
  <cp:revision>54</cp:revision>
  <dcterms:created xsi:type="dcterms:W3CDTF">2018-03-10T10:11:00Z</dcterms:created>
  <dcterms:modified xsi:type="dcterms:W3CDTF">2022-06-27T20:47:57Z</dcterms:modified>
</cp:coreProperties>
</file>