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93" r:id="rId2"/>
    <p:sldId id="295" r:id="rId3"/>
    <p:sldId id="345" r:id="rId4"/>
    <p:sldId id="296" r:id="rId5"/>
    <p:sldId id="302" r:id="rId6"/>
    <p:sldId id="298" r:id="rId7"/>
    <p:sldId id="297" r:id="rId8"/>
    <p:sldId id="332" r:id="rId9"/>
    <p:sldId id="299" r:id="rId10"/>
    <p:sldId id="289" r:id="rId11"/>
    <p:sldId id="331" r:id="rId12"/>
    <p:sldId id="301" r:id="rId13"/>
    <p:sldId id="303" r:id="rId14"/>
    <p:sldId id="304" r:id="rId15"/>
    <p:sldId id="305" r:id="rId16"/>
    <p:sldId id="333" r:id="rId17"/>
    <p:sldId id="306" r:id="rId18"/>
    <p:sldId id="330" r:id="rId19"/>
    <p:sldId id="307" r:id="rId20"/>
    <p:sldId id="308" r:id="rId21"/>
    <p:sldId id="311" r:id="rId22"/>
    <p:sldId id="346" r:id="rId23"/>
    <p:sldId id="268" r:id="rId24"/>
    <p:sldId id="312" r:id="rId25"/>
    <p:sldId id="313" r:id="rId26"/>
    <p:sldId id="314" r:id="rId27"/>
    <p:sldId id="334" r:id="rId28"/>
    <p:sldId id="335" r:id="rId29"/>
    <p:sldId id="338" r:id="rId30"/>
    <p:sldId id="337" r:id="rId31"/>
    <p:sldId id="347" r:id="rId32"/>
    <p:sldId id="339" r:id="rId33"/>
    <p:sldId id="280" r:id="rId34"/>
    <p:sldId id="344" r:id="rId35"/>
    <p:sldId id="281" r:id="rId36"/>
    <p:sldId id="282" r:id="rId37"/>
    <p:sldId id="315" r:id="rId38"/>
    <p:sldId id="340" r:id="rId39"/>
    <p:sldId id="271" r:id="rId40"/>
    <p:sldId id="342" r:id="rId41"/>
    <p:sldId id="341" r:id="rId42"/>
    <p:sldId id="273" r:id="rId43"/>
    <p:sldId id="274" r:id="rId44"/>
    <p:sldId id="275" r:id="rId4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78"/>
    <p:restoredTop sz="94590"/>
  </p:normalViewPr>
  <p:slideViewPr>
    <p:cSldViewPr snapToGrid="0" snapToObjects="1">
      <p:cViewPr varScale="1">
        <p:scale>
          <a:sx n="66" d="100"/>
          <a:sy n="66" d="100"/>
        </p:scale>
        <p:origin x="208" y="896"/>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B6876D-9E46-6746-A66A-4246E502CF8A}" type="datetimeFigureOut">
              <a:rPr lang="fr-FR" smtClean="0"/>
              <a:t>20/06/2022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529FF0-993E-D54E-B9DD-D58FB2B3D4E6}" type="slidenum">
              <a:rPr lang="fr-FR" smtClean="0"/>
              <a:t>‹N°›</a:t>
            </a:fld>
            <a:endParaRPr lang="fr-FR"/>
          </a:p>
        </p:txBody>
      </p:sp>
    </p:spTree>
    <p:extLst>
      <p:ext uri="{BB962C8B-B14F-4D97-AF65-F5344CB8AC3E}">
        <p14:creationId xmlns:p14="http://schemas.microsoft.com/office/powerpoint/2010/main" val="21936549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Portail de Notre-Dame de Paris, Le jugement dernier.. Les anges présentent au Christ les instruments de son supplice</a:t>
            </a:r>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33</a:t>
            </a:fld>
            <a:endParaRPr lang="fr-FR"/>
          </a:p>
        </p:txBody>
      </p:sp>
    </p:spTree>
    <p:extLst>
      <p:ext uri="{BB962C8B-B14F-4D97-AF65-F5344CB8AC3E}">
        <p14:creationId xmlns:p14="http://schemas.microsoft.com/office/powerpoint/2010/main" val="1964860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Notre Dame de Paris,</a:t>
            </a:r>
            <a:r>
              <a:rPr lang="fr-FR" baseline="0" dirty="0"/>
              <a:t> </a:t>
            </a:r>
            <a:r>
              <a:rPr lang="fr-FR" baseline="0" dirty="0" err="1"/>
              <a:t>portalil</a:t>
            </a:r>
            <a:r>
              <a:rPr lang="fr-FR" baseline="0" dirty="0"/>
              <a:t> du jugement dernier, les damnés sont conduits en enfer par deux démons</a:t>
            </a:r>
            <a:endParaRPr lang="fr-FR" dirty="0"/>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35</a:t>
            </a:fld>
            <a:endParaRPr lang="fr-FR"/>
          </a:p>
        </p:txBody>
      </p:sp>
    </p:spTree>
    <p:extLst>
      <p:ext uri="{BB962C8B-B14F-4D97-AF65-F5344CB8AC3E}">
        <p14:creationId xmlns:p14="http://schemas.microsoft.com/office/powerpoint/2010/main" val="59446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Bosch, Triptyque du Jugement dernier, Vienne</a:t>
            </a:r>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42</a:t>
            </a:fld>
            <a:endParaRPr lang="fr-FR"/>
          </a:p>
        </p:txBody>
      </p:sp>
    </p:spTree>
    <p:extLst>
      <p:ext uri="{BB962C8B-B14F-4D97-AF65-F5344CB8AC3E}">
        <p14:creationId xmlns:p14="http://schemas.microsoft.com/office/powerpoint/2010/main" val="87761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Bosch,</a:t>
            </a:r>
            <a:r>
              <a:rPr lang="fr-FR" baseline="0" dirty="0"/>
              <a:t> triptyque du Jugement dernier, panneau </a:t>
            </a:r>
            <a:r>
              <a:rPr lang="fr-FR" baseline="0" dirty="0" err="1"/>
              <a:t>entral</a:t>
            </a:r>
            <a:endParaRPr lang="fr-FR" dirty="0"/>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43</a:t>
            </a:fld>
            <a:endParaRPr lang="fr-FR"/>
          </a:p>
        </p:txBody>
      </p:sp>
    </p:spTree>
    <p:extLst>
      <p:ext uri="{BB962C8B-B14F-4D97-AF65-F5344CB8AC3E}">
        <p14:creationId xmlns:p14="http://schemas.microsoft.com/office/powerpoint/2010/main" val="33245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307540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37130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12878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298424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308946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2B0ADDD-D14D-DF41-B4E8-B268CD283946}" type="datetimeFigureOut">
              <a:rPr lang="fr-FR" smtClean="0"/>
              <a:t>20/06/2022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330913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2B0ADDD-D14D-DF41-B4E8-B268CD283946}" type="datetimeFigureOut">
              <a:rPr lang="fr-FR" smtClean="0"/>
              <a:t>20/06/2022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55358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52B0ADDD-D14D-DF41-B4E8-B268CD283946}" type="datetimeFigureOut">
              <a:rPr lang="fr-FR" smtClean="0"/>
              <a:t>20/06/2022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08318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2B0ADDD-D14D-DF41-B4E8-B268CD283946}" type="datetimeFigureOut">
              <a:rPr lang="fr-FR" smtClean="0"/>
              <a:t>20/06/2022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123063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2B0ADDD-D14D-DF41-B4E8-B268CD283946}" type="datetimeFigureOut">
              <a:rPr lang="fr-FR" smtClean="0"/>
              <a:t>20/06/2022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20693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2B0ADDD-D14D-DF41-B4E8-B268CD283946}" type="datetimeFigureOut">
              <a:rPr lang="fr-FR" smtClean="0"/>
              <a:t>20/06/2022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06243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0ADDD-D14D-DF41-B4E8-B268CD283946}" type="datetimeFigureOut">
              <a:rPr lang="fr-FR" smtClean="0"/>
              <a:t>20/06/2022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1C9419-DC08-EF40-8583-2312B63C0C93}" type="slidenum">
              <a:rPr lang="fr-FR" smtClean="0"/>
              <a:t>‹N°›</a:t>
            </a:fld>
            <a:endParaRPr lang="fr-FR"/>
          </a:p>
        </p:txBody>
      </p:sp>
    </p:spTree>
    <p:extLst>
      <p:ext uri="{BB962C8B-B14F-4D97-AF65-F5344CB8AC3E}">
        <p14:creationId xmlns:p14="http://schemas.microsoft.com/office/powerpoint/2010/main" val="3933084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yQAfZaKqe-I"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lire.la-bible.net/verset/Matthieu/25/32/TOB" TargetMode="External"/><Relationship Id="rId7" Type="http://schemas.openxmlformats.org/officeDocument/2006/relationships/hyperlink" Target="https://lire.la-bible.net/verset/Matthieu/25/36/TOB" TargetMode="External"/><Relationship Id="rId2" Type="http://schemas.openxmlformats.org/officeDocument/2006/relationships/hyperlink" Target="https://lire.la-bible.net/verset/Matthieu/25/31/TOB" TargetMode="External"/><Relationship Id="rId1" Type="http://schemas.openxmlformats.org/officeDocument/2006/relationships/slideLayout" Target="../slideLayouts/slideLayout7.xml"/><Relationship Id="rId6" Type="http://schemas.openxmlformats.org/officeDocument/2006/relationships/hyperlink" Target="https://lire.la-bible.net/verset/Matthieu/25/35/TOB" TargetMode="External"/><Relationship Id="rId5" Type="http://schemas.openxmlformats.org/officeDocument/2006/relationships/hyperlink" Target="https://lire.la-bible.net/verset/Matthieu/25/34/TOB" TargetMode="External"/><Relationship Id="rId4" Type="http://schemas.openxmlformats.org/officeDocument/2006/relationships/hyperlink" Target="https://lire.la-bible.net/verset/Matthieu/25/33/TOB"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lire.la-bible.net/verset/Matthieu/25/38/TOB" TargetMode="External"/><Relationship Id="rId2" Type="http://schemas.openxmlformats.org/officeDocument/2006/relationships/hyperlink" Target="https://lire.la-bible.net/verset/Matthieu/25/37/TOB" TargetMode="External"/><Relationship Id="rId1" Type="http://schemas.openxmlformats.org/officeDocument/2006/relationships/slideLayout" Target="../slideLayouts/slideLayout7.xml"/><Relationship Id="rId5" Type="http://schemas.openxmlformats.org/officeDocument/2006/relationships/hyperlink" Target="https://lire.la-bible.net/verset/Matthieu/25/40/TOB" TargetMode="External"/><Relationship Id="rId4" Type="http://schemas.openxmlformats.org/officeDocument/2006/relationships/hyperlink" Target="https://lire.la-bible.net/verset/Matthieu/25/39/TOB"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lire.la-bible.net/verset/Matthieu/25/42/TOB" TargetMode="External"/><Relationship Id="rId7" Type="http://schemas.openxmlformats.org/officeDocument/2006/relationships/hyperlink" Target="https://lire.la-bible.net/verset/Matthieu/25/46/TOB" TargetMode="External"/><Relationship Id="rId2" Type="http://schemas.openxmlformats.org/officeDocument/2006/relationships/hyperlink" Target="https://lire.la-bible.net/verset/Matthieu/25/41/TOB" TargetMode="External"/><Relationship Id="rId1" Type="http://schemas.openxmlformats.org/officeDocument/2006/relationships/slideLayout" Target="../slideLayouts/slideLayout7.xml"/><Relationship Id="rId6" Type="http://schemas.openxmlformats.org/officeDocument/2006/relationships/hyperlink" Target="https://lire.la-bible.net/verset/Matthieu/25/45/TOB" TargetMode="External"/><Relationship Id="rId5" Type="http://schemas.openxmlformats.org/officeDocument/2006/relationships/hyperlink" Target="https://lire.la-bible.net/verset/Matthieu/25/44/TOB" TargetMode="External"/><Relationship Id="rId4" Type="http://schemas.openxmlformats.org/officeDocument/2006/relationships/hyperlink" Target="https://lire.la-bible.net/verset/Matthieu/25/43/TOB"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peinture&#10;&#10;Description générée automatiquement">
            <a:extLst>
              <a:ext uri="{FF2B5EF4-FFF2-40B4-BE49-F238E27FC236}">
                <a16:creationId xmlns:a16="http://schemas.microsoft.com/office/drawing/2014/main" id="{3537C857-462C-0A48-9ADD-ED5E5CB43C41}"/>
              </a:ext>
            </a:extLst>
          </p:cNvPr>
          <p:cNvPicPr>
            <a:picLocks noChangeAspect="1"/>
          </p:cNvPicPr>
          <p:nvPr/>
        </p:nvPicPr>
        <p:blipFill>
          <a:blip r:embed="rId2"/>
          <a:stretch>
            <a:fillRect/>
          </a:stretch>
        </p:blipFill>
        <p:spPr>
          <a:xfrm>
            <a:off x="38100" y="254000"/>
            <a:ext cx="9067800" cy="6350000"/>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1786007" y="575171"/>
            <a:ext cx="6948505" cy="584775"/>
          </a:xfrm>
          <a:prstGeom prst="rect">
            <a:avLst/>
          </a:prstGeom>
          <a:solidFill>
            <a:schemeClr val="bg1"/>
          </a:solidFill>
        </p:spPr>
        <p:txBody>
          <a:bodyPr wrap="none" rtlCol="0">
            <a:spAutoFit/>
          </a:bodyPr>
          <a:lstStyle/>
          <a:p>
            <a:r>
              <a:rPr lang="fr-FR" sz="3200" dirty="0">
                <a:latin typeface="Times New Roman" panose="02020603050405020304" pitchFamily="18" charset="0"/>
                <a:cs typeface="Times New Roman" panose="02020603050405020304" pitchFamily="18" charset="0"/>
              </a:rPr>
              <a:t>CH. 6 – L’ESPERANCE CHRETIENNE</a:t>
            </a:r>
          </a:p>
        </p:txBody>
      </p:sp>
    </p:spTree>
    <p:extLst>
      <p:ext uri="{BB962C8B-B14F-4D97-AF65-F5344CB8AC3E}">
        <p14:creationId xmlns:p14="http://schemas.microsoft.com/office/powerpoint/2010/main" val="1944059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F20D4-BC62-9F40-A0AE-705B275A0909}"/>
              </a:ext>
            </a:extLst>
          </p:cNvPr>
          <p:cNvSpPr/>
          <p:nvPr/>
        </p:nvSpPr>
        <p:spPr>
          <a:xfrm>
            <a:off x="283028" y="674400"/>
            <a:ext cx="8577943" cy="5509200"/>
          </a:xfrm>
          <a:prstGeom prst="rect">
            <a:avLst/>
          </a:prstGeom>
        </p:spPr>
        <p:txBody>
          <a:bodyPr wrap="square">
            <a:spAutoFit/>
          </a:bodyPr>
          <a:lstStyle/>
          <a:p>
            <a:pPr marL="540385" marR="536575" algn="just"/>
            <a:r>
              <a:rPr lang="fr-FR" sz="32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Nous ne voulons pas vous laisser dans l’ignorance au sujet des morts, afin que vous ne soyez pas dans la tristesse comme les autres, qui n’ont pas d’espérance. Si en effet nous croyons que Jésus est mort et qu’il est ressuscité, de même aussi ceux qui sont morts, Dieu, à cause de ce Jésus, à Jésus les réunira (…) ainsi nous serons toujours avec le Seigneur. Réconfortez-vous donc les uns les autres par cet enseignement. » (1 Th 4, 13-18).</a:t>
            </a:r>
          </a:p>
        </p:txBody>
      </p:sp>
    </p:spTree>
    <p:extLst>
      <p:ext uri="{BB962C8B-B14F-4D97-AF65-F5344CB8AC3E}">
        <p14:creationId xmlns:p14="http://schemas.microsoft.com/office/powerpoint/2010/main" val="318639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texte, mur, décoré, carrelé&#10;&#10;Description générée automatiquement">
            <a:extLst>
              <a:ext uri="{FF2B5EF4-FFF2-40B4-BE49-F238E27FC236}">
                <a16:creationId xmlns:a16="http://schemas.microsoft.com/office/drawing/2014/main" id="{053F4D96-141B-0447-A211-9D51EE2EB809}"/>
              </a:ext>
            </a:extLst>
          </p:cNvPr>
          <p:cNvPicPr>
            <a:picLocks noGrp="1" noChangeAspect="1"/>
          </p:cNvPicPr>
          <p:nvPr>
            <p:ph idx="1"/>
          </p:nvPr>
        </p:nvPicPr>
        <p:blipFill>
          <a:blip r:embed="rId2"/>
          <a:stretch>
            <a:fillRect/>
          </a:stretch>
        </p:blipFill>
        <p:spPr>
          <a:xfrm>
            <a:off x="447946" y="601731"/>
            <a:ext cx="8248108" cy="5654537"/>
          </a:xfrm>
        </p:spPr>
      </p:pic>
    </p:spTree>
    <p:extLst>
      <p:ext uri="{BB962C8B-B14F-4D97-AF65-F5344CB8AC3E}">
        <p14:creationId xmlns:p14="http://schemas.microsoft.com/office/powerpoint/2010/main" val="376049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mosaïque&#10;&#10;Description générée automatiquement">
            <a:extLst>
              <a:ext uri="{FF2B5EF4-FFF2-40B4-BE49-F238E27FC236}">
                <a16:creationId xmlns:a16="http://schemas.microsoft.com/office/drawing/2014/main" id="{3CE6822B-7354-0949-A9DE-7193C1B7C44A}"/>
              </a:ext>
            </a:extLst>
          </p:cNvPr>
          <p:cNvPicPr>
            <a:picLocks noChangeAspect="1"/>
          </p:cNvPicPr>
          <p:nvPr/>
        </p:nvPicPr>
        <p:blipFill>
          <a:blip r:embed="rId2"/>
          <a:stretch>
            <a:fillRect/>
          </a:stretch>
        </p:blipFill>
        <p:spPr>
          <a:xfrm>
            <a:off x="347542" y="728263"/>
            <a:ext cx="4428995" cy="4288072"/>
          </a:xfrm>
          <a:prstGeom prst="rect">
            <a:avLst/>
          </a:prstGeom>
        </p:spPr>
      </p:pic>
      <p:pic>
        <p:nvPicPr>
          <p:cNvPr id="9" name="Image 8" descr="Une image contenant arthropode, invertébré, araignée&#10;&#10;Description générée automatiquement">
            <a:extLst>
              <a:ext uri="{FF2B5EF4-FFF2-40B4-BE49-F238E27FC236}">
                <a16:creationId xmlns:a16="http://schemas.microsoft.com/office/drawing/2014/main" id="{9D334138-F726-C842-9B85-10C6EE72F750}"/>
              </a:ext>
            </a:extLst>
          </p:cNvPr>
          <p:cNvPicPr>
            <a:picLocks noChangeAspect="1"/>
          </p:cNvPicPr>
          <p:nvPr/>
        </p:nvPicPr>
        <p:blipFill>
          <a:blip r:embed="rId3"/>
          <a:stretch>
            <a:fillRect/>
          </a:stretch>
        </p:blipFill>
        <p:spPr>
          <a:xfrm>
            <a:off x="5161547" y="392770"/>
            <a:ext cx="3512666" cy="4959058"/>
          </a:xfrm>
          <a:prstGeom prst="rect">
            <a:avLst/>
          </a:prstGeom>
        </p:spPr>
      </p:pic>
      <p:sp>
        <p:nvSpPr>
          <p:cNvPr id="10" name="ZoneTexte 9">
            <a:extLst>
              <a:ext uri="{FF2B5EF4-FFF2-40B4-BE49-F238E27FC236}">
                <a16:creationId xmlns:a16="http://schemas.microsoft.com/office/drawing/2014/main" id="{36D2B9B7-35B8-0748-AF8B-CD61E37E0200}"/>
              </a:ext>
            </a:extLst>
          </p:cNvPr>
          <p:cNvSpPr txBox="1"/>
          <p:nvPr/>
        </p:nvSpPr>
        <p:spPr>
          <a:xfrm>
            <a:off x="5525311" y="5616912"/>
            <a:ext cx="3148901" cy="830997"/>
          </a:xfrm>
          <a:prstGeom prst="rect">
            <a:avLst/>
          </a:prstGeom>
          <a:solidFill>
            <a:schemeClr val="tx1"/>
          </a:solidFill>
        </p:spPr>
        <p:txBody>
          <a:bodyPr wrap="square" rtlCol="0">
            <a:spAutoFit/>
          </a:bodyPr>
          <a:lstStyle/>
          <a:p>
            <a:r>
              <a:rPr lang="fr-FR" sz="2400" dirty="0">
                <a:solidFill>
                  <a:schemeClr val="bg1"/>
                </a:solidFill>
                <a:latin typeface="Times New Roman" panose="02020603050405020304" pitchFamily="18" charset="0"/>
                <a:cs typeface="Times New Roman" panose="02020603050405020304" pitchFamily="18" charset="0"/>
              </a:rPr>
              <a:t>Fresque bon berger, </a:t>
            </a:r>
          </a:p>
          <a:p>
            <a:r>
              <a:rPr lang="fr-FR" sz="2400" dirty="0">
                <a:solidFill>
                  <a:schemeClr val="bg1"/>
                </a:solidFill>
                <a:latin typeface="Times New Roman" panose="02020603050405020304" pitchFamily="18" charset="0"/>
                <a:cs typeface="Times New Roman" panose="02020603050405020304" pitchFamily="18" charset="0"/>
              </a:rPr>
              <a:t>Catacombes de Rome</a:t>
            </a:r>
          </a:p>
        </p:txBody>
      </p:sp>
      <p:sp>
        <p:nvSpPr>
          <p:cNvPr id="11" name="ZoneTexte 10">
            <a:extLst>
              <a:ext uri="{FF2B5EF4-FFF2-40B4-BE49-F238E27FC236}">
                <a16:creationId xmlns:a16="http://schemas.microsoft.com/office/drawing/2014/main" id="{6A75CF55-2C9B-0D43-B693-45860C3115F9}"/>
              </a:ext>
            </a:extLst>
          </p:cNvPr>
          <p:cNvSpPr txBox="1"/>
          <p:nvPr/>
        </p:nvSpPr>
        <p:spPr>
          <a:xfrm>
            <a:off x="972767" y="5324525"/>
            <a:ext cx="3365770" cy="830997"/>
          </a:xfrm>
          <a:prstGeom prst="rect">
            <a:avLst/>
          </a:prstGeom>
          <a:solidFill>
            <a:schemeClr val="tx1"/>
          </a:solidFill>
        </p:spPr>
        <p:txBody>
          <a:bodyPr wrap="square" rtlCol="0">
            <a:spAutoFit/>
          </a:bodyPr>
          <a:lstStyle/>
          <a:p>
            <a:r>
              <a:rPr lang="fr-FR" sz="2400" dirty="0">
                <a:solidFill>
                  <a:schemeClr val="bg1"/>
                </a:solidFill>
                <a:latin typeface="Times New Roman" panose="02020603050405020304" pitchFamily="18" charset="0"/>
                <a:cs typeface="Times New Roman" panose="02020603050405020304" pitchFamily="18" charset="0"/>
              </a:rPr>
              <a:t>Bon berger, Catacombes de Priscille, v. 2500-300</a:t>
            </a:r>
          </a:p>
        </p:txBody>
      </p:sp>
    </p:spTree>
    <p:extLst>
      <p:ext uri="{BB962C8B-B14F-4D97-AF65-F5344CB8AC3E}">
        <p14:creationId xmlns:p14="http://schemas.microsoft.com/office/powerpoint/2010/main" val="2667857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joueur, posant&#10;&#10;Description générée automatiquement">
            <a:extLst>
              <a:ext uri="{FF2B5EF4-FFF2-40B4-BE49-F238E27FC236}">
                <a16:creationId xmlns:a16="http://schemas.microsoft.com/office/drawing/2014/main" id="{C2DDB4A4-8232-2D43-8A92-96AF1C8FB4EF}"/>
              </a:ext>
            </a:extLst>
          </p:cNvPr>
          <p:cNvPicPr>
            <a:picLocks noChangeAspect="1"/>
          </p:cNvPicPr>
          <p:nvPr/>
        </p:nvPicPr>
        <p:blipFill>
          <a:blip r:embed="rId2"/>
          <a:stretch>
            <a:fillRect/>
          </a:stretch>
        </p:blipFill>
        <p:spPr>
          <a:xfrm>
            <a:off x="3234264" y="976252"/>
            <a:ext cx="2675467" cy="4399658"/>
          </a:xfrm>
          <a:prstGeom prst="rect">
            <a:avLst/>
          </a:prstGeom>
        </p:spPr>
      </p:pic>
      <p:sp>
        <p:nvSpPr>
          <p:cNvPr id="4" name="ZoneTexte 3">
            <a:extLst>
              <a:ext uri="{FF2B5EF4-FFF2-40B4-BE49-F238E27FC236}">
                <a16:creationId xmlns:a16="http://schemas.microsoft.com/office/drawing/2014/main" id="{7FF85E33-3928-6A4A-AEAE-4A98C471BA49}"/>
              </a:ext>
            </a:extLst>
          </p:cNvPr>
          <p:cNvSpPr txBox="1"/>
          <p:nvPr/>
        </p:nvSpPr>
        <p:spPr>
          <a:xfrm>
            <a:off x="2486329" y="5881748"/>
            <a:ext cx="4171335" cy="523220"/>
          </a:xfrm>
          <a:prstGeom prst="rect">
            <a:avLst/>
          </a:prstGeom>
          <a:solidFill>
            <a:schemeClr val="tx1"/>
          </a:solidFill>
        </p:spPr>
        <p:txBody>
          <a:bodyPr wrap="none" rtlCol="0">
            <a:spAutoFit/>
          </a:bodyPr>
          <a:lstStyle/>
          <a:p>
            <a:r>
              <a:rPr lang="fr-FR" sz="2800" dirty="0">
                <a:solidFill>
                  <a:schemeClr val="bg1"/>
                </a:solidFill>
                <a:latin typeface="Times New Roman" panose="02020603050405020304" pitchFamily="18" charset="0"/>
                <a:cs typeface="Times New Roman" panose="02020603050405020304" pitchFamily="18" charset="0"/>
              </a:rPr>
              <a:t>Sainte </a:t>
            </a:r>
            <a:r>
              <a:rPr lang="fr-FR" sz="2800" dirty="0" err="1">
                <a:solidFill>
                  <a:schemeClr val="bg1"/>
                </a:solidFill>
                <a:latin typeface="Times New Roman" panose="02020603050405020304" pitchFamily="18" charset="0"/>
                <a:cs typeface="Times New Roman" panose="02020603050405020304" pitchFamily="18" charset="0"/>
              </a:rPr>
              <a:t>Bakhita</a:t>
            </a:r>
            <a:r>
              <a:rPr lang="fr-FR" sz="2800" dirty="0">
                <a:solidFill>
                  <a:schemeClr val="bg1"/>
                </a:solidFill>
                <a:latin typeface="Times New Roman" panose="02020603050405020304" pitchFamily="18" charset="0"/>
                <a:cs typeface="Times New Roman" panose="02020603050405020304" pitchFamily="18" charset="0"/>
              </a:rPr>
              <a:t> (1869-1947)</a:t>
            </a:r>
          </a:p>
        </p:txBody>
      </p:sp>
    </p:spTree>
    <p:extLst>
      <p:ext uri="{BB962C8B-B14F-4D97-AF65-F5344CB8AC3E}">
        <p14:creationId xmlns:p14="http://schemas.microsoft.com/office/powerpoint/2010/main" val="528384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714888"/>
            <a:ext cx="8839200" cy="5847755"/>
          </a:xfrm>
          <a:prstGeom prst="rect">
            <a:avLst/>
          </a:prstGeom>
          <a:noFill/>
        </p:spPr>
        <p:txBody>
          <a:bodyPr wrap="square" rtlCol="0">
            <a:spAutoFit/>
          </a:bodyPr>
          <a:lstStyle/>
          <a:p>
            <a:pPr lvl="0"/>
            <a:r>
              <a:rPr lang="fr-FR" dirty="0"/>
              <a:t> </a:t>
            </a:r>
            <a:r>
              <a:rPr lang="fr-FR" sz="3200" b="1" dirty="0">
                <a:latin typeface="Times New Roman" panose="02020603050405020304" pitchFamily="18" charset="0"/>
                <a:cs typeface="Times New Roman" panose="02020603050405020304" pitchFamily="18" charset="0"/>
              </a:rPr>
              <a:t>1. ESPERER</a:t>
            </a:r>
          </a:p>
          <a:p>
            <a:pPr lvl="1"/>
            <a:r>
              <a:rPr lang="fr-FR" sz="3200" dirty="0">
                <a:latin typeface="Times New Roman" panose="02020603050405020304" pitchFamily="18" charset="0"/>
                <a:cs typeface="Times New Roman" panose="02020603050405020304" pitchFamily="18" charset="0"/>
              </a:rPr>
              <a:t>1.1. L’espérance chrétienne est théologale	</a:t>
            </a:r>
          </a:p>
          <a:p>
            <a:pPr lvl="1"/>
            <a:r>
              <a:rPr lang="fr-FR" sz="3200" dirty="0">
                <a:latin typeface="Times New Roman" panose="02020603050405020304" pitchFamily="18" charset="0"/>
                <a:cs typeface="Times New Roman" panose="02020603050405020304" pitchFamily="18" charset="0"/>
              </a:rPr>
              <a:t>1.2. L’espérance chrétienne est christologique	</a:t>
            </a:r>
          </a:p>
          <a:p>
            <a:pPr lvl="1"/>
            <a:r>
              <a:rPr lang="fr-FR" sz="3200" dirty="0">
                <a:solidFill>
                  <a:srgbClr val="FF0000"/>
                </a:solidFill>
                <a:latin typeface="Times New Roman" panose="02020603050405020304" pitchFamily="18" charset="0"/>
                <a:cs typeface="Times New Roman" panose="02020603050405020304" pitchFamily="18" charset="0"/>
              </a:rPr>
              <a:t>1.3. Pour l’au-delà et pour aujourd’hui	</a:t>
            </a:r>
          </a:p>
          <a:p>
            <a:pPr lvl="1"/>
            <a:r>
              <a:rPr lang="fr-FR" sz="3200" dirty="0">
                <a:latin typeface="Times New Roman" panose="02020603050405020304" pitchFamily="18" charset="0"/>
                <a:cs typeface="Times New Roman" panose="02020603050405020304" pitchFamily="18" charset="0"/>
              </a:rPr>
              <a:t>1.4. Pour moi et pour tous	</a:t>
            </a:r>
          </a:p>
          <a:p>
            <a:r>
              <a:rPr lang="fr-FR" sz="3200"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2. LE CHRETIEN ET L’AU-DELA	</a:t>
            </a:r>
          </a:p>
          <a:p>
            <a:pPr lvl="1"/>
            <a:r>
              <a:rPr lang="fr-FR" sz="3200" dirty="0">
                <a:latin typeface="Times New Roman" panose="02020603050405020304" pitchFamily="18" charset="0"/>
                <a:cs typeface="Times New Roman" panose="02020603050405020304" pitchFamily="18" charset="0"/>
              </a:rPr>
              <a:t>2.1. Espérer n’est pas savoir</a:t>
            </a:r>
          </a:p>
          <a:p>
            <a:pPr lvl="1"/>
            <a:r>
              <a:rPr lang="fr-FR" sz="3200" dirty="0">
                <a:latin typeface="Times New Roman" panose="02020603050405020304" pitchFamily="18" charset="0"/>
                <a:cs typeface="Times New Roman" panose="02020603050405020304" pitchFamily="18" charset="0"/>
              </a:rPr>
              <a:t>2.2. Représentations de l’au-delà et visée de la foi</a:t>
            </a:r>
          </a:p>
          <a:p>
            <a:r>
              <a:rPr lang="fr-FR" sz="3200" b="1"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66394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505122"/>
            <a:ext cx="8839200" cy="5847755"/>
          </a:xfrm>
          <a:prstGeom prst="rect">
            <a:avLst/>
          </a:prstGeom>
          <a:noFill/>
        </p:spPr>
        <p:txBody>
          <a:bodyPr wrap="square" rtlCol="0">
            <a:spAutoFit/>
          </a:bodyPr>
          <a:lstStyle/>
          <a:p>
            <a:pPr lvl="0"/>
            <a:r>
              <a:rPr lang="fr-FR" dirty="0"/>
              <a:t> </a:t>
            </a:r>
            <a:r>
              <a:rPr lang="fr-FR" sz="3200" b="1" dirty="0">
                <a:latin typeface="Times New Roman" panose="02020603050405020304" pitchFamily="18" charset="0"/>
                <a:cs typeface="Times New Roman" panose="02020603050405020304" pitchFamily="18" charset="0"/>
              </a:rPr>
              <a:t>1. ESPERER</a:t>
            </a:r>
          </a:p>
          <a:p>
            <a:pPr lvl="1"/>
            <a:r>
              <a:rPr lang="fr-FR" sz="3200" dirty="0">
                <a:latin typeface="Times New Roman" panose="02020603050405020304" pitchFamily="18" charset="0"/>
                <a:cs typeface="Times New Roman" panose="02020603050405020304" pitchFamily="18" charset="0"/>
              </a:rPr>
              <a:t>1.1. L’espérance chrétienne est théologale	</a:t>
            </a:r>
          </a:p>
          <a:p>
            <a:pPr lvl="1"/>
            <a:r>
              <a:rPr lang="fr-FR" sz="3200" dirty="0">
                <a:latin typeface="Times New Roman" panose="02020603050405020304" pitchFamily="18" charset="0"/>
                <a:cs typeface="Times New Roman" panose="02020603050405020304" pitchFamily="18" charset="0"/>
              </a:rPr>
              <a:t>1.2. L’espérance chrétienne est christologique	</a:t>
            </a:r>
          </a:p>
          <a:p>
            <a:pPr lvl="1"/>
            <a:r>
              <a:rPr lang="fr-FR" sz="3200" dirty="0">
                <a:latin typeface="Times New Roman" panose="02020603050405020304" pitchFamily="18" charset="0"/>
                <a:cs typeface="Times New Roman" panose="02020603050405020304" pitchFamily="18" charset="0"/>
              </a:rPr>
              <a:t>1.3. Pour l’au-delà et pour aujourd’hui	</a:t>
            </a:r>
          </a:p>
          <a:p>
            <a:pPr lvl="1"/>
            <a:r>
              <a:rPr lang="fr-FR" sz="3200" dirty="0">
                <a:solidFill>
                  <a:srgbClr val="FF0000"/>
                </a:solidFill>
                <a:latin typeface="Times New Roman" panose="02020603050405020304" pitchFamily="18" charset="0"/>
                <a:cs typeface="Times New Roman" panose="02020603050405020304" pitchFamily="18" charset="0"/>
              </a:rPr>
              <a:t>1.4. Pour moi et pour tous</a:t>
            </a:r>
            <a:r>
              <a:rPr lang="fr-FR" sz="3200" dirty="0">
                <a:latin typeface="Times New Roman" panose="02020603050405020304" pitchFamily="18" charset="0"/>
                <a:cs typeface="Times New Roman" panose="02020603050405020304" pitchFamily="18" charset="0"/>
              </a:rPr>
              <a:t>	</a:t>
            </a:r>
          </a:p>
          <a:p>
            <a:r>
              <a:rPr lang="fr-FR" sz="3200"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2. LE CHRETIEN ET L’AU-DELA	</a:t>
            </a:r>
          </a:p>
          <a:p>
            <a:pPr lvl="1"/>
            <a:r>
              <a:rPr lang="fr-FR" sz="3200" dirty="0">
                <a:latin typeface="Times New Roman" panose="02020603050405020304" pitchFamily="18" charset="0"/>
                <a:cs typeface="Times New Roman" panose="02020603050405020304" pitchFamily="18" charset="0"/>
              </a:rPr>
              <a:t>2.1. Espérer n’est pas savoir</a:t>
            </a:r>
          </a:p>
          <a:p>
            <a:pPr lvl="1"/>
            <a:r>
              <a:rPr lang="fr-FR" sz="3200" dirty="0">
                <a:latin typeface="Times New Roman" panose="02020603050405020304" pitchFamily="18" charset="0"/>
                <a:cs typeface="Times New Roman" panose="02020603050405020304" pitchFamily="18" charset="0"/>
              </a:rPr>
              <a:t>2.2. Représentations de l’au-delà et visée de la foi</a:t>
            </a:r>
          </a:p>
          <a:p>
            <a:r>
              <a:rPr lang="fr-FR" sz="3200" b="1"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7509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B562B70-62AF-3E4D-A47F-747D87A8BB81}"/>
              </a:ext>
            </a:extLst>
          </p:cNvPr>
          <p:cNvSpPr txBox="1"/>
          <p:nvPr/>
        </p:nvSpPr>
        <p:spPr>
          <a:xfrm>
            <a:off x="741425" y="1767006"/>
            <a:ext cx="7661150" cy="3323987"/>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A la fin, nous nous trouverons face à face avec la beauté infinie de Dieu (cf. 1 Co 13, 12) et nous pourrons lire avec une heureuse admiration, le mystère de l’univers qui participera avec nous à l’espérance sans fin. » </a:t>
            </a:r>
          </a:p>
          <a:p>
            <a:pPr algn="just"/>
            <a:r>
              <a:rPr lang="fr-FR" sz="3200" dirty="0">
                <a:latin typeface="Times New Roman" panose="02020603050405020304" pitchFamily="18" charset="0"/>
                <a:cs typeface="Times New Roman" panose="02020603050405020304" pitchFamily="18" charset="0"/>
              </a:rPr>
              <a:t>(</a:t>
            </a:r>
            <a:r>
              <a:rPr lang="fr-FR" sz="3200" i="1" dirty="0" err="1">
                <a:latin typeface="Times New Roman" panose="02020603050405020304" pitchFamily="18" charset="0"/>
                <a:cs typeface="Times New Roman" panose="02020603050405020304" pitchFamily="18" charset="0"/>
              </a:rPr>
              <a:t>Laudato</a:t>
            </a:r>
            <a:r>
              <a:rPr lang="fr-FR" sz="3200" i="1" dirty="0">
                <a:latin typeface="Times New Roman" panose="02020603050405020304" pitchFamily="18" charset="0"/>
                <a:cs typeface="Times New Roman" panose="02020603050405020304" pitchFamily="18" charset="0"/>
              </a:rPr>
              <a:t> si’, </a:t>
            </a:r>
            <a:r>
              <a:rPr lang="fr-FR" sz="3200" dirty="0">
                <a:latin typeface="Times New Roman" panose="02020603050405020304" pitchFamily="18" charset="0"/>
                <a:cs typeface="Times New Roman" panose="02020603050405020304" pitchFamily="18" charset="0"/>
              </a:rPr>
              <a:t>243)</a:t>
            </a:r>
          </a:p>
          <a:p>
            <a:endParaRPr lang="fr-FR" dirty="0"/>
          </a:p>
        </p:txBody>
      </p:sp>
    </p:spTree>
    <p:extLst>
      <p:ext uri="{BB962C8B-B14F-4D97-AF65-F5344CB8AC3E}">
        <p14:creationId xmlns:p14="http://schemas.microsoft.com/office/powerpoint/2010/main" val="3028836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843677"/>
            <a:ext cx="8839200" cy="5847755"/>
          </a:xfrm>
          <a:prstGeom prst="rect">
            <a:avLst/>
          </a:prstGeom>
          <a:noFill/>
        </p:spPr>
        <p:txBody>
          <a:bodyPr wrap="square" rtlCol="0">
            <a:spAutoFit/>
          </a:bodyPr>
          <a:lstStyle/>
          <a:p>
            <a:pPr lvl="0"/>
            <a:r>
              <a:rPr lang="fr-FR" dirty="0"/>
              <a:t> </a:t>
            </a:r>
            <a:r>
              <a:rPr lang="fr-FR" sz="3200" b="1" dirty="0">
                <a:latin typeface="Times New Roman" panose="02020603050405020304" pitchFamily="18" charset="0"/>
                <a:cs typeface="Times New Roman" panose="02020603050405020304" pitchFamily="18" charset="0"/>
              </a:rPr>
              <a:t>1. ESPERER</a:t>
            </a:r>
          </a:p>
          <a:p>
            <a:pPr lvl="1"/>
            <a:r>
              <a:rPr lang="fr-FR" sz="3200" dirty="0">
                <a:latin typeface="Times New Roman" panose="02020603050405020304" pitchFamily="18" charset="0"/>
                <a:cs typeface="Times New Roman" panose="02020603050405020304" pitchFamily="18" charset="0"/>
              </a:rPr>
              <a:t>1.1. L’espérance chrétienne est théologale	</a:t>
            </a:r>
          </a:p>
          <a:p>
            <a:pPr lvl="1"/>
            <a:r>
              <a:rPr lang="fr-FR" sz="3200" dirty="0">
                <a:latin typeface="Times New Roman" panose="02020603050405020304" pitchFamily="18" charset="0"/>
                <a:cs typeface="Times New Roman" panose="02020603050405020304" pitchFamily="18" charset="0"/>
              </a:rPr>
              <a:t>1.2. L’espérance chrétienne est christologique	</a:t>
            </a:r>
          </a:p>
          <a:p>
            <a:pPr lvl="1"/>
            <a:r>
              <a:rPr lang="fr-FR" sz="3200" dirty="0">
                <a:latin typeface="Times New Roman" panose="02020603050405020304" pitchFamily="18" charset="0"/>
                <a:cs typeface="Times New Roman" panose="02020603050405020304" pitchFamily="18" charset="0"/>
              </a:rPr>
              <a:t>1.3. Pour l’au-delà et pour aujourd’hui	</a:t>
            </a:r>
          </a:p>
          <a:p>
            <a:pPr lvl="1"/>
            <a:r>
              <a:rPr lang="fr-FR" sz="3200" dirty="0">
                <a:latin typeface="Times New Roman" panose="02020603050405020304" pitchFamily="18" charset="0"/>
                <a:cs typeface="Times New Roman" panose="02020603050405020304" pitchFamily="18" charset="0"/>
              </a:rPr>
              <a:t>1.4. Pour moi et pour tous	</a:t>
            </a:r>
          </a:p>
          <a:p>
            <a:r>
              <a:rPr lang="fr-FR" sz="3200" dirty="0">
                <a:latin typeface="Times New Roman" panose="02020603050405020304" pitchFamily="18" charset="0"/>
                <a:cs typeface="Times New Roman" panose="02020603050405020304" pitchFamily="18" charset="0"/>
              </a:rPr>
              <a:t> </a:t>
            </a:r>
          </a:p>
          <a:p>
            <a:r>
              <a:rPr lang="fr-FR" sz="3200" b="1" dirty="0">
                <a:solidFill>
                  <a:srgbClr val="FF0000"/>
                </a:solidFill>
                <a:latin typeface="Times New Roman" panose="02020603050405020304" pitchFamily="18" charset="0"/>
                <a:cs typeface="Times New Roman" panose="02020603050405020304" pitchFamily="18" charset="0"/>
              </a:rPr>
              <a:t>2. LE CHRETIEN ET L’AU-DELA</a:t>
            </a:r>
            <a:r>
              <a:rPr lang="fr-FR" sz="3200" b="1" dirty="0">
                <a:latin typeface="Times New Roman" panose="02020603050405020304" pitchFamily="18" charset="0"/>
                <a:cs typeface="Times New Roman" panose="02020603050405020304" pitchFamily="18" charset="0"/>
              </a:rPr>
              <a:t>	</a:t>
            </a:r>
          </a:p>
          <a:p>
            <a:pPr lvl="1"/>
            <a:r>
              <a:rPr lang="fr-FR" sz="3200" dirty="0">
                <a:solidFill>
                  <a:srgbClr val="FF0000"/>
                </a:solidFill>
                <a:latin typeface="Times New Roman" panose="02020603050405020304" pitchFamily="18" charset="0"/>
                <a:cs typeface="Times New Roman" panose="02020603050405020304" pitchFamily="18" charset="0"/>
              </a:rPr>
              <a:t>2.1. Espérer n’est pas savoir</a:t>
            </a:r>
          </a:p>
          <a:p>
            <a:pPr lvl="1"/>
            <a:r>
              <a:rPr lang="fr-FR" sz="3200" dirty="0">
                <a:latin typeface="Times New Roman" panose="02020603050405020304" pitchFamily="18" charset="0"/>
                <a:cs typeface="Times New Roman" panose="02020603050405020304" pitchFamily="18" charset="0"/>
              </a:rPr>
              <a:t>2.2. Représentations de l’au-delà et visée de la foi</a:t>
            </a:r>
          </a:p>
          <a:p>
            <a:r>
              <a:rPr lang="fr-FR" sz="3200" b="1"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3. LE JOUR DU SEIGNEUR	</a:t>
            </a:r>
          </a:p>
          <a:p>
            <a:endParaRPr lang="fr-FR"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99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homme, complet&#10;&#10;Description générée automatiquement">
            <a:extLst>
              <a:ext uri="{FF2B5EF4-FFF2-40B4-BE49-F238E27FC236}">
                <a16:creationId xmlns:a16="http://schemas.microsoft.com/office/drawing/2014/main" id="{4EAD5E87-C5A1-AB43-9DCF-4DA2A3B673B0}"/>
              </a:ext>
            </a:extLst>
          </p:cNvPr>
          <p:cNvPicPr>
            <a:picLocks noChangeAspect="1"/>
          </p:cNvPicPr>
          <p:nvPr/>
        </p:nvPicPr>
        <p:blipFill>
          <a:blip r:embed="rId2"/>
          <a:stretch>
            <a:fillRect/>
          </a:stretch>
        </p:blipFill>
        <p:spPr>
          <a:xfrm>
            <a:off x="2535633" y="0"/>
            <a:ext cx="4072733" cy="5324354"/>
          </a:xfrm>
          <a:prstGeom prst="rect">
            <a:avLst/>
          </a:prstGeom>
        </p:spPr>
      </p:pic>
      <p:sp>
        <p:nvSpPr>
          <p:cNvPr id="4" name="ZoneTexte 3">
            <a:extLst>
              <a:ext uri="{FF2B5EF4-FFF2-40B4-BE49-F238E27FC236}">
                <a16:creationId xmlns:a16="http://schemas.microsoft.com/office/drawing/2014/main" id="{87EFAD95-E3B5-DC48-8DC3-5C9E09E16AB8}"/>
              </a:ext>
            </a:extLst>
          </p:cNvPr>
          <p:cNvSpPr txBox="1"/>
          <p:nvPr/>
        </p:nvSpPr>
        <p:spPr>
          <a:xfrm>
            <a:off x="225705" y="4556732"/>
            <a:ext cx="8692587" cy="2062103"/>
          </a:xfrm>
          <a:prstGeom prst="rect">
            <a:avLst/>
          </a:prstGeom>
          <a:solidFill>
            <a:schemeClr val="bg1"/>
          </a:solidFill>
        </p:spPr>
        <p:txBody>
          <a:bodyPr wrap="square" rtlCol="0">
            <a:spAutoFit/>
          </a:bodyPr>
          <a:lstStyle/>
          <a:p>
            <a:r>
              <a:rPr lang="fr-FR" sz="3200" dirty="0">
                <a:latin typeface="Times New Roman" panose="02020603050405020304" pitchFamily="18" charset="0"/>
                <a:cs typeface="Times New Roman" panose="02020603050405020304" pitchFamily="18" charset="0"/>
              </a:rPr>
              <a:t>« Les énoncés eschatologiques sont la transposition dans l’élément du futur de ce que l’homme, comme chrétien, vit dans la grâce comme son présent. » (Karl Rahner, </a:t>
            </a:r>
            <a:r>
              <a:rPr lang="fr-FR" sz="3200" i="1" dirty="0">
                <a:latin typeface="Times New Roman" panose="02020603050405020304" pitchFamily="18" charset="0"/>
                <a:cs typeface="Times New Roman" panose="02020603050405020304" pitchFamily="18" charset="0"/>
              </a:rPr>
              <a:t>Traité fondamental de la foi</a:t>
            </a:r>
            <a:r>
              <a:rPr lang="fr-FR" sz="3200" dirty="0">
                <a:latin typeface="Times New Roman" panose="02020603050405020304" pitchFamily="18" charset="0"/>
                <a:cs typeface="Times New Roman" panose="02020603050405020304" pitchFamily="18" charset="0"/>
              </a:rPr>
              <a:t>) </a:t>
            </a:r>
            <a:endParaRPr lang="fr-FR" sz="3200" dirty="0"/>
          </a:p>
        </p:txBody>
      </p:sp>
    </p:spTree>
    <p:extLst>
      <p:ext uri="{BB962C8B-B14F-4D97-AF65-F5344CB8AC3E}">
        <p14:creationId xmlns:p14="http://schemas.microsoft.com/office/powerpoint/2010/main" val="4231433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843677"/>
            <a:ext cx="8839200" cy="5847755"/>
          </a:xfrm>
          <a:prstGeom prst="rect">
            <a:avLst/>
          </a:prstGeom>
          <a:noFill/>
        </p:spPr>
        <p:txBody>
          <a:bodyPr wrap="square" rtlCol="0">
            <a:spAutoFit/>
          </a:bodyPr>
          <a:lstStyle/>
          <a:p>
            <a:pPr lvl="0"/>
            <a:r>
              <a:rPr lang="fr-FR" dirty="0"/>
              <a:t> </a:t>
            </a:r>
            <a:r>
              <a:rPr lang="fr-FR" sz="3200" b="1" dirty="0">
                <a:latin typeface="Times New Roman" panose="02020603050405020304" pitchFamily="18" charset="0"/>
                <a:cs typeface="Times New Roman" panose="02020603050405020304" pitchFamily="18" charset="0"/>
              </a:rPr>
              <a:t>1. ESPERER</a:t>
            </a:r>
          </a:p>
          <a:p>
            <a:pPr lvl="1"/>
            <a:r>
              <a:rPr lang="fr-FR" sz="3200" dirty="0">
                <a:latin typeface="Times New Roman" panose="02020603050405020304" pitchFamily="18" charset="0"/>
                <a:cs typeface="Times New Roman" panose="02020603050405020304" pitchFamily="18" charset="0"/>
              </a:rPr>
              <a:t>1.1. L’espérance chrétienne est théologale	</a:t>
            </a:r>
          </a:p>
          <a:p>
            <a:pPr lvl="1"/>
            <a:r>
              <a:rPr lang="fr-FR" sz="3200" dirty="0">
                <a:latin typeface="Times New Roman" panose="02020603050405020304" pitchFamily="18" charset="0"/>
                <a:cs typeface="Times New Roman" panose="02020603050405020304" pitchFamily="18" charset="0"/>
              </a:rPr>
              <a:t>1.2. L’espérance chrétienne est christologique	</a:t>
            </a:r>
          </a:p>
          <a:p>
            <a:pPr lvl="1"/>
            <a:r>
              <a:rPr lang="fr-FR" sz="3200" dirty="0">
                <a:latin typeface="Times New Roman" panose="02020603050405020304" pitchFamily="18" charset="0"/>
                <a:cs typeface="Times New Roman" panose="02020603050405020304" pitchFamily="18" charset="0"/>
              </a:rPr>
              <a:t>1.3. Pour l’au-delà et pour aujourd’hui	</a:t>
            </a:r>
          </a:p>
          <a:p>
            <a:pPr lvl="1"/>
            <a:r>
              <a:rPr lang="fr-FR" sz="3200" dirty="0">
                <a:latin typeface="Times New Roman" panose="02020603050405020304" pitchFamily="18" charset="0"/>
                <a:cs typeface="Times New Roman" panose="02020603050405020304" pitchFamily="18" charset="0"/>
              </a:rPr>
              <a:t>1.4. Pour moi et pour tous	</a:t>
            </a:r>
          </a:p>
          <a:p>
            <a:r>
              <a:rPr lang="fr-FR" sz="3200"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2. LE CHRETIEN ET L’AU-DELA	</a:t>
            </a:r>
          </a:p>
          <a:p>
            <a:pPr lvl="1"/>
            <a:r>
              <a:rPr lang="fr-FR" sz="3200" dirty="0">
                <a:latin typeface="Times New Roman" panose="02020603050405020304" pitchFamily="18" charset="0"/>
                <a:cs typeface="Times New Roman" panose="02020603050405020304" pitchFamily="18" charset="0"/>
              </a:rPr>
              <a:t>2.1. Espérer n’est pas savoir </a:t>
            </a:r>
          </a:p>
          <a:p>
            <a:pPr lvl="1"/>
            <a:r>
              <a:rPr lang="fr-FR" sz="3200" dirty="0">
                <a:solidFill>
                  <a:srgbClr val="FF0000"/>
                </a:solidFill>
                <a:latin typeface="Times New Roman" panose="02020603050405020304" pitchFamily="18" charset="0"/>
                <a:cs typeface="Times New Roman" panose="02020603050405020304" pitchFamily="18" charset="0"/>
              </a:rPr>
              <a:t>2.2. Représentations de l’au-delà et visée de la foi</a:t>
            </a:r>
          </a:p>
          <a:p>
            <a:r>
              <a:rPr lang="fr-FR" sz="3200" b="1"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3. LE JOUR DU SEIGNEUR	</a:t>
            </a:r>
          </a:p>
          <a:p>
            <a:endParaRPr lang="fr-FR"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6133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243512"/>
            <a:ext cx="8839200" cy="6370975"/>
          </a:xfrm>
          <a:prstGeom prst="rect">
            <a:avLst/>
          </a:prstGeom>
          <a:noFill/>
        </p:spPr>
        <p:txBody>
          <a:bodyPr wrap="square" rtlCol="0">
            <a:spAutoFit/>
          </a:bodyPr>
          <a:lstStyle/>
          <a:p>
            <a:pPr lvl="0"/>
            <a:r>
              <a:rPr lang="fr-FR" dirty="0"/>
              <a:t> </a:t>
            </a:r>
            <a:r>
              <a:rPr lang="fr-FR" sz="2400" b="1" dirty="0">
                <a:latin typeface="Times New Roman" panose="02020603050405020304" pitchFamily="18" charset="0"/>
                <a:cs typeface="Times New Roman" panose="02020603050405020304" pitchFamily="18" charset="0"/>
              </a:rPr>
              <a:t>1. ESPERER</a:t>
            </a:r>
          </a:p>
          <a:p>
            <a:pPr lvl="1"/>
            <a:r>
              <a:rPr lang="fr-FR" sz="2400" dirty="0">
                <a:latin typeface="Times New Roman" panose="02020603050405020304" pitchFamily="18" charset="0"/>
                <a:cs typeface="Times New Roman" panose="02020603050405020304" pitchFamily="18" charset="0"/>
              </a:rPr>
              <a:t>1.1. L’espérance chrétienne est théologale	</a:t>
            </a:r>
          </a:p>
          <a:p>
            <a:pPr lvl="1"/>
            <a:r>
              <a:rPr lang="fr-FR" sz="2400" dirty="0">
                <a:latin typeface="Times New Roman" panose="02020603050405020304" pitchFamily="18" charset="0"/>
                <a:cs typeface="Times New Roman" panose="02020603050405020304" pitchFamily="18" charset="0"/>
              </a:rPr>
              <a:t>1.2. L’espérance chrétienne est christologique	</a:t>
            </a:r>
          </a:p>
          <a:p>
            <a:pPr lvl="1"/>
            <a:r>
              <a:rPr lang="fr-FR" sz="2400" dirty="0">
                <a:latin typeface="Times New Roman" panose="02020603050405020304" pitchFamily="18" charset="0"/>
                <a:cs typeface="Times New Roman" panose="02020603050405020304" pitchFamily="18" charset="0"/>
              </a:rPr>
              <a:t>1.3. Pour l’au-delà et pour aujourd’hui	</a:t>
            </a:r>
          </a:p>
          <a:p>
            <a:pPr lvl="1"/>
            <a:r>
              <a:rPr lang="fr-FR" sz="2400" dirty="0">
                <a:latin typeface="Times New Roman" panose="02020603050405020304" pitchFamily="18" charset="0"/>
                <a:cs typeface="Times New Roman" panose="02020603050405020304" pitchFamily="18" charset="0"/>
              </a:rPr>
              <a:t>1.4. Pour moi et pour tous	</a:t>
            </a:r>
          </a:p>
          <a:p>
            <a:r>
              <a:rPr lang="fr-FR" sz="2400" dirty="0">
                <a:latin typeface="Times New Roman" panose="02020603050405020304" pitchFamily="18" charset="0"/>
                <a:cs typeface="Times New Roman" panose="02020603050405020304" pitchFamily="18" charset="0"/>
              </a:rPr>
              <a:t> </a:t>
            </a:r>
          </a:p>
          <a:p>
            <a:r>
              <a:rPr lang="fr-FR" sz="2400" b="1" dirty="0">
                <a:latin typeface="Times New Roman" panose="02020603050405020304" pitchFamily="18" charset="0"/>
                <a:cs typeface="Times New Roman" panose="02020603050405020304" pitchFamily="18" charset="0"/>
              </a:rPr>
              <a:t>2. LE CHRETIEN ET L’AU-DELA	</a:t>
            </a:r>
          </a:p>
          <a:p>
            <a:pPr lvl="1"/>
            <a:r>
              <a:rPr lang="fr-FR" sz="2400" dirty="0">
                <a:latin typeface="Times New Roman" panose="02020603050405020304" pitchFamily="18" charset="0"/>
                <a:cs typeface="Times New Roman" panose="02020603050405020304" pitchFamily="18" charset="0"/>
              </a:rPr>
              <a:t>2.1. Espérer n’est pas savoir</a:t>
            </a:r>
          </a:p>
          <a:p>
            <a:pPr lvl="1"/>
            <a:r>
              <a:rPr lang="fr-FR" sz="2400" dirty="0">
                <a:latin typeface="Times New Roman" panose="02020603050405020304" pitchFamily="18" charset="0"/>
                <a:cs typeface="Times New Roman" panose="02020603050405020304" pitchFamily="18" charset="0"/>
              </a:rPr>
              <a:t>2.2. Représentations de l’au-delà et visée de la foi</a:t>
            </a:r>
          </a:p>
          <a:p>
            <a:r>
              <a:rPr lang="fr-FR" sz="2400" b="1" dirty="0">
                <a:latin typeface="Times New Roman" panose="02020603050405020304" pitchFamily="18" charset="0"/>
                <a:cs typeface="Times New Roman" panose="02020603050405020304" pitchFamily="18" charset="0"/>
              </a:rPr>
              <a:t>	</a:t>
            </a:r>
          </a:p>
          <a:p>
            <a:r>
              <a:rPr lang="fr-FR" sz="2400" b="1" dirty="0">
                <a:latin typeface="Times New Roman" panose="02020603050405020304" pitchFamily="18" charset="0"/>
                <a:cs typeface="Times New Roman" panose="02020603050405020304" pitchFamily="18" charset="0"/>
              </a:rPr>
              <a:t>3. LE JOUR DU SEIGNEUR	</a:t>
            </a:r>
          </a:p>
          <a:p>
            <a:r>
              <a:rPr lang="fr-FR" sz="2400" b="1" dirty="0">
                <a:latin typeface="Times New Roman" panose="02020603050405020304" pitchFamily="18" charset="0"/>
                <a:cs typeface="Times New Roman" panose="02020603050405020304" pitchFamily="18" charset="0"/>
              </a:rPr>
              <a:t> </a:t>
            </a:r>
          </a:p>
          <a:p>
            <a:r>
              <a:rPr lang="fr-FR" sz="2400" b="1" dirty="0">
                <a:latin typeface="Times New Roman" panose="02020603050405020304" pitchFamily="18" charset="0"/>
                <a:cs typeface="Times New Roman" panose="02020603050405020304" pitchFamily="18" charset="0"/>
              </a:rPr>
              <a:t>4. RESURRECTION DES MORTS ET IMMORTALITE DE L’AME</a:t>
            </a:r>
          </a:p>
          <a:p>
            <a:r>
              <a:rPr lang="fr-FR" sz="2400" b="1" dirty="0">
                <a:latin typeface="Times New Roman" panose="02020603050405020304" pitchFamily="18" charset="0"/>
                <a:cs typeface="Times New Roman" panose="02020603050405020304" pitchFamily="18" charset="0"/>
              </a:rPr>
              <a:t> </a:t>
            </a:r>
          </a:p>
          <a:p>
            <a:r>
              <a:rPr lang="fr-FR" sz="2400" b="1" dirty="0">
                <a:latin typeface="Times New Roman" panose="02020603050405020304" pitchFamily="18" charset="0"/>
                <a:cs typeface="Times New Roman" panose="02020603050405020304" pitchFamily="18" charset="0"/>
              </a:rPr>
              <a:t>5. LES DIMENSIONS PERSONNELLES DE L’ESCHATOLOGIE </a:t>
            </a:r>
          </a:p>
        </p:txBody>
      </p:sp>
    </p:spTree>
    <p:extLst>
      <p:ext uri="{BB962C8B-B14F-4D97-AF65-F5344CB8AC3E}">
        <p14:creationId xmlns:p14="http://schemas.microsoft.com/office/powerpoint/2010/main" val="1621524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0"/>
            <a:ext cx="8839200" cy="7325082"/>
          </a:xfrm>
          <a:prstGeom prst="rect">
            <a:avLst/>
          </a:prstGeom>
          <a:noFill/>
        </p:spPr>
        <p:txBody>
          <a:bodyPr wrap="square" rtlCol="0">
            <a:spAutoFit/>
          </a:bodyPr>
          <a:lstStyle/>
          <a:p>
            <a:pPr lvl="0"/>
            <a:r>
              <a:rPr lang="fr-FR" dirty="0"/>
              <a:t> </a:t>
            </a:r>
            <a:r>
              <a:rPr lang="fr-FR" sz="3200" b="1" dirty="0">
                <a:latin typeface="Times New Roman" panose="02020603050405020304" pitchFamily="18" charset="0"/>
                <a:cs typeface="Times New Roman" panose="02020603050405020304" pitchFamily="18" charset="0"/>
              </a:rPr>
              <a:t>1. ESPERER</a:t>
            </a:r>
          </a:p>
          <a:p>
            <a:pPr lvl="1"/>
            <a:r>
              <a:rPr lang="fr-FR" sz="3200" dirty="0">
                <a:latin typeface="Times New Roman" panose="02020603050405020304" pitchFamily="18" charset="0"/>
                <a:cs typeface="Times New Roman" panose="02020603050405020304" pitchFamily="18" charset="0"/>
              </a:rPr>
              <a:t>1.1. L’espérance chrétienne est théologale	</a:t>
            </a:r>
          </a:p>
          <a:p>
            <a:pPr lvl="1"/>
            <a:r>
              <a:rPr lang="fr-FR" sz="3200" dirty="0">
                <a:latin typeface="Times New Roman" panose="02020603050405020304" pitchFamily="18" charset="0"/>
                <a:cs typeface="Times New Roman" panose="02020603050405020304" pitchFamily="18" charset="0"/>
              </a:rPr>
              <a:t>1.2. L’espérance chrétienne est christologique	</a:t>
            </a:r>
          </a:p>
          <a:p>
            <a:pPr lvl="1"/>
            <a:r>
              <a:rPr lang="fr-FR" sz="3200" dirty="0">
                <a:latin typeface="Times New Roman" panose="02020603050405020304" pitchFamily="18" charset="0"/>
                <a:cs typeface="Times New Roman" panose="02020603050405020304" pitchFamily="18" charset="0"/>
              </a:rPr>
              <a:t>1.3. Pour l’au-delà et pour aujourd’hui	</a:t>
            </a:r>
          </a:p>
          <a:p>
            <a:pPr lvl="1"/>
            <a:r>
              <a:rPr lang="fr-FR" sz="3200" dirty="0">
                <a:latin typeface="Times New Roman" panose="02020603050405020304" pitchFamily="18" charset="0"/>
                <a:cs typeface="Times New Roman" panose="02020603050405020304" pitchFamily="18" charset="0"/>
              </a:rPr>
              <a:t>1.4. Pour moi et pour tous	</a:t>
            </a:r>
          </a:p>
          <a:p>
            <a:r>
              <a:rPr lang="fr-FR" sz="3200"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2. LE CHRETIEN ET L’AU-DELA	</a:t>
            </a:r>
          </a:p>
          <a:p>
            <a:pPr lvl="1"/>
            <a:r>
              <a:rPr lang="fr-FR" sz="3200" dirty="0">
                <a:latin typeface="Times New Roman" panose="02020603050405020304" pitchFamily="18" charset="0"/>
                <a:cs typeface="Times New Roman" panose="02020603050405020304" pitchFamily="18" charset="0"/>
              </a:rPr>
              <a:t>2.1. Espérer n’est pas savoir</a:t>
            </a:r>
          </a:p>
          <a:p>
            <a:pPr lvl="1"/>
            <a:r>
              <a:rPr lang="fr-FR" sz="3200" dirty="0">
                <a:latin typeface="Times New Roman" panose="02020603050405020304" pitchFamily="18" charset="0"/>
                <a:cs typeface="Times New Roman" panose="02020603050405020304" pitchFamily="18" charset="0"/>
              </a:rPr>
              <a:t>2.2. Représentations de l’au-delà et visée de la foi</a:t>
            </a:r>
          </a:p>
          <a:p>
            <a:r>
              <a:rPr lang="fr-FR" sz="3200" b="1" dirty="0">
                <a:latin typeface="Times New Roman" panose="02020603050405020304" pitchFamily="18" charset="0"/>
                <a:cs typeface="Times New Roman" panose="02020603050405020304" pitchFamily="18" charset="0"/>
              </a:rPr>
              <a:t>	</a:t>
            </a:r>
          </a:p>
          <a:p>
            <a:r>
              <a:rPr lang="fr-FR" sz="3200" b="1" dirty="0">
                <a:solidFill>
                  <a:srgbClr val="FF0000"/>
                </a:solidFill>
                <a:latin typeface="Times New Roman" panose="02020603050405020304" pitchFamily="18" charset="0"/>
                <a:cs typeface="Times New Roman" panose="02020603050405020304" pitchFamily="18" charset="0"/>
              </a:rPr>
              <a:t>3. LE JOUR DU SEIGNEUR</a:t>
            </a:r>
            <a:r>
              <a:rPr lang="fr-FR" sz="3200" b="1" dirty="0">
                <a:latin typeface="Times New Roman" panose="02020603050405020304" pitchFamily="18" charset="0"/>
                <a:cs typeface="Times New Roman" panose="02020603050405020304" pitchFamily="18" charset="0"/>
              </a:rPr>
              <a:t>	</a:t>
            </a:r>
          </a:p>
          <a:p>
            <a:pPr lvl="1"/>
            <a:r>
              <a:rPr lang="fr-FR" sz="3200" dirty="0">
                <a:latin typeface="Times New Roman" panose="02020603050405020304" pitchFamily="18" charset="0"/>
                <a:cs typeface="Times New Roman" panose="02020603050405020304" pitchFamily="18" charset="0"/>
              </a:rPr>
              <a:t>3.1. Le retour du Christ et la fin des temps	</a:t>
            </a:r>
          </a:p>
          <a:p>
            <a:pPr lvl="1"/>
            <a:r>
              <a:rPr lang="fr-FR" sz="3200" dirty="0">
                <a:latin typeface="Times New Roman" panose="02020603050405020304" pitchFamily="18" charset="0"/>
                <a:cs typeface="Times New Roman" panose="02020603050405020304" pitchFamily="18" charset="0"/>
              </a:rPr>
              <a:t>3.2.	Le jugement dernier	</a:t>
            </a:r>
          </a:p>
          <a:p>
            <a:pPr lvl="1"/>
            <a:r>
              <a:rPr lang="fr-FR" sz="3200" dirty="0">
                <a:latin typeface="Times New Roman" panose="02020603050405020304" pitchFamily="18" charset="0"/>
                <a:cs typeface="Times New Roman" panose="02020603050405020304" pitchFamily="18" charset="0"/>
              </a:rPr>
              <a:t>3.3.	Deux tableaux </a:t>
            </a:r>
          </a:p>
          <a:p>
            <a:endParaRPr lang="fr-FR"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115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B1D3FD-483C-0446-BB3B-13ECAB7D65FD}"/>
              </a:ext>
            </a:extLst>
          </p:cNvPr>
          <p:cNvSpPr txBox="1"/>
          <p:nvPr/>
        </p:nvSpPr>
        <p:spPr>
          <a:xfrm>
            <a:off x="637822" y="2009424"/>
            <a:ext cx="7868355" cy="3539430"/>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Dans la maison de mon Père, il y a beaucoup de demeures. Sinon vous aurais-je dit que j’allais vous préparer le lieu où vous serez ? Lorsque je serai allé vous le préparer </a:t>
            </a:r>
            <a:r>
              <a:rPr lang="fr-FR" sz="3200" u="sng" dirty="0">
                <a:latin typeface="Times New Roman" panose="02020603050405020304" pitchFamily="18" charset="0"/>
                <a:cs typeface="Times New Roman" panose="02020603050405020304" pitchFamily="18" charset="0"/>
              </a:rPr>
              <a:t>je reviendrai </a:t>
            </a:r>
            <a:r>
              <a:rPr lang="fr-FR" sz="3200" dirty="0">
                <a:latin typeface="Times New Roman" panose="02020603050405020304" pitchFamily="18" charset="0"/>
                <a:cs typeface="Times New Roman" panose="02020603050405020304" pitchFamily="18" charset="0"/>
              </a:rPr>
              <a:t>et je vous prendrai avec moi, si bien que là où je suis, vous serez vous aussi. » (</a:t>
            </a:r>
            <a:r>
              <a:rPr lang="fr-FR" sz="3200" dirty="0" err="1">
                <a:latin typeface="Times New Roman" panose="02020603050405020304" pitchFamily="18" charset="0"/>
                <a:cs typeface="Times New Roman" panose="02020603050405020304" pitchFamily="18" charset="0"/>
              </a:rPr>
              <a:t>Jn</a:t>
            </a:r>
            <a:r>
              <a:rPr lang="fr-FR" sz="3200" dirty="0">
                <a:latin typeface="Times New Roman" panose="02020603050405020304" pitchFamily="18" charset="0"/>
                <a:cs typeface="Times New Roman" panose="02020603050405020304" pitchFamily="18" charset="0"/>
              </a:rPr>
              <a:t> 14, 2-3)</a:t>
            </a:r>
          </a:p>
        </p:txBody>
      </p:sp>
    </p:spTree>
    <p:extLst>
      <p:ext uri="{BB962C8B-B14F-4D97-AF65-F5344CB8AC3E}">
        <p14:creationId xmlns:p14="http://schemas.microsoft.com/office/powerpoint/2010/main" val="3086296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916870-89D3-054A-9571-F3221F55196C}"/>
              </a:ext>
            </a:extLst>
          </p:cNvPr>
          <p:cNvSpPr txBox="1"/>
          <p:nvPr/>
        </p:nvSpPr>
        <p:spPr>
          <a:xfrm>
            <a:off x="2252382" y="2413337"/>
            <a:ext cx="4639235" cy="1015663"/>
          </a:xfrm>
          <a:prstGeom prst="rect">
            <a:avLst/>
          </a:prstGeom>
          <a:noFill/>
        </p:spPr>
        <p:txBody>
          <a:bodyPr wrap="square" rtlCol="0">
            <a:spAutoFit/>
          </a:bodyPr>
          <a:lstStyle/>
          <a:p>
            <a:pPr algn="ctr"/>
            <a:r>
              <a:rPr lang="fr-FR" sz="6000" b="1" dirty="0">
                <a:latin typeface="Times New Roman" panose="02020603050405020304" pitchFamily="18" charset="0"/>
                <a:cs typeface="Times New Roman" panose="02020603050405020304" pitchFamily="18" charset="0"/>
              </a:rPr>
              <a:t>PAROUSIE</a:t>
            </a:r>
          </a:p>
        </p:txBody>
      </p:sp>
    </p:spTree>
    <p:extLst>
      <p:ext uri="{BB962C8B-B14F-4D97-AF65-F5344CB8AC3E}">
        <p14:creationId xmlns:p14="http://schemas.microsoft.com/office/powerpoint/2010/main" val="3227950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079" y="474345"/>
            <a:ext cx="8254734" cy="5878532"/>
          </a:xfrm>
          <a:prstGeom prst="rect">
            <a:avLst/>
          </a:prstGeom>
        </p:spPr>
        <p:txBody>
          <a:bodyPr wrap="square">
            <a:spAutoFit/>
          </a:bodyPr>
          <a:lstStyle/>
          <a:p>
            <a:pPr algn="ctr"/>
            <a:r>
              <a:rPr lang="fr-FR" sz="2000" i="1" dirty="0"/>
              <a:t> </a:t>
            </a:r>
            <a:r>
              <a:rPr lang="fr-FR" sz="2000" dirty="0"/>
              <a:t>Gabriel FAURÉ,</a:t>
            </a:r>
            <a:r>
              <a:rPr lang="fr-FR" sz="2000" i="1" dirty="0"/>
              <a:t> Requiem,</a:t>
            </a:r>
            <a:r>
              <a:rPr lang="fr-FR" sz="2000" dirty="0"/>
              <a:t> 1888</a:t>
            </a:r>
            <a:endParaRPr lang="fr-FR" sz="2000" i="1" dirty="0"/>
          </a:p>
          <a:p>
            <a:endParaRPr lang="fr-FR" sz="2000" dirty="0"/>
          </a:p>
          <a:p>
            <a:r>
              <a:rPr lang="fr-FR" sz="2000" dirty="0"/>
              <a:t>Libera me, Domine, de morte </a:t>
            </a:r>
            <a:r>
              <a:rPr lang="fr-FR" sz="2000" dirty="0" err="1"/>
              <a:t>æterna</a:t>
            </a:r>
            <a:r>
              <a:rPr lang="fr-FR" sz="2000" dirty="0"/>
              <a:t>, in die </a:t>
            </a:r>
            <a:r>
              <a:rPr lang="fr-FR" sz="2000" dirty="0" err="1"/>
              <a:t>illa</a:t>
            </a:r>
            <a:r>
              <a:rPr lang="fr-FR" sz="2000" dirty="0"/>
              <a:t> </a:t>
            </a:r>
            <a:r>
              <a:rPr lang="fr-FR" sz="2000" dirty="0" err="1"/>
              <a:t>tremenda</a:t>
            </a:r>
            <a:r>
              <a:rPr lang="fr-FR" sz="2000" dirty="0"/>
              <a:t>, </a:t>
            </a:r>
          </a:p>
          <a:p>
            <a:r>
              <a:rPr lang="fr-FR" sz="2000" dirty="0" err="1"/>
              <a:t>quando</a:t>
            </a:r>
            <a:r>
              <a:rPr lang="fr-FR" sz="2000" dirty="0"/>
              <a:t> </a:t>
            </a:r>
            <a:r>
              <a:rPr lang="fr-FR" sz="2000" dirty="0" err="1"/>
              <a:t>coeli</a:t>
            </a:r>
            <a:r>
              <a:rPr lang="fr-FR" sz="2000" dirty="0"/>
              <a:t> </a:t>
            </a:r>
            <a:r>
              <a:rPr lang="fr-FR" sz="2000" dirty="0" err="1"/>
              <a:t>movendi</a:t>
            </a:r>
            <a:r>
              <a:rPr lang="fr-FR" sz="2000" dirty="0"/>
              <a:t> </a:t>
            </a:r>
            <a:r>
              <a:rPr lang="fr-FR" sz="2000" dirty="0" err="1"/>
              <a:t>sunt</a:t>
            </a:r>
            <a:r>
              <a:rPr lang="fr-FR" sz="2000" dirty="0"/>
              <a:t> et terra, </a:t>
            </a:r>
          </a:p>
          <a:p>
            <a:r>
              <a:rPr lang="fr-FR" sz="2000" dirty="0" err="1"/>
              <a:t>dum</a:t>
            </a:r>
            <a:r>
              <a:rPr lang="fr-FR" sz="2000" dirty="0"/>
              <a:t> </a:t>
            </a:r>
            <a:r>
              <a:rPr lang="fr-FR" sz="2000" dirty="0" err="1"/>
              <a:t>veneris</a:t>
            </a:r>
            <a:r>
              <a:rPr lang="fr-FR" sz="2000" dirty="0"/>
              <a:t> </a:t>
            </a:r>
            <a:r>
              <a:rPr lang="fr-FR" sz="2000" dirty="0" err="1"/>
              <a:t>iudicare</a:t>
            </a:r>
            <a:r>
              <a:rPr lang="fr-FR" sz="2000" dirty="0"/>
              <a:t> </a:t>
            </a:r>
            <a:r>
              <a:rPr lang="fr-FR" sz="2000" dirty="0" err="1"/>
              <a:t>sæculum</a:t>
            </a:r>
            <a:r>
              <a:rPr lang="fr-FR" sz="2000" dirty="0"/>
              <a:t> per </a:t>
            </a:r>
            <a:r>
              <a:rPr lang="fr-FR" sz="2000" dirty="0" err="1"/>
              <a:t>ignem</a:t>
            </a:r>
            <a:r>
              <a:rPr lang="fr-FR" sz="2000" dirty="0"/>
              <a:t>. </a:t>
            </a:r>
          </a:p>
          <a:p>
            <a:r>
              <a:rPr lang="fr-FR" sz="2000" dirty="0"/>
              <a:t>Tremens </a:t>
            </a:r>
            <a:r>
              <a:rPr lang="fr-FR" sz="2000" dirty="0" err="1"/>
              <a:t>factus</a:t>
            </a:r>
            <a:r>
              <a:rPr lang="fr-FR" sz="2000" dirty="0"/>
              <a:t> </a:t>
            </a:r>
            <a:r>
              <a:rPr lang="fr-FR" sz="2000" dirty="0" err="1"/>
              <a:t>sum</a:t>
            </a:r>
            <a:r>
              <a:rPr lang="fr-FR" sz="2000" dirty="0"/>
              <a:t> ego et </a:t>
            </a:r>
            <a:r>
              <a:rPr lang="fr-FR" sz="2000" dirty="0" err="1"/>
              <a:t>timeo</a:t>
            </a:r>
            <a:r>
              <a:rPr lang="fr-FR" sz="2000" dirty="0"/>
              <a:t>, </a:t>
            </a:r>
            <a:r>
              <a:rPr lang="fr-FR" sz="2000" dirty="0" err="1"/>
              <a:t>dum</a:t>
            </a:r>
            <a:r>
              <a:rPr lang="fr-FR" sz="2000" dirty="0"/>
              <a:t> </a:t>
            </a:r>
            <a:r>
              <a:rPr lang="fr-FR" sz="2000" dirty="0" err="1"/>
              <a:t>discussio</a:t>
            </a:r>
            <a:r>
              <a:rPr lang="fr-FR" sz="2000" dirty="0"/>
              <a:t> </a:t>
            </a:r>
            <a:r>
              <a:rPr lang="fr-FR" sz="2000" dirty="0" err="1"/>
              <a:t>venerit</a:t>
            </a:r>
            <a:r>
              <a:rPr lang="fr-FR" sz="2000" dirty="0"/>
              <a:t> </a:t>
            </a:r>
            <a:r>
              <a:rPr lang="fr-FR" sz="2000" dirty="0" err="1"/>
              <a:t>atque</a:t>
            </a:r>
            <a:r>
              <a:rPr lang="fr-FR" sz="2000" dirty="0"/>
              <a:t> </a:t>
            </a:r>
            <a:r>
              <a:rPr lang="fr-FR" sz="2000" dirty="0" err="1"/>
              <a:t>ventura</a:t>
            </a:r>
            <a:r>
              <a:rPr lang="fr-FR" sz="2000" dirty="0"/>
              <a:t> ira. </a:t>
            </a:r>
          </a:p>
          <a:p>
            <a:r>
              <a:rPr lang="fr-FR" sz="2000" dirty="0"/>
              <a:t>Dies </a:t>
            </a:r>
            <a:r>
              <a:rPr lang="fr-FR" sz="2000" dirty="0" err="1"/>
              <a:t>illa</a:t>
            </a:r>
            <a:r>
              <a:rPr lang="fr-FR" sz="2000" dirty="0"/>
              <a:t>, </a:t>
            </a:r>
            <a:r>
              <a:rPr lang="fr-FR" sz="2000" u="sng" dirty="0"/>
              <a:t>dies </a:t>
            </a:r>
            <a:r>
              <a:rPr lang="fr-FR" sz="2000" u="sng" dirty="0" err="1"/>
              <a:t>iræ</a:t>
            </a:r>
            <a:r>
              <a:rPr lang="fr-FR" sz="2000" dirty="0"/>
              <a:t>, </a:t>
            </a:r>
            <a:r>
              <a:rPr lang="fr-FR" sz="2000" dirty="0" err="1"/>
              <a:t>calamitatis</a:t>
            </a:r>
            <a:r>
              <a:rPr lang="fr-FR" sz="2000" dirty="0"/>
              <a:t>, et </a:t>
            </a:r>
            <a:r>
              <a:rPr lang="fr-FR" sz="2000" dirty="0" err="1"/>
              <a:t>miseriæ</a:t>
            </a:r>
            <a:r>
              <a:rPr lang="fr-FR" sz="2000" dirty="0"/>
              <a:t>, dies magna et </a:t>
            </a:r>
            <a:r>
              <a:rPr lang="fr-FR" sz="2000" dirty="0" err="1"/>
              <a:t>amara</a:t>
            </a:r>
            <a:r>
              <a:rPr lang="fr-FR" sz="2000" dirty="0"/>
              <a:t> </a:t>
            </a:r>
            <a:r>
              <a:rPr lang="fr-FR" sz="2000" dirty="0" err="1"/>
              <a:t>valde</a:t>
            </a:r>
            <a:r>
              <a:rPr lang="fr-FR" sz="2000" dirty="0"/>
              <a:t>. </a:t>
            </a:r>
          </a:p>
          <a:p>
            <a:r>
              <a:rPr lang="fr-FR" sz="2000" dirty="0"/>
              <a:t>Requiem æternam dona </a:t>
            </a:r>
            <a:r>
              <a:rPr lang="fr-FR" sz="2000" dirty="0" err="1"/>
              <a:t>eis</a:t>
            </a:r>
            <a:r>
              <a:rPr lang="fr-FR" sz="2000" dirty="0"/>
              <a:t>, Domine, et lux </a:t>
            </a:r>
            <a:r>
              <a:rPr lang="fr-FR" sz="2000" dirty="0" err="1"/>
              <a:t>perpetua</a:t>
            </a:r>
            <a:r>
              <a:rPr lang="fr-FR" sz="2000" dirty="0"/>
              <a:t> </a:t>
            </a:r>
            <a:r>
              <a:rPr lang="fr-FR" sz="2000" dirty="0" err="1"/>
              <a:t>luceat</a:t>
            </a:r>
            <a:r>
              <a:rPr lang="fr-FR" sz="2000" dirty="0"/>
              <a:t> </a:t>
            </a:r>
            <a:r>
              <a:rPr lang="fr-FR" sz="2000" dirty="0" err="1"/>
              <a:t>eis</a:t>
            </a:r>
            <a:r>
              <a:rPr lang="fr-FR" sz="2000" dirty="0"/>
              <a:t>.</a:t>
            </a:r>
          </a:p>
          <a:p>
            <a:r>
              <a:rPr lang="fr-FR" sz="2000" dirty="0"/>
              <a:t> </a:t>
            </a:r>
          </a:p>
          <a:p>
            <a:r>
              <a:rPr lang="fr-FR" sz="2000" i="1" dirty="0"/>
              <a:t>Délivre-moi, Seigneur, de la mort éternelle, en ce jour redoutable: </a:t>
            </a:r>
          </a:p>
          <a:p>
            <a:r>
              <a:rPr lang="fr-FR" sz="2000" i="1" dirty="0"/>
              <a:t>où le ciel et la terre seront ébranlés, </a:t>
            </a:r>
          </a:p>
          <a:p>
            <a:r>
              <a:rPr lang="fr-FR" sz="2000" i="1" dirty="0"/>
              <a:t>quand tu viendras éprouver le monde par le feu. </a:t>
            </a:r>
          </a:p>
          <a:p>
            <a:r>
              <a:rPr lang="fr-FR" sz="2000" i="1" dirty="0"/>
              <a:t>Voici que je tremble et que j'ai peur, devant le jugement qui approche, et la colère qui doit venir. </a:t>
            </a:r>
          </a:p>
          <a:p>
            <a:r>
              <a:rPr lang="fr-FR" sz="2000" i="1" dirty="0"/>
              <a:t>Ce jour-là doit être </a:t>
            </a:r>
            <a:r>
              <a:rPr lang="fr-FR" sz="2000" i="1" u="sng" dirty="0"/>
              <a:t>jour de colère</a:t>
            </a:r>
            <a:r>
              <a:rPr lang="fr-FR" sz="2000" i="1" dirty="0"/>
              <a:t>, jour de calamité et de misère, </a:t>
            </a:r>
          </a:p>
          <a:p>
            <a:r>
              <a:rPr lang="fr-FR" sz="2000" i="1" dirty="0"/>
              <a:t>jour mémorable et très amer. </a:t>
            </a:r>
          </a:p>
          <a:p>
            <a:r>
              <a:rPr lang="fr-FR" sz="2000" i="1" dirty="0"/>
              <a:t>Donne-leur le repos éternel, Seigneur, et que la lumière brille à jamais sur eux.</a:t>
            </a:r>
            <a:endParaRPr lang="fr-FR" sz="2000" dirty="0"/>
          </a:p>
          <a:p>
            <a:r>
              <a:rPr lang="fr-FR" i="1" dirty="0"/>
              <a:t> </a:t>
            </a:r>
          </a:p>
          <a:p>
            <a:r>
              <a:rPr lang="fr-FR" i="1" dirty="0">
                <a:hlinkClick r:id="rId2"/>
              </a:rPr>
              <a:t>https://www.youtube.com/watch?v=yQAfZaKqe-I</a:t>
            </a:r>
            <a:endParaRPr lang="fr-FR" i="1" dirty="0"/>
          </a:p>
        </p:txBody>
      </p:sp>
    </p:spTree>
    <p:extLst>
      <p:ext uri="{BB962C8B-B14F-4D97-AF65-F5344CB8AC3E}">
        <p14:creationId xmlns:p14="http://schemas.microsoft.com/office/powerpoint/2010/main" val="542924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B1D3FD-483C-0446-BB3B-13ECAB7D65FD}"/>
              </a:ext>
            </a:extLst>
          </p:cNvPr>
          <p:cNvSpPr txBox="1"/>
          <p:nvPr/>
        </p:nvSpPr>
        <p:spPr>
          <a:xfrm>
            <a:off x="412044" y="674400"/>
            <a:ext cx="8319911" cy="5509200"/>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Alors je vis un ciel nouveau et une terre nouvelle, car le premier ciel et la première terre ont disparu et la mer n’est plus (…). Et j’entendis, venant du trône une voix forte qui disait : Voici la demeure de Dieu avec les hommes. Il demeurera avec eux. Ils seront ses peuples et lui sera le Dieu qui est avec eux. Il essuiera toute larme de leurs yeux. La mort ne sera plus. Il n’y aura plus ni deuil, ni cri, ni souffrance, car le monde ancien a disparu. » </a:t>
            </a:r>
          </a:p>
          <a:p>
            <a:pPr algn="just"/>
            <a:r>
              <a:rPr lang="fr-FR" sz="3200" dirty="0">
                <a:latin typeface="Times New Roman" panose="02020603050405020304" pitchFamily="18" charset="0"/>
                <a:cs typeface="Times New Roman" panose="02020603050405020304" pitchFamily="18" charset="0"/>
              </a:rPr>
              <a:t>(</a:t>
            </a:r>
            <a:r>
              <a:rPr lang="fr-FR" sz="3200" dirty="0" err="1">
                <a:latin typeface="Times New Roman" panose="02020603050405020304" pitchFamily="18" charset="0"/>
                <a:cs typeface="Times New Roman" panose="02020603050405020304" pitchFamily="18" charset="0"/>
              </a:rPr>
              <a:t>Ap</a:t>
            </a:r>
            <a:r>
              <a:rPr lang="fr-FR" sz="3200" dirty="0">
                <a:latin typeface="Times New Roman" panose="02020603050405020304" pitchFamily="18" charset="0"/>
                <a:cs typeface="Times New Roman" panose="02020603050405020304" pitchFamily="18" charset="0"/>
              </a:rPr>
              <a:t> 21, 1-4) </a:t>
            </a:r>
          </a:p>
        </p:txBody>
      </p:sp>
    </p:spTree>
    <p:extLst>
      <p:ext uri="{BB962C8B-B14F-4D97-AF65-F5344CB8AC3E}">
        <p14:creationId xmlns:p14="http://schemas.microsoft.com/office/powerpoint/2010/main" val="2423774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96AE09-63CA-2C4E-A0B0-F2815E3021B7}"/>
              </a:ext>
            </a:extLst>
          </p:cNvPr>
          <p:cNvSpPr/>
          <p:nvPr/>
        </p:nvSpPr>
        <p:spPr>
          <a:xfrm>
            <a:off x="756355" y="1905506"/>
            <a:ext cx="7631289" cy="3046988"/>
          </a:xfrm>
          <a:prstGeom prst="rect">
            <a:avLst/>
          </a:prstGeom>
        </p:spPr>
        <p:txBody>
          <a:bodyPr wrap="square">
            <a:spAutoFit/>
          </a:bodyPr>
          <a:lstStyle/>
          <a:p>
            <a:pPr marL="540385" marR="536575" algn="just"/>
            <a:r>
              <a:rPr lang="fr-FR" sz="32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Quant aux temps et aux moments, frères, vous n’avez pas besoin qu’on vous en écrive. Vous-mêmes le savez parfaitement : le jour du Seigneur vient comme un voleur dans la nuit. » (1 Th 5,1-2)</a:t>
            </a:r>
            <a:r>
              <a:rPr lang="fr-FR" sz="32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a:t>
            </a:r>
          </a:p>
        </p:txBody>
      </p:sp>
    </p:spTree>
    <p:extLst>
      <p:ext uri="{BB962C8B-B14F-4D97-AF65-F5344CB8AC3E}">
        <p14:creationId xmlns:p14="http://schemas.microsoft.com/office/powerpoint/2010/main" val="354262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0"/>
            <a:ext cx="8839200" cy="6986528"/>
          </a:xfrm>
          <a:prstGeom prst="rect">
            <a:avLst/>
          </a:prstGeom>
          <a:noFill/>
        </p:spPr>
        <p:txBody>
          <a:bodyPr wrap="square" rtlCol="0">
            <a:spAutoFit/>
          </a:bodyPr>
          <a:lstStyle/>
          <a:p>
            <a:pPr lvl="0"/>
            <a:r>
              <a:rPr lang="fr-FR" dirty="0"/>
              <a:t> </a:t>
            </a:r>
            <a:r>
              <a:rPr lang="fr-FR" sz="3200" b="1" dirty="0">
                <a:latin typeface="Times New Roman" panose="02020603050405020304" pitchFamily="18" charset="0"/>
                <a:cs typeface="Times New Roman" panose="02020603050405020304" pitchFamily="18" charset="0"/>
              </a:rPr>
              <a:t>1. ESPERER</a:t>
            </a:r>
          </a:p>
          <a:p>
            <a:pPr lvl="1"/>
            <a:r>
              <a:rPr lang="fr-FR" sz="3200" dirty="0">
                <a:latin typeface="Times New Roman" panose="02020603050405020304" pitchFamily="18" charset="0"/>
                <a:cs typeface="Times New Roman" panose="02020603050405020304" pitchFamily="18" charset="0"/>
              </a:rPr>
              <a:t>1.1. L’espérance chrétienne est théologale	</a:t>
            </a:r>
          </a:p>
          <a:p>
            <a:pPr lvl="1"/>
            <a:r>
              <a:rPr lang="fr-FR" sz="3200" dirty="0">
                <a:latin typeface="Times New Roman" panose="02020603050405020304" pitchFamily="18" charset="0"/>
                <a:cs typeface="Times New Roman" panose="02020603050405020304" pitchFamily="18" charset="0"/>
              </a:rPr>
              <a:t>1.2. L’espérance chrétienne est christologique	</a:t>
            </a:r>
          </a:p>
          <a:p>
            <a:pPr lvl="1"/>
            <a:r>
              <a:rPr lang="fr-FR" sz="3200" dirty="0">
                <a:latin typeface="Times New Roman" panose="02020603050405020304" pitchFamily="18" charset="0"/>
                <a:cs typeface="Times New Roman" panose="02020603050405020304" pitchFamily="18" charset="0"/>
              </a:rPr>
              <a:t>1.3. Pour l’au-delà et pour aujourd’hui	</a:t>
            </a:r>
          </a:p>
          <a:p>
            <a:pPr lvl="1"/>
            <a:r>
              <a:rPr lang="fr-FR" sz="3200" dirty="0">
                <a:latin typeface="Times New Roman" panose="02020603050405020304" pitchFamily="18" charset="0"/>
                <a:cs typeface="Times New Roman" panose="02020603050405020304" pitchFamily="18" charset="0"/>
              </a:rPr>
              <a:t>1.4. Pour moi et pour tous	</a:t>
            </a:r>
          </a:p>
          <a:p>
            <a:r>
              <a:rPr lang="fr-FR" sz="3200"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2. LE CHRETIEN ET L’AU-DELA	</a:t>
            </a:r>
          </a:p>
          <a:p>
            <a:pPr lvl="1"/>
            <a:r>
              <a:rPr lang="fr-FR" sz="3200" dirty="0">
                <a:latin typeface="Times New Roman" panose="02020603050405020304" pitchFamily="18" charset="0"/>
                <a:cs typeface="Times New Roman" panose="02020603050405020304" pitchFamily="18" charset="0"/>
              </a:rPr>
              <a:t>2.1. Espérer n’est pas savoir</a:t>
            </a:r>
          </a:p>
          <a:p>
            <a:pPr lvl="1"/>
            <a:r>
              <a:rPr lang="fr-FR" sz="3200" dirty="0">
                <a:latin typeface="Times New Roman" panose="02020603050405020304" pitchFamily="18" charset="0"/>
                <a:cs typeface="Times New Roman" panose="02020603050405020304" pitchFamily="18" charset="0"/>
              </a:rPr>
              <a:t>2.2. Représentations de l’au-delà et visée de la foi</a:t>
            </a:r>
          </a:p>
          <a:p>
            <a:r>
              <a:rPr lang="fr-FR" sz="3200" b="1"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3. LE JOUR DU SEIGNEUR	</a:t>
            </a:r>
          </a:p>
          <a:p>
            <a:pPr lvl="1"/>
            <a:r>
              <a:rPr lang="fr-FR" sz="3200" dirty="0">
                <a:latin typeface="Times New Roman" panose="02020603050405020304" pitchFamily="18" charset="0"/>
                <a:cs typeface="Times New Roman" panose="02020603050405020304" pitchFamily="18" charset="0"/>
              </a:rPr>
              <a:t>3.1. Le retour du Christ et la fin des temps	</a:t>
            </a:r>
          </a:p>
          <a:p>
            <a:pPr lvl="1"/>
            <a:r>
              <a:rPr lang="fr-FR" sz="3200" dirty="0">
                <a:solidFill>
                  <a:srgbClr val="FF0000"/>
                </a:solidFill>
                <a:latin typeface="Times New Roman" panose="02020603050405020304" pitchFamily="18" charset="0"/>
                <a:cs typeface="Times New Roman" panose="02020603050405020304" pitchFamily="18" charset="0"/>
              </a:rPr>
              <a:t>3.2.	Le jugement dernier	</a:t>
            </a:r>
          </a:p>
          <a:p>
            <a:pPr lvl="1"/>
            <a:r>
              <a:rPr lang="fr-FR" sz="3200" dirty="0">
                <a:latin typeface="Times New Roman" panose="02020603050405020304" pitchFamily="18" charset="0"/>
                <a:cs typeface="Times New Roman" panose="02020603050405020304" pitchFamily="18" charset="0"/>
              </a:rPr>
              <a:t>3.3.	Deux tableaux </a:t>
            </a:r>
          </a:p>
        </p:txBody>
      </p:sp>
    </p:spTree>
    <p:extLst>
      <p:ext uri="{BB962C8B-B14F-4D97-AF65-F5344CB8AC3E}">
        <p14:creationId xmlns:p14="http://schemas.microsoft.com/office/powerpoint/2010/main" val="4152360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194CCEF-746E-B548-8610-96A950EC7DDD}"/>
              </a:ext>
            </a:extLst>
          </p:cNvPr>
          <p:cNvSpPr txBox="1"/>
          <p:nvPr/>
        </p:nvSpPr>
        <p:spPr>
          <a:xfrm>
            <a:off x="309093" y="1028343"/>
            <a:ext cx="8525814" cy="4801314"/>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Que dire après cela ? Si Dieu est pour nous, qui sera contre nous ? Lui qui n’a pas épargné son propre fils, mais l’a livré pour nous tous. Comment avec lui ne nous accordera-t-il pas toute faveur. Qui se fera l’accusateur de ceux que Dieu a élus ? C’est Dieu qui justifie, qui donc condamnera ? Le Christ Jésus, celui qui est mort, que dis-je, ressuscité, qui est à la droite de Dieu, qui intercède pour nous ? » (</a:t>
            </a:r>
            <a:r>
              <a:rPr lang="fr-FR" sz="3200" dirty="0" err="1">
                <a:latin typeface="Times New Roman" panose="02020603050405020304" pitchFamily="18" charset="0"/>
                <a:cs typeface="Times New Roman" panose="02020603050405020304" pitchFamily="18" charset="0"/>
              </a:rPr>
              <a:t>Rm</a:t>
            </a:r>
            <a:r>
              <a:rPr lang="fr-FR" sz="3200" dirty="0">
                <a:latin typeface="Times New Roman" panose="02020603050405020304" pitchFamily="18" charset="0"/>
                <a:cs typeface="Times New Roman" panose="02020603050405020304" pitchFamily="18" charset="0"/>
              </a:rPr>
              <a:t> 8, 31-34)</a:t>
            </a:r>
          </a:p>
          <a:p>
            <a:endParaRPr lang="fr-FR" dirty="0"/>
          </a:p>
        </p:txBody>
      </p:sp>
    </p:spTree>
    <p:extLst>
      <p:ext uri="{BB962C8B-B14F-4D97-AF65-F5344CB8AC3E}">
        <p14:creationId xmlns:p14="http://schemas.microsoft.com/office/powerpoint/2010/main" val="2991374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41529DB-2C68-C64F-8697-F35B662FFBA9}"/>
              </a:ext>
            </a:extLst>
          </p:cNvPr>
          <p:cNvSpPr txBox="1"/>
          <p:nvPr/>
        </p:nvSpPr>
        <p:spPr>
          <a:xfrm>
            <a:off x="485422" y="105013"/>
            <a:ext cx="8173156" cy="6647974"/>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Matthieu 25</a:t>
            </a:r>
          </a:p>
          <a:p>
            <a:pPr algn="ctr"/>
            <a:endParaRPr lang="fr-FR" sz="2400" b="1" dirty="0">
              <a:solidFill>
                <a:srgbClr val="0000FF"/>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r>
              <a:rPr lang="fr-FR" sz="2400" b="1" dirty="0">
                <a:solidFill>
                  <a:srgbClr val="0000FF"/>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31</a:t>
            </a:r>
            <a:r>
              <a:rPr lang="fr-FR" sz="2400" dirty="0">
                <a:latin typeface="Times New Roman" panose="02020603050405020304" pitchFamily="18" charset="0"/>
                <a:cs typeface="Times New Roman" panose="02020603050405020304" pitchFamily="18" charset="0"/>
              </a:rPr>
              <a:t>« Quand le Fils de l’homme viendra dans sa gloire, accompagné de tous les anges, alors il siégera sur son trône de gloire. </a:t>
            </a:r>
          </a:p>
          <a:p>
            <a:r>
              <a:rPr lang="fr-FR" sz="2400" b="1" dirty="0">
                <a:latin typeface="Times New Roman" panose="02020603050405020304" pitchFamily="18" charset="0"/>
                <a:cs typeface="Times New Roman" panose="02020603050405020304" pitchFamily="18" charset="0"/>
                <a:hlinkClick r:id="rId3"/>
              </a:rPr>
              <a:t>32</a:t>
            </a:r>
            <a:r>
              <a:rPr lang="fr-FR" sz="2400" dirty="0">
                <a:latin typeface="Times New Roman" panose="02020603050405020304" pitchFamily="18" charset="0"/>
                <a:cs typeface="Times New Roman" panose="02020603050405020304" pitchFamily="18" charset="0"/>
              </a:rPr>
              <a:t>Devant lui seront rassemblées toutes les nations, et il séparera les hommes les uns des autres, comme le berger sépare les brebis des chèvres. </a:t>
            </a:r>
          </a:p>
          <a:p>
            <a:r>
              <a:rPr lang="fr-FR" sz="2400" b="1" dirty="0">
                <a:latin typeface="Times New Roman" panose="02020603050405020304" pitchFamily="18" charset="0"/>
                <a:cs typeface="Times New Roman" panose="02020603050405020304" pitchFamily="18" charset="0"/>
                <a:hlinkClick r:id="rId4"/>
              </a:rPr>
              <a:t>33</a:t>
            </a:r>
            <a:r>
              <a:rPr lang="fr-FR" sz="2400" dirty="0">
                <a:latin typeface="Times New Roman" panose="02020603050405020304" pitchFamily="18" charset="0"/>
                <a:cs typeface="Times New Roman" panose="02020603050405020304" pitchFamily="18" charset="0"/>
              </a:rPr>
              <a:t>Il placera les brebis à sa droite et les chèvres à sa gauche. </a:t>
            </a:r>
          </a:p>
          <a:p>
            <a:r>
              <a:rPr lang="fr-FR" sz="2400" b="1" dirty="0">
                <a:latin typeface="Times New Roman" panose="02020603050405020304" pitchFamily="18" charset="0"/>
                <a:cs typeface="Times New Roman" panose="02020603050405020304" pitchFamily="18" charset="0"/>
                <a:hlinkClick r:id="rId5"/>
              </a:rPr>
              <a:t>34</a:t>
            </a:r>
            <a:r>
              <a:rPr lang="fr-FR" sz="2400" dirty="0">
                <a:latin typeface="Times New Roman" panose="02020603050405020304" pitchFamily="18" charset="0"/>
                <a:cs typeface="Times New Roman" panose="02020603050405020304" pitchFamily="18" charset="0"/>
              </a:rPr>
              <a:t>Alors le roi dira à ceux qui seront à sa droite : “Venez, les bénis de mon Père, recevez en partage le Royaume qui a été préparé pour vous depuis la fondation du monde. </a:t>
            </a:r>
          </a:p>
          <a:p>
            <a:r>
              <a:rPr lang="fr-FR" sz="2400" b="1" dirty="0">
                <a:latin typeface="Times New Roman" panose="02020603050405020304" pitchFamily="18" charset="0"/>
                <a:cs typeface="Times New Roman" panose="02020603050405020304" pitchFamily="18" charset="0"/>
                <a:hlinkClick r:id="rId6"/>
              </a:rPr>
              <a:t>35</a:t>
            </a:r>
            <a:r>
              <a:rPr lang="fr-FR" sz="2400" dirty="0">
                <a:latin typeface="Times New Roman" panose="02020603050405020304" pitchFamily="18" charset="0"/>
                <a:cs typeface="Times New Roman" panose="02020603050405020304" pitchFamily="18" charset="0"/>
              </a:rPr>
              <a:t>Car j’ai eu faim et vous m’avez donné à manger ; j’ai eu soif et vous m’avez donné à boire ; j’étais un étranger et vous m’avez recueilli ; </a:t>
            </a:r>
          </a:p>
          <a:p>
            <a:r>
              <a:rPr lang="fr-FR" sz="2400" b="1" dirty="0">
                <a:latin typeface="Times New Roman" panose="02020603050405020304" pitchFamily="18" charset="0"/>
                <a:cs typeface="Times New Roman" panose="02020603050405020304" pitchFamily="18" charset="0"/>
                <a:hlinkClick r:id="rId7"/>
              </a:rPr>
              <a:t>36</a:t>
            </a:r>
            <a:r>
              <a:rPr lang="fr-FR" sz="2400" dirty="0">
                <a:latin typeface="Times New Roman" panose="02020603050405020304" pitchFamily="18" charset="0"/>
                <a:cs typeface="Times New Roman" panose="02020603050405020304" pitchFamily="18" charset="0"/>
              </a:rPr>
              <a:t>nu, et vous m’avez vêtu ; malade, et vous m’avez visité ; en prison, et vous êtes venus à moi.” </a:t>
            </a:r>
          </a:p>
          <a:p>
            <a:r>
              <a:rPr lang="fr-FR" dirty="0"/>
              <a:t> </a:t>
            </a:r>
          </a:p>
        </p:txBody>
      </p:sp>
    </p:spTree>
    <p:extLst>
      <p:ext uri="{BB962C8B-B14F-4D97-AF65-F5344CB8AC3E}">
        <p14:creationId xmlns:p14="http://schemas.microsoft.com/office/powerpoint/2010/main" val="3005394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41529DB-2C68-C64F-8697-F35B662FFBA9}"/>
              </a:ext>
            </a:extLst>
          </p:cNvPr>
          <p:cNvSpPr txBox="1"/>
          <p:nvPr/>
        </p:nvSpPr>
        <p:spPr>
          <a:xfrm>
            <a:off x="485422" y="1397674"/>
            <a:ext cx="8173156" cy="4062651"/>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hlinkClick r:id="rId2"/>
              </a:rPr>
              <a:t>37</a:t>
            </a:r>
            <a:r>
              <a:rPr lang="fr-FR" sz="2400" dirty="0">
                <a:latin typeface="Times New Roman" panose="02020603050405020304" pitchFamily="18" charset="0"/>
                <a:cs typeface="Times New Roman" panose="02020603050405020304" pitchFamily="18" charset="0"/>
              </a:rPr>
              <a:t>Alors les justes lui répondront : “Seigneur, quand nous est-il arrivé de te voir affamé et de te nourrir, assoiffé et de te donner à boire ? </a:t>
            </a:r>
          </a:p>
          <a:p>
            <a:r>
              <a:rPr lang="fr-FR" sz="2400" b="1" dirty="0">
                <a:latin typeface="Times New Roman" panose="02020603050405020304" pitchFamily="18" charset="0"/>
                <a:cs typeface="Times New Roman" panose="02020603050405020304" pitchFamily="18" charset="0"/>
                <a:hlinkClick r:id="rId3"/>
              </a:rPr>
              <a:t>38</a:t>
            </a:r>
            <a:r>
              <a:rPr lang="fr-FR" sz="2400" dirty="0">
                <a:latin typeface="Times New Roman" panose="02020603050405020304" pitchFamily="18" charset="0"/>
                <a:cs typeface="Times New Roman" panose="02020603050405020304" pitchFamily="18" charset="0"/>
              </a:rPr>
              <a:t>Quand nous est-il arrivé de te voir étranger et de te recueillir, nu et de te vêtir ? </a:t>
            </a:r>
          </a:p>
          <a:p>
            <a:r>
              <a:rPr lang="fr-FR" sz="2400" b="1" dirty="0">
                <a:latin typeface="Times New Roman" panose="02020603050405020304" pitchFamily="18" charset="0"/>
                <a:cs typeface="Times New Roman" panose="02020603050405020304" pitchFamily="18" charset="0"/>
                <a:hlinkClick r:id="rId4"/>
              </a:rPr>
              <a:t>39</a:t>
            </a:r>
            <a:r>
              <a:rPr lang="fr-FR" sz="2400" dirty="0">
                <a:latin typeface="Times New Roman" panose="02020603050405020304" pitchFamily="18" charset="0"/>
                <a:cs typeface="Times New Roman" panose="02020603050405020304" pitchFamily="18" charset="0"/>
              </a:rPr>
              <a:t>Quand nous est-il arrivé de te voir malade ou en prison, et de venir à toi ?” </a:t>
            </a:r>
          </a:p>
          <a:p>
            <a:r>
              <a:rPr lang="fr-FR" sz="2400" b="1" dirty="0">
                <a:latin typeface="Times New Roman" panose="02020603050405020304" pitchFamily="18" charset="0"/>
                <a:cs typeface="Times New Roman" panose="02020603050405020304" pitchFamily="18" charset="0"/>
                <a:hlinkClick r:id="rId5"/>
              </a:rPr>
              <a:t>40</a:t>
            </a:r>
            <a:r>
              <a:rPr lang="fr-FR" sz="2400" dirty="0">
                <a:latin typeface="Times New Roman" panose="02020603050405020304" pitchFamily="18" charset="0"/>
                <a:cs typeface="Times New Roman" panose="02020603050405020304" pitchFamily="18" charset="0"/>
              </a:rPr>
              <a:t>Et le roi leur répondra : “En vérité, je vous le déclare, chaque fois que vous l’avez fait à l’un de ces plus petits, qui sont mes frères, c’est à moi que vous l’avez fait !” </a:t>
            </a:r>
          </a:p>
          <a:p>
            <a:endParaRPr lang="fr-FR" dirty="0"/>
          </a:p>
        </p:txBody>
      </p:sp>
    </p:spTree>
    <p:extLst>
      <p:ext uri="{BB962C8B-B14F-4D97-AF65-F5344CB8AC3E}">
        <p14:creationId xmlns:p14="http://schemas.microsoft.com/office/powerpoint/2010/main" val="1193763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A2F7760-AFCD-8E45-BC32-04C9F9B7FF28}"/>
              </a:ext>
            </a:extLst>
          </p:cNvPr>
          <p:cNvSpPr txBox="1"/>
          <p:nvPr/>
        </p:nvSpPr>
        <p:spPr>
          <a:xfrm>
            <a:off x="1385047" y="1655188"/>
            <a:ext cx="6372079" cy="1015663"/>
          </a:xfrm>
          <a:prstGeom prst="rect">
            <a:avLst/>
          </a:prstGeom>
          <a:noFill/>
        </p:spPr>
        <p:txBody>
          <a:bodyPr wrap="square" rtlCol="0">
            <a:spAutoFit/>
          </a:bodyPr>
          <a:lstStyle/>
          <a:p>
            <a:pPr algn="ctr"/>
            <a:r>
              <a:rPr lang="fr-FR" sz="6000" b="1" dirty="0">
                <a:latin typeface="Times New Roman" panose="02020603050405020304" pitchFamily="18" charset="0"/>
                <a:cs typeface="Times New Roman" panose="02020603050405020304" pitchFamily="18" charset="0"/>
              </a:rPr>
              <a:t>ESCHATOLOGIE</a:t>
            </a:r>
          </a:p>
        </p:txBody>
      </p:sp>
      <p:sp>
        <p:nvSpPr>
          <p:cNvPr id="5" name="ZoneTexte 4">
            <a:extLst>
              <a:ext uri="{FF2B5EF4-FFF2-40B4-BE49-F238E27FC236}">
                <a16:creationId xmlns:a16="http://schemas.microsoft.com/office/drawing/2014/main" id="{47092C5B-4712-2A41-B041-27A3FD7008BF}"/>
              </a:ext>
            </a:extLst>
          </p:cNvPr>
          <p:cNvSpPr txBox="1"/>
          <p:nvPr/>
        </p:nvSpPr>
        <p:spPr>
          <a:xfrm>
            <a:off x="1398493" y="3551426"/>
            <a:ext cx="2971800" cy="1015663"/>
          </a:xfrm>
          <a:prstGeom prst="rect">
            <a:avLst/>
          </a:prstGeom>
          <a:noFill/>
        </p:spPr>
        <p:txBody>
          <a:bodyPr wrap="square" rtlCol="0">
            <a:spAutoFit/>
          </a:bodyPr>
          <a:lstStyle/>
          <a:p>
            <a:r>
              <a:rPr lang="fr-FR" sz="6000" i="1" dirty="0" err="1">
                <a:latin typeface="Times New Roman" panose="02020603050405020304" pitchFamily="18" charset="0"/>
                <a:cs typeface="Times New Roman" panose="02020603050405020304" pitchFamily="18" charset="0"/>
              </a:rPr>
              <a:t>eschatos</a:t>
            </a:r>
            <a:endParaRPr lang="fr-FR" sz="6000" i="1"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13FA6058-68AF-F545-B9E9-31DE4D6D0A89}"/>
              </a:ext>
            </a:extLst>
          </p:cNvPr>
          <p:cNvSpPr txBox="1"/>
          <p:nvPr/>
        </p:nvSpPr>
        <p:spPr>
          <a:xfrm>
            <a:off x="5378824" y="3564172"/>
            <a:ext cx="1868229" cy="1015663"/>
          </a:xfrm>
          <a:prstGeom prst="rect">
            <a:avLst/>
          </a:prstGeom>
          <a:noFill/>
        </p:spPr>
        <p:txBody>
          <a:bodyPr wrap="square" rtlCol="0">
            <a:spAutoFit/>
          </a:bodyPr>
          <a:lstStyle/>
          <a:p>
            <a:r>
              <a:rPr lang="fr-FR" sz="6000" i="1" dirty="0">
                <a:latin typeface="Times New Roman" panose="02020603050405020304" pitchFamily="18" charset="0"/>
                <a:cs typeface="Times New Roman" panose="02020603050405020304" pitchFamily="18" charset="0"/>
              </a:rPr>
              <a:t>logos</a:t>
            </a:r>
          </a:p>
        </p:txBody>
      </p:sp>
      <p:cxnSp>
        <p:nvCxnSpPr>
          <p:cNvPr id="8" name="Connecteur droit avec flèche 7">
            <a:extLst>
              <a:ext uri="{FF2B5EF4-FFF2-40B4-BE49-F238E27FC236}">
                <a16:creationId xmlns:a16="http://schemas.microsoft.com/office/drawing/2014/main" id="{8C9114AE-D8CB-9746-A576-49ADDFDCB1E7}"/>
              </a:ext>
            </a:extLst>
          </p:cNvPr>
          <p:cNvCxnSpPr>
            <a:cxnSpLocks/>
          </p:cNvCxnSpPr>
          <p:nvPr/>
        </p:nvCxnSpPr>
        <p:spPr>
          <a:xfrm flipH="1">
            <a:off x="2884393" y="2683597"/>
            <a:ext cx="1686694" cy="8805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Connecteur droit avec flèche 9">
            <a:extLst>
              <a:ext uri="{FF2B5EF4-FFF2-40B4-BE49-F238E27FC236}">
                <a16:creationId xmlns:a16="http://schemas.microsoft.com/office/drawing/2014/main" id="{485C4D11-9BD1-C64D-9E15-D990B1E0631D}"/>
              </a:ext>
            </a:extLst>
          </p:cNvPr>
          <p:cNvCxnSpPr>
            <a:cxnSpLocks/>
            <a:stCxn id="2" idx="2"/>
            <a:endCxn id="6" idx="0"/>
          </p:cNvCxnSpPr>
          <p:nvPr/>
        </p:nvCxnSpPr>
        <p:spPr>
          <a:xfrm>
            <a:off x="4571087" y="2670851"/>
            <a:ext cx="1741852" cy="8933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2321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41529DB-2C68-C64F-8697-F35B662FFBA9}"/>
              </a:ext>
            </a:extLst>
          </p:cNvPr>
          <p:cNvSpPr txBox="1"/>
          <p:nvPr/>
        </p:nvSpPr>
        <p:spPr>
          <a:xfrm>
            <a:off x="485422" y="289679"/>
            <a:ext cx="8173156" cy="6278642"/>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hlinkClick r:id="rId2"/>
              </a:rPr>
              <a:t>41</a:t>
            </a:r>
            <a:r>
              <a:rPr lang="fr-FR" sz="2400" dirty="0">
                <a:latin typeface="Times New Roman" panose="02020603050405020304" pitchFamily="18" charset="0"/>
                <a:cs typeface="Times New Roman" panose="02020603050405020304" pitchFamily="18" charset="0"/>
              </a:rPr>
              <a:t>Alors il dira à ceux qui seront à sa gauche : “Allez-vous-en loin de moi, maudits, au feu éternel qui a été préparé pour le diable et pour ses anges. </a:t>
            </a:r>
          </a:p>
          <a:p>
            <a:r>
              <a:rPr lang="fr-FR" sz="2400" b="1" dirty="0">
                <a:latin typeface="Times New Roman" panose="02020603050405020304" pitchFamily="18" charset="0"/>
                <a:cs typeface="Times New Roman" panose="02020603050405020304" pitchFamily="18" charset="0"/>
                <a:hlinkClick r:id="rId3"/>
              </a:rPr>
              <a:t>42</a:t>
            </a:r>
            <a:r>
              <a:rPr lang="fr-FR" sz="2400" dirty="0">
                <a:latin typeface="Times New Roman" panose="02020603050405020304" pitchFamily="18" charset="0"/>
                <a:cs typeface="Times New Roman" panose="02020603050405020304" pitchFamily="18" charset="0"/>
              </a:rPr>
              <a:t>Car j’ai eu faim et vous ne m’avez pas donné à manger ; j’ai eu soif et vous ne m’avez pas donné à boire ; </a:t>
            </a:r>
          </a:p>
          <a:p>
            <a:r>
              <a:rPr lang="fr-FR" sz="2400" b="1" dirty="0">
                <a:latin typeface="Times New Roman" panose="02020603050405020304" pitchFamily="18" charset="0"/>
                <a:cs typeface="Times New Roman" panose="02020603050405020304" pitchFamily="18" charset="0"/>
                <a:hlinkClick r:id="rId4"/>
              </a:rPr>
              <a:t>43</a:t>
            </a:r>
            <a:r>
              <a:rPr lang="fr-FR" sz="2400" dirty="0">
                <a:latin typeface="Times New Roman" panose="02020603050405020304" pitchFamily="18" charset="0"/>
                <a:cs typeface="Times New Roman" panose="02020603050405020304" pitchFamily="18" charset="0"/>
              </a:rPr>
              <a:t>j’étais un étranger et vous ne m’avez pas recueilli ; nu, et vous ne m’avez pas vêtu ; malade et en prison, et vous ne m’avez pas visité.” </a:t>
            </a:r>
          </a:p>
          <a:p>
            <a:r>
              <a:rPr lang="fr-FR" sz="2400" b="1" dirty="0">
                <a:latin typeface="Times New Roman" panose="02020603050405020304" pitchFamily="18" charset="0"/>
                <a:cs typeface="Times New Roman" panose="02020603050405020304" pitchFamily="18" charset="0"/>
                <a:hlinkClick r:id="rId5"/>
              </a:rPr>
              <a:t>44</a:t>
            </a:r>
            <a:r>
              <a:rPr lang="fr-FR" sz="2400" dirty="0">
                <a:latin typeface="Times New Roman" panose="02020603050405020304" pitchFamily="18" charset="0"/>
                <a:cs typeface="Times New Roman" panose="02020603050405020304" pitchFamily="18" charset="0"/>
              </a:rPr>
              <a:t>Alors eux aussi répondront : “Seigneur, quand nous est-il arrivé de te voir affamé ou assoiffé, étranger ou nu, malade ou en prison, sans venir t’assister ?” </a:t>
            </a:r>
          </a:p>
          <a:p>
            <a:r>
              <a:rPr lang="fr-FR" sz="2400" b="1" dirty="0">
                <a:latin typeface="Times New Roman" panose="02020603050405020304" pitchFamily="18" charset="0"/>
                <a:cs typeface="Times New Roman" panose="02020603050405020304" pitchFamily="18" charset="0"/>
                <a:hlinkClick r:id="rId6"/>
              </a:rPr>
              <a:t>45</a:t>
            </a:r>
            <a:r>
              <a:rPr lang="fr-FR" sz="2400" dirty="0">
                <a:latin typeface="Times New Roman" panose="02020603050405020304" pitchFamily="18" charset="0"/>
                <a:cs typeface="Times New Roman" panose="02020603050405020304" pitchFamily="18" charset="0"/>
              </a:rPr>
              <a:t>Alors il leur répondra : “En vérité, je vous le déclare, chaque fois que vous ne l’avez pas fait à l’un de ces plus petits, à moi non plus vous ne l’avez pas fait.” </a:t>
            </a:r>
          </a:p>
          <a:p>
            <a:r>
              <a:rPr lang="fr-FR" sz="2400" b="1" dirty="0">
                <a:latin typeface="Times New Roman" panose="02020603050405020304" pitchFamily="18" charset="0"/>
                <a:cs typeface="Times New Roman" panose="02020603050405020304" pitchFamily="18" charset="0"/>
                <a:hlinkClick r:id="rId7"/>
              </a:rPr>
              <a:t>46</a:t>
            </a:r>
            <a:r>
              <a:rPr lang="fr-FR" sz="2400" dirty="0">
                <a:latin typeface="Times New Roman" panose="02020603050405020304" pitchFamily="18" charset="0"/>
                <a:cs typeface="Times New Roman" panose="02020603050405020304" pitchFamily="18" charset="0"/>
              </a:rPr>
              <a:t>Et ils s’en iront, ceux-ci au châtiment éternel, et les justes à la vie éternelle. »</a:t>
            </a:r>
          </a:p>
          <a:p>
            <a:endParaRPr lang="fr-FR" dirty="0"/>
          </a:p>
        </p:txBody>
      </p:sp>
    </p:spTree>
    <p:extLst>
      <p:ext uri="{BB962C8B-B14F-4D97-AF65-F5344CB8AC3E}">
        <p14:creationId xmlns:p14="http://schemas.microsoft.com/office/powerpoint/2010/main" val="2052300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ierre, voûte&#10;&#10;Description générée automatiquement">
            <a:extLst>
              <a:ext uri="{FF2B5EF4-FFF2-40B4-BE49-F238E27FC236}">
                <a16:creationId xmlns:a16="http://schemas.microsoft.com/office/drawing/2014/main" id="{6626C5EE-31FD-E32D-EDD7-EEBFC9134661}"/>
              </a:ext>
            </a:extLst>
          </p:cNvPr>
          <p:cNvPicPr>
            <a:picLocks noChangeAspect="1"/>
          </p:cNvPicPr>
          <p:nvPr/>
        </p:nvPicPr>
        <p:blipFill>
          <a:blip r:embed="rId2"/>
          <a:stretch>
            <a:fillRect/>
          </a:stretch>
        </p:blipFill>
        <p:spPr>
          <a:xfrm>
            <a:off x="-1" y="600449"/>
            <a:ext cx="9144000" cy="4956712"/>
          </a:xfrm>
          <a:prstGeom prst="rect">
            <a:avLst/>
          </a:prstGeom>
        </p:spPr>
      </p:pic>
      <p:sp>
        <p:nvSpPr>
          <p:cNvPr id="4" name="ZoneTexte 3">
            <a:extLst>
              <a:ext uri="{FF2B5EF4-FFF2-40B4-BE49-F238E27FC236}">
                <a16:creationId xmlns:a16="http://schemas.microsoft.com/office/drawing/2014/main" id="{B0D753F5-4E60-D538-AA4C-22178B9A8C23}"/>
              </a:ext>
            </a:extLst>
          </p:cNvPr>
          <p:cNvSpPr txBox="1"/>
          <p:nvPr/>
        </p:nvSpPr>
        <p:spPr>
          <a:xfrm>
            <a:off x="1186774" y="6046458"/>
            <a:ext cx="6770451" cy="830997"/>
          </a:xfrm>
          <a:prstGeom prst="rect">
            <a:avLst/>
          </a:prstGeom>
          <a:solidFill>
            <a:schemeClr val="tx1"/>
          </a:solidFill>
        </p:spPr>
        <p:txBody>
          <a:bodyPr wrap="square" rtlCol="0">
            <a:spAutoFit/>
          </a:bodyPr>
          <a:lstStyle/>
          <a:p>
            <a:r>
              <a:rPr lang="fr-FR" sz="2400" dirty="0" err="1"/>
              <a:t>Ty</a:t>
            </a:r>
            <a:r>
              <a:rPr lang="fr-FR" sz="2400" dirty="0" err="1">
                <a:solidFill>
                  <a:schemeClr val="bg1"/>
                </a:solidFill>
              </a:rPr>
              <a:t>Tympan</a:t>
            </a:r>
            <a:r>
              <a:rPr lang="fr-FR" sz="2400" dirty="0">
                <a:solidFill>
                  <a:schemeClr val="bg1"/>
                </a:solidFill>
              </a:rPr>
              <a:t> abbatiale Sainte-Foy de Conques – XIIe s</a:t>
            </a:r>
            <a:r>
              <a:rPr lang="fr-FR" sz="2400" dirty="0"/>
              <a:t> abbatiale </a:t>
            </a:r>
            <a:r>
              <a:rPr lang="fr-FR" dirty="0"/>
              <a:t>Sainte-Foy de Conques – XIIe s</a:t>
            </a:r>
          </a:p>
        </p:txBody>
      </p:sp>
    </p:spTree>
    <p:extLst>
      <p:ext uri="{BB962C8B-B14F-4D97-AF65-F5344CB8AC3E}">
        <p14:creationId xmlns:p14="http://schemas.microsoft.com/office/powerpoint/2010/main" val="691642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bâtiment, extérieur, pierre, vieux&#10;&#10;Description générée automatiquement">
            <a:extLst>
              <a:ext uri="{FF2B5EF4-FFF2-40B4-BE49-F238E27FC236}">
                <a16:creationId xmlns:a16="http://schemas.microsoft.com/office/drawing/2014/main" id="{BCB83692-B1CC-0B40-9E28-5626A9B15235}"/>
              </a:ext>
            </a:extLst>
          </p:cNvPr>
          <p:cNvPicPr>
            <a:picLocks noChangeAspect="1"/>
          </p:cNvPicPr>
          <p:nvPr/>
        </p:nvPicPr>
        <p:blipFill>
          <a:blip r:embed="rId2"/>
          <a:stretch>
            <a:fillRect/>
          </a:stretch>
        </p:blipFill>
        <p:spPr>
          <a:xfrm>
            <a:off x="2321162" y="0"/>
            <a:ext cx="5039796" cy="6858000"/>
          </a:xfrm>
          <a:prstGeom prst="rect">
            <a:avLst/>
          </a:prstGeom>
        </p:spPr>
      </p:pic>
      <p:sp>
        <p:nvSpPr>
          <p:cNvPr id="2" name="ZoneTexte 1">
            <a:extLst>
              <a:ext uri="{FF2B5EF4-FFF2-40B4-BE49-F238E27FC236}">
                <a16:creationId xmlns:a16="http://schemas.microsoft.com/office/drawing/2014/main" id="{A028061B-9138-4CD3-5D56-D49CF2E2E775}"/>
              </a:ext>
            </a:extLst>
          </p:cNvPr>
          <p:cNvSpPr txBox="1"/>
          <p:nvPr/>
        </p:nvSpPr>
        <p:spPr>
          <a:xfrm>
            <a:off x="161622" y="389106"/>
            <a:ext cx="2159540" cy="830997"/>
          </a:xfrm>
          <a:prstGeom prst="rect">
            <a:avLst/>
          </a:prstGeom>
          <a:noFill/>
        </p:spPr>
        <p:txBody>
          <a:bodyPr wrap="square" rtlCol="0">
            <a:spAutoFit/>
          </a:bodyPr>
          <a:lstStyle/>
          <a:p>
            <a:r>
              <a:rPr lang="fr-FR" sz="2400" dirty="0">
                <a:solidFill>
                  <a:schemeClr val="bg1"/>
                </a:solidFill>
              </a:rPr>
              <a:t>Portail  Notre-Dame de Paris</a:t>
            </a:r>
          </a:p>
        </p:txBody>
      </p:sp>
    </p:spTree>
    <p:extLst>
      <p:ext uri="{BB962C8B-B14F-4D97-AF65-F5344CB8AC3E}">
        <p14:creationId xmlns:p14="http://schemas.microsoft.com/office/powerpoint/2010/main" val="1592075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t="784"/>
          <a:stretch/>
        </p:blipFill>
        <p:spPr>
          <a:xfrm>
            <a:off x="0" y="941294"/>
            <a:ext cx="9144000" cy="5015006"/>
          </a:xfrm>
          <a:prstGeom prst="rect">
            <a:avLst/>
          </a:prstGeom>
        </p:spPr>
      </p:pic>
    </p:spTree>
    <p:extLst>
      <p:ext uri="{BB962C8B-B14F-4D97-AF65-F5344CB8AC3E}">
        <p14:creationId xmlns:p14="http://schemas.microsoft.com/office/powerpoint/2010/main" val="411931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bâtiment, sculpture, plusieurs&#10;&#10;Description générée automatiquement">
            <a:extLst>
              <a:ext uri="{FF2B5EF4-FFF2-40B4-BE49-F238E27FC236}">
                <a16:creationId xmlns:a16="http://schemas.microsoft.com/office/drawing/2014/main" id="{14A0A917-5AE1-C64F-9258-21F1D7350250}"/>
              </a:ext>
            </a:extLst>
          </p:cNvPr>
          <p:cNvPicPr>
            <a:picLocks noChangeAspect="1"/>
          </p:cNvPicPr>
          <p:nvPr/>
        </p:nvPicPr>
        <p:blipFill>
          <a:blip r:embed="rId2"/>
          <a:stretch>
            <a:fillRect/>
          </a:stretch>
        </p:blipFill>
        <p:spPr>
          <a:xfrm>
            <a:off x="527111" y="0"/>
            <a:ext cx="8089777" cy="6858000"/>
          </a:xfrm>
          <a:prstGeom prst="rect">
            <a:avLst/>
          </a:prstGeom>
        </p:spPr>
      </p:pic>
    </p:spTree>
    <p:extLst>
      <p:ext uri="{BB962C8B-B14F-4D97-AF65-F5344CB8AC3E}">
        <p14:creationId xmlns:p14="http://schemas.microsoft.com/office/powerpoint/2010/main" val="972614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939800"/>
            <a:ext cx="9144000" cy="4978329"/>
          </a:xfrm>
          <a:prstGeom prst="rect">
            <a:avLst/>
          </a:prstGeom>
        </p:spPr>
      </p:pic>
    </p:spTree>
    <p:extLst>
      <p:ext uri="{BB962C8B-B14F-4D97-AF65-F5344CB8AC3E}">
        <p14:creationId xmlns:p14="http://schemas.microsoft.com/office/powerpoint/2010/main" val="1947266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206500"/>
            <a:ext cx="9144000" cy="4430012"/>
          </a:xfrm>
          <a:prstGeom prst="rect">
            <a:avLst/>
          </a:prstGeom>
        </p:spPr>
      </p:pic>
    </p:spTree>
    <p:extLst>
      <p:ext uri="{BB962C8B-B14F-4D97-AF65-F5344CB8AC3E}">
        <p14:creationId xmlns:p14="http://schemas.microsoft.com/office/powerpoint/2010/main" val="2738989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0" y="0"/>
            <a:ext cx="8839200" cy="6986528"/>
          </a:xfrm>
          <a:prstGeom prst="rect">
            <a:avLst/>
          </a:prstGeom>
          <a:noFill/>
        </p:spPr>
        <p:txBody>
          <a:bodyPr wrap="square" rtlCol="0">
            <a:spAutoFit/>
          </a:bodyPr>
          <a:lstStyle/>
          <a:p>
            <a:pPr lvl="0"/>
            <a:r>
              <a:rPr lang="fr-FR" dirty="0"/>
              <a:t> </a:t>
            </a:r>
            <a:r>
              <a:rPr lang="fr-FR" sz="3200" b="1" dirty="0">
                <a:latin typeface="Times New Roman" panose="02020603050405020304" pitchFamily="18" charset="0"/>
                <a:cs typeface="Times New Roman" panose="02020603050405020304" pitchFamily="18" charset="0"/>
              </a:rPr>
              <a:t>1. ESPERER</a:t>
            </a:r>
          </a:p>
          <a:p>
            <a:pPr lvl="1"/>
            <a:r>
              <a:rPr lang="fr-FR" sz="3200" dirty="0">
                <a:latin typeface="Times New Roman" panose="02020603050405020304" pitchFamily="18" charset="0"/>
                <a:cs typeface="Times New Roman" panose="02020603050405020304" pitchFamily="18" charset="0"/>
              </a:rPr>
              <a:t>1.1. L’espérance chrétienne est théologale	</a:t>
            </a:r>
          </a:p>
          <a:p>
            <a:pPr lvl="1"/>
            <a:r>
              <a:rPr lang="fr-FR" sz="3200" dirty="0">
                <a:latin typeface="Times New Roman" panose="02020603050405020304" pitchFamily="18" charset="0"/>
                <a:cs typeface="Times New Roman" panose="02020603050405020304" pitchFamily="18" charset="0"/>
              </a:rPr>
              <a:t>1.2. L’espérance chrétienne est christologique	</a:t>
            </a:r>
          </a:p>
          <a:p>
            <a:pPr lvl="1"/>
            <a:r>
              <a:rPr lang="fr-FR" sz="3200" dirty="0">
                <a:latin typeface="Times New Roman" panose="02020603050405020304" pitchFamily="18" charset="0"/>
                <a:cs typeface="Times New Roman" panose="02020603050405020304" pitchFamily="18" charset="0"/>
              </a:rPr>
              <a:t>1.3. Pour l’au-delà et pour aujourd’hui	</a:t>
            </a:r>
          </a:p>
          <a:p>
            <a:pPr lvl="1"/>
            <a:r>
              <a:rPr lang="fr-FR" sz="3200" dirty="0">
                <a:latin typeface="Times New Roman" panose="02020603050405020304" pitchFamily="18" charset="0"/>
                <a:cs typeface="Times New Roman" panose="02020603050405020304" pitchFamily="18" charset="0"/>
              </a:rPr>
              <a:t>1.4. Pour moi et pour tous	</a:t>
            </a:r>
          </a:p>
          <a:p>
            <a:r>
              <a:rPr lang="fr-FR" sz="3200"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2. LE CHRETIEN ET L’AU-DELA	</a:t>
            </a:r>
          </a:p>
          <a:p>
            <a:pPr lvl="1"/>
            <a:r>
              <a:rPr lang="fr-FR" sz="3200" dirty="0">
                <a:latin typeface="Times New Roman" panose="02020603050405020304" pitchFamily="18" charset="0"/>
                <a:cs typeface="Times New Roman" panose="02020603050405020304" pitchFamily="18" charset="0"/>
              </a:rPr>
              <a:t>2.1. Espérer n’est pas savoir</a:t>
            </a:r>
          </a:p>
          <a:p>
            <a:pPr lvl="1"/>
            <a:r>
              <a:rPr lang="fr-FR" sz="3200" dirty="0">
                <a:latin typeface="Times New Roman" panose="02020603050405020304" pitchFamily="18" charset="0"/>
                <a:cs typeface="Times New Roman" panose="02020603050405020304" pitchFamily="18" charset="0"/>
              </a:rPr>
              <a:t>2.2. Représentations de l’au-delà et visée de la foi</a:t>
            </a:r>
          </a:p>
          <a:p>
            <a:r>
              <a:rPr lang="fr-FR" sz="3200" b="1"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3. LE JOUR DU SEIGNEUR	</a:t>
            </a:r>
          </a:p>
          <a:p>
            <a:pPr lvl="1"/>
            <a:r>
              <a:rPr lang="fr-FR" sz="3200" dirty="0">
                <a:latin typeface="Times New Roman" panose="02020603050405020304" pitchFamily="18" charset="0"/>
                <a:cs typeface="Times New Roman" panose="02020603050405020304" pitchFamily="18" charset="0"/>
              </a:rPr>
              <a:t>3.1. Le retour du Christ et la fin des temps	</a:t>
            </a:r>
          </a:p>
          <a:p>
            <a:pPr lvl="1"/>
            <a:r>
              <a:rPr lang="fr-FR" sz="3200" dirty="0">
                <a:latin typeface="Times New Roman" panose="02020603050405020304" pitchFamily="18" charset="0"/>
                <a:cs typeface="Times New Roman" panose="02020603050405020304" pitchFamily="18" charset="0"/>
              </a:rPr>
              <a:t>3.2.	Le jugement dernier</a:t>
            </a:r>
            <a:r>
              <a:rPr lang="fr-FR" sz="3200" dirty="0">
                <a:solidFill>
                  <a:srgbClr val="FF0000"/>
                </a:solidFill>
                <a:latin typeface="Times New Roman" panose="02020603050405020304" pitchFamily="18" charset="0"/>
                <a:cs typeface="Times New Roman" panose="02020603050405020304" pitchFamily="18" charset="0"/>
              </a:rPr>
              <a:t>	</a:t>
            </a:r>
          </a:p>
          <a:p>
            <a:pPr lvl="1"/>
            <a:r>
              <a:rPr lang="fr-FR" sz="3200" dirty="0">
                <a:solidFill>
                  <a:srgbClr val="FF0000"/>
                </a:solidFill>
                <a:latin typeface="Times New Roman" panose="02020603050405020304" pitchFamily="18" charset="0"/>
                <a:cs typeface="Times New Roman" panose="02020603050405020304" pitchFamily="18" charset="0"/>
              </a:rPr>
              <a:t>3.3.	Deux tableaux </a:t>
            </a:r>
          </a:p>
        </p:txBody>
      </p:sp>
    </p:spTree>
    <p:extLst>
      <p:ext uri="{BB962C8B-B14F-4D97-AF65-F5344CB8AC3E}">
        <p14:creationId xmlns:p14="http://schemas.microsoft.com/office/powerpoint/2010/main" val="2214437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posant, décoré, plusieurs&#10;&#10;Description générée automatiquement">
            <a:extLst>
              <a:ext uri="{FF2B5EF4-FFF2-40B4-BE49-F238E27FC236}">
                <a16:creationId xmlns:a16="http://schemas.microsoft.com/office/drawing/2014/main" id="{8B134EFE-8934-1448-A5AD-53D14E5B6C2D}"/>
              </a:ext>
            </a:extLst>
          </p:cNvPr>
          <p:cNvPicPr>
            <a:picLocks noChangeAspect="1"/>
          </p:cNvPicPr>
          <p:nvPr/>
        </p:nvPicPr>
        <p:blipFill rotWithShape="1">
          <a:blip r:embed="rId2"/>
          <a:srcRect l="1471" t="2555"/>
          <a:stretch/>
        </p:blipFill>
        <p:spPr>
          <a:xfrm>
            <a:off x="134470" y="1452282"/>
            <a:ext cx="9009529" cy="4059835"/>
          </a:xfrm>
          <a:prstGeom prst="rect">
            <a:avLst/>
          </a:prstGeom>
        </p:spPr>
      </p:pic>
      <p:sp>
        <p:nvSpPr>
          <p:cNvPr id="4" name="ZoneTexte 3">
            <a:extLst>
              <a:ext uri="{FF2B5EF4-FFF2-40B4-BE49-F238E27FC236}">
                <a16:creationId xmlns:a16="http://schemas.microsoft.com/office/drawing/2014/main" id="{B093D9B3-773C-CA45-A765-DBB6F1EC72BD}"/>
              </a:ext>
            </a:extLst>
          </p:cNvPr>
          <p:cNvSpPr txBox="1"/>
          <p:nvPr/>
        </p:nvSpPr>
        <p:spPr>
          <a:xfrm>
            <a:off x="134470" y="5659185"/>
            <a:ext cx="8805809" cy="461665"/>
          </a:xfrm>
          <a:prstGeom prst="rect">
            <a:avLst/>
          </a:prstGeom>
          <a:solidFill>
            <a:schemeClr val="tx1"/>
          </a:solidFill>
        </p:spPr>
        <p:txBody>
          <a:bodyPr wrap="none" rtlCol="0">
            <a:spAutoFit/>
          </a:bodyPr>
          <a:lstStyle/>
          <a:p>
            <a:r>
              <a:rPr lang="fr-FR" sz="2400" dirty="0">
                <a:solidFill>
                  <a:schemeClr val="bg1"/>
                </a:solidFill>
              </a:rPr>
              <a:t>Van der Weyden, </a:t>
            </a:r>
            <a:r>
              <a:rPr lang="fr-FR" sz="2400" i="1" dirty="0">
                <a:solidFill>
                  <a:schemeClr val="bg1"/>
                </a:solidFill>
              </a:rPr>
              <a:t>Le jugement dernier</a:t>
            </a:r>
            <a:r>
              <a:rPr lang="fr-FR" sz="2400" dirty="0">
                <a:solidFill>
                  <a:schemeClr val="bg1"/>
                </a:solidFill>
              </a:rPr>
              <a:t>, Hôtel-Dieu de Beaune, v. 1450</a:t>
            </a:r>
          </a:p>
        </p:txBody>
      </p:sp>
    </p:spTree>
    <p:extLst>
      <p:ext uri="{BB962C8B-B14F-4D97-AF65-F5344CB8AC3E}">
        <p14:creationId xmlns:p14="http://schemas.microsoft.com/office/powerpoint/2010/main" val="1139634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895600" y="0"/>
            <a:ext cx="3334827" cy="6858000"/>
          </a:xfrm>
          <a:prstGeom prst="rect">
            <a:avLst/>
          </a:prstGeom>
        </p:spPr>
      </p:pic>
    </p:spTree>
    <p:extLst>
      <p:ext uri="{BB962C8B-B14F-4D97-AF65-F5344CB8AC3E}">
        <p14:creationId xmlns:p14="http://schemas.microsoft.com/office/powerpoint/2010/main" val="3760126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505122"/>
            <a:ext cx="8839200" cy="5847755"/>
          </a:xfrm>
          <a:prstGeom prst="rect">
            <a:avLst/>
          </a:prstGeom>
          <a:noFill/>
        </p:spPr>
        <p:txBody>
          <a:bodyPr wrap="square" rtlCol="0">
            <a:spAutoFit/>
          </a:bodyPr>
          <a:lstStyle/>
          <a:p>
            <a:pPr lvl="0"/>
            <a:r>
              <a:rPr lang="fr-FR" dirty="0"/>
              <a:t> </a:t>
            </a:r>
            <a:r>
              <a:rPr lang="fr-FR" sz="3200" b="1" dirty="0">
                <a:latin typeface="Times New Roman" panose="02020603050405020304" pitchFamily="18" charset="0"/>
                <a:cs typeface="Times New Roman" panose="02020603050405020304" pitchFamily="18" charset="0"/>
              </a:rPr>
              <a:t>1. ESPERER</a:t>
            </a:r>
          </a:p>
          <a:p>
            <a:pPr lvl="1"/>
            <a:r>
              <a:rPr lang="fr-FR" sz="3200" dirty="0">
                <a:solidFill>
                  <a:srgbClr val="FF0000"/>
                </a:solidFill>
                <a:latin typeface="Times New Roman" panose="02020603050405020304" pitchFamily="18" charset="0"/>
                <a:cs typeface="Times New Roman" panose="02020603050405020304" pitchFamily="18" charset="0"/>
              </a:rPr>
              <a:t>1.1. L’espérance chrétienne est théologale</a:t>
            </a:r>
            <a:r>
              <a:rPr lang="fr-FR" sz="3200" dirty="0">
                <a:latin typeface="Times New Roman" panose="02020603050405020304" pitchFamily="18" charset="0"/>
                <a:cs typeface="Times New Roman" panose="02020603050405020304" pitchFamily="18" charset="0"/>
              </a:rPr>
              <a:t>	</a:t>
            </a:r>
          </a:p>
          <a:p>
            <a:pPr lvl="1"/>
            <a:r>
              <a:rPr lang="fr-FR" sz="3200" dirty="0">
                <a:latin typeface="Times New Roman" panose="02020603050405020304" pitchFamily="18" charset="0"/>
                <a:cs typeface="Times New Roman" panose="02020603050405020304" pitchFamily="18" charset="0"/>
              </a:rPr>
              <a:t>1.2. L’espérance chrétienne est christologique	</a:t>
            </a:r>
          </a:p>
          <a:p>
            <a:pPr lvl="1"/>
            <a:r>
              <a:rPr lang="fr-FR" sz="3200" dirty="0">
                <a:latin typeface="Times New Roman" panose="02020603050405020304" pitchFamily="18" charset="0"/>
                <a:cs typeface="Times New Roman" panose="02020603050405020304" pitchFamily="18" charset="0"/>
              </a:rPr>
              <a:t>1.3. Pour l’au-delà et pour aujourd’hui	</a:t>
            </a:r>
          </a:p>
          <a:p>
            <a:pPr lvl="1"/>
            <a:r>
              <a:rPr lang="fr-FR" sz="3200" dirty="0">
                <a:latin typeface="Times New Roman" panose="02020603050405020304" pitchFamily="18" charset="0"/>
                <a:cs typeface="Times New Roman" panose="02020603050405020304" pitchFamily="18" charset="0"/>
              </a:rPr>
              <a:t>1.4. Pour moi et pour tous	</a:t>
            </a:r>
          </a:p>
          <a:p>
            <a:r>
              <a:rPr lang="fr-FR" sz="3200"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2. LE CHRETIEN ET L’AU-DELA	</a:t>
            </a:r>
          </a:p>
          <a:p>
            <a:pPr lvl="1"/>
            <a:r>
              <a:rPr lang="fr-FR" sz="3200" dirty="0">
                <a:latin typeface="Times New Roman" panose="02020603050405020304" pitchFamily="18" charset="0"/>
                <a:cs typeface="Times New Roman" panose="02020603050405020304" pitchFamily="18" charset="0"/>
              </a:rPr>
              <a:t>2.1. Espérer n’est pas savoir</a:t>
            </a:r>
          </a:p>
          <a:p>
            <a:pPr lvl="1"/>
            <a:r>
              <a:rPr lang="fr-FR" sz="3200" dirty="0">
                <a:latin typeface="Times New Roman" panose="02020603050405020304" pitchFamily="18" charset="0"/>
                <a:cs typeface="Times New Roman" panose="02020603050405020304" pitchFamily="18" charset="0"/>
              </a:rPr>
              <a:t>2.2. Représentations de l’au-delà et visée de la foi</a:t>
            </a:r>
          </a:p>
          <a:p>
            <a:r>
              <a:rPr lang="fr-FR" sz="3200" b="1"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27351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27E4F4D4-A778-9145-9E5E-E9E640490AC4}"/>
              </a:ext>
            </a:extLst>
          </p:cNvPr>
          <p:cNvPicPr>
            <a:picLocks noChangeAspect="1"/>
          </p:cNvPicPr>
          <p:nvPr/>
        </p:nvPicPr>
        <p:blipFill>
          <a:blip r:embed="rId2"/>
          <a:stretch>
            <a:fillRect/>
          </a:stretch>
        </p:blipFill>
        <p:spPr>
          <a:xfrm>
            <a:off x="1758950" y="177800"/>
            <a:ext cx="5626100" cy="6502400"/>
          </a:xfrm>
          <a:prstGeom prst="rect">
            <a:avLst/>
          </a:prstGeom>
        </p:spPr>
      </p:pic>
    </p:spTree>
    <p:extLst>
      <p:ext uri="{BB962C8B-B14F-4D97-AF65-F5344CB8AC3E}">
        <p14:creationId xmlns:p14="http://schemas.microsoft.com/office/powerpoint/2010/main" val="592534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posant, décoré, plusieurs&#10;&#10;Description générée automatiquement">
            <a:extLst>
              <a:ext uri="{FF2B5EF4-FFF2-40B4-BE49-F238E27FC236}">
                <a16:creationId xmlns:a16="http://schemas.microsoft.com/office/drawing/2014/main" id="{8B134EFE-8934-1448-A5AD-53D14E5B6C2D}"/>
              </a:ext>
            </a:extLst>
          </p:cNvPr>
          <p:cNvPicPr>
            <a:picLocks noChangeAspect="1"/>
          </p:cNvPicPr>
          <p:nvPr/>
        </p:nvPicPr>
        <p:blipFill rotWithShape="1">
          <a:blip r:embed="rId2"/>
          <a:srcRect l="1764" t="2877"/>
          <a:stretch/>
        </p:blipFill>
        <p:spPr>
          <a:xfrm>
            <a:off x="161364" y="1465729"/>
            <a:ext cx="8982635" cy="4046388"/>
          </a:xfrm>
          <a:prstGeom prst="rect">
            <a:avLst/>
          </a:prstGeom>
        </p:spPr>
      </p:pic>
    </p:spTree>
    <p:extLst>
      <p:ext uri="{BB962C8B-B14F-4D97-AF65-F5344CB8AC3E}">
        <p14:creationId xmlns:p14="http://schemas.microsoft.com/office/powerpoint/2010/main" val="621293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274638"/>
            <a:ext cx="8229600" cy="430857"/>
          </a:xfrm>
        </p:spPr>
        <p:txBody>
          <a:bodyPr>
            <a:normAutofit/>
          </a:bodyPr>
          <a:lstStyle/>
          <a:p>
            <a:r>
              <a:rPr lang="fr-FR" sz="2000" dirty="0"/>
              <a:t>Bosch, jugement dernier, Vienne</a:t>
            </a:r>
          </a:p>
        </p:txBody>
      </p:sp>
      <p:pic>
        <p:nvPicPr>
          <p:cNvPr id="3" name="Image 2"/>
          <p:cNvPicPr>
            <a:picLocks noChangeAspect="1"/>
          </p:cNvPicPr>
          <p:nvPr/>
        </p:nvPicPr>
        <p:blipFill>
          <a:blip r:embed="rId3"/>
          <a:stretch>
            <a:fillRect/>
          </a:stretch>
        </p:blipFill>
        <p:spPr>
          <a:xfrm>
            <a:off x="0" y="274638"/>
            <a:ext cx="9144000" cy="6220726"/>
          </a:xfrm>
          <a:prstGeom prst="rect">
            <a:avLst/>
          </a:prstGeom>
        </p:spPr>
      </p:pic>
    </p:spTree>
    <p:extLst>
      <p:ext uri="{BB962C8B-B14F-4D97-AF65-F5344CB8AC3E}">
        <p14:creationId xmlns:p14="http://schemas.microsoft.com/office/powerpoint/2010/main" val="2373881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892300" y="0"/>
            <a:ext cx="5339443" cy="6858000"/>
          </a:xfrm>
          <a:prstGeom prst="rect">
            <a:avLst/>
          </a:prstGeom>
        </p:spPr>
      </p:pic>
    </p:spTree>
    <p:extLst>
      <p:ext uri="{BB962C8B-B14F-4D97-AF65-F5344CB8AC3E}">
        <p14:creationId xmlns:p14="http://schemas.microsoft.com/office/powerpoint/2010/main" val="737963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928082" y="912214"/>
            <a:ext cx="5342562" cy="5033571"/>
          </a:xfrm>
          <a:prstGeom prst="rect">
            <a:avLst/>
          </a:prstGeom>
        </p:spPr>
      </p:pic>
      <p:sp>
        <p:nvSpPr>
          <p:cNvPr id="4" name="ZoneTexte 3"/>
          <p:cNvSpPr txBox="1"/>
          <p:nvPr/>
        </p:nvSpPr>
        <p:spPr>
          <a:xfrm>
            <a:off x="2633038" y="6519647"/>
            <a:ext cx="3932650" cy="369332"/>
          </a:xfrm>
          <a:prstGeom prst="rect">
            <a:avLst/>
          </a:prstGeom>
          <a:noFill/>
        </p:spPr>
        <p:txBody>
          <a:bodyPr wrap="none" rtlCol="0">
            <a:spAutoFit/>
          </a:bodyPr>
          <a:lstStyle/>
          <a:p>
            <a:r>
              <a:rPr lang="fr-FR" dirty="0"/>
              <a:t>Bosch, Jugement dernier, Vienne. Détail</a:t>
            </a:r>
          </a:p>
        </p:txBody>
      </p:sp>
    </p:spTree>
    <p:extLst>
      <p:ext uri="{BB962C8B-B14F-4D97-AF65-F5344CB8AC3E}">
        <p14:creationId xmlns:p14="http://schemas.microsoft.com/office/powerpoint/2010/main" val="483745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aîné&#10;&#10;Description générée automatiquement">
            <a:extLst>
              <a:ext uri="{FF2B5EF4-FFF2-40B4-BE49-F238E27FC236}">
                <a16:creationId xmlns:a16="http://schemas.microsoft.com/office/drawing/2014/main" id="{0449AD6C-56E3-FD4A-A7CD-9451EF5CD54E}"/>
              </a:ext>
            </a:extLst>
          </p:cNvPr>
          <p:cNvPicPr>
            <a:picLocks noChangeAspect="1"/>
          </p:cNvPicPr>
          <p:nvPr/>
        </p:nvPicPr>
        <p:blipFill>
          <a:blip r:embed="rId2"/>
          <a:stretch>
            <a:fillRect/>
          </a:stretch>
        </p:blipFill>
        <p:spPr>
          <a:xfrm>
            <a:off x="230608" y="1120422"/>
            <a:ext cx="5626022" cy="4617156"/>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F3785267-6020-2647-9ABF-6B56C1EC1358}"/>
              </a:ext>
            </a:extLst>
          </p:cNvPr>
          <p:cNvPicPr>
            <a:picLocks noChangeAspect="1"/>
          </p:cNvPicPr>
          <p:nvPr/>
        </p:nvPicPr>
        <p:blipFill>
          <a:blip r:embed="rId3"/>
          <a:stretch>
            <a:fillRect/>
          </a:stretch>
        </p:blipFill>
        <p:spPr>
          <a:xfrm>
            <a:off x="6009703" y="612422"/>
            <a:ext cx="2903689" cy="5633156"/>
          </a:xfrm>
          <a:prstGeom prst="rect">
            <a:avLst/>
          </a:prstGeom>
        </p:spPr>
      </p:pic>
    </p:spTree>
    <p:extLst>
      <p:ext uri="{BB962C8B-B14F-4D97-AF65-F5344CB8AC3E}">
        <p14:creationId xmlns:p14="http://schemas.microsoft.com/office/powerpoint/2010/main" val="4034009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extérieur, pierre, roche, ciment&#10;&#10;Description générée automatiquement">
            <a:extLst>
              <a:ext uri="{FF2B5EF4-FFF2-40B4-BE49-F238E27FC236}">
                <a16:creationId xmlns:a16="http://schemas.microsoft.com/office/drawing/2014/main" id="{0F6C9090-B19A-D04F-A865-49CA38D880B8}"/>
              </a:ext>
            </a:extLst>
          </p:cNvPr>
          <p:cNvPicPr>
            <a:picLocks noChangeAspect="1"/>
          </p:cNvPicPr>
          <p:nvPr/>
        </p:nvPicPr>
        <p:blipFill>
          <a:blip r:embed="rId2"/>
          <a:stretch>
            <a:fillRect/>
          </a:stretch>
        </p:blipFill>
        <p:spPr>
          <a:xfrm>
            <a:off x="287915" y="1336488"/>
            <a:ext cx="2307368" cy="4185024"/>
          </a:xfrm>
          <a:prstGeom prst="rect">
            <a:avLst/>
          </a:prstGeom>
        </p:spPr>
      </p:pic>
      <p:sp>
        <p:nvSpPr>
          <p:cNvPr id="5" name="ZoneTexte 4">
            <a:extLst>
              <a:ext uri="{FF2B5EF4-FFF2-40B4-BE49-F238E27FC236}">
                <a16:creationId xmlns:a16="http://schemas.microsoft.com/office/drawing/2014/main" id="{15F288F7-8FF0-0B40-8802-1A5B58042E3D}"/>
              </a:ext>
            </a:extLst>
          </p:cNvPr>
          <p:cNvSpPr txBox="1"/>
          <p:nvPr/>
        </p:nvSpPr>
        <p:spPr>
          <a:xfrm>
            <a:off x="2837329" y="1536174"/>
            <a:ext cx="6018756" cy="3785652"/>
          </a:xfrm>
          <a:prstGeom prst="rect">
            <a:avLst/>
          </a:prstGeom>
          <a:solidFill>
            <a:schemeClr val="bg1"/>
          </a:solidFill>
        </p:spPr>
        <p:txBody>
          <a:bodyPr wrap="square" rtlCol="0">
            <a:spAutoFit/>
          </a:bodyPr>
          <a:lstStyle/>
          <a:p>
            <a:r>
              <a:rPr lang="fr-FR" sz="3000" dirty="0">
                <a:latin typeface="Times New Roman" panose="02020603050405020304" pitchFamily="18" charset="0"/>
                <a:cs typeface="Times New Roman" panose="02020603050405020304" pitchFamily="18" charset="0"/>
              </a:rPr>
              <a:t>« Entrez par la porte étroite. Large est la porte et spacieux le chemin qui mène à la perdition et nombreux ceux qui s’y engagent ; combien étroite est la porte et resserré le chemin qui mène à la vie, et peu nombreux ceux qui le trouvent. » </a:t>
            </a:r>
          </a:p>
          <a:p>
            <a:r>
              <a:rPr lang="fr-FR" sz="3000" dirty="0">
                <a:latin typeface="Times New Roman" panose="02020603050405020304" pitchFamily="18" charset="0"/>
                <a:cs typeface="Times New Roman" panose="02020603050405020304" pitchFamily="18" charset="0"/>
              </a:rPr>
              <a:t>( Mt 7, 13-14)</a:t>
            </a:r>
          </a:p>
        </p:txBody>
      </p:sp>
    </p:spTree>
    <p:extLst>
      <p:ext uri="{BB962C8B-B14F-4D97-AF65-F5344CB8AC3E}">
        <p14:creationId xmlns:p14="http://schemas.microsoft.com/office/powerpoint/2010/main" val="4259882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505122"/>
            <a:ext cx="8839200" cy="5847755"/>
          </a:xfrm>
          <a:prstGeom prst="rect">
            <a:avLst/>
          </a:prstGeom>
          <a:noFill/>
        </p:spPr>
        <p:txBody>
          <a:bodyPr wrap="square" rtlCol="0">
            <a:spAutoFit/>
          </a:bodyPr>
          <a:lstStyle/>
          <a:p>
            <a:pPr lvl="0"/>
            <a:r>
              <a:rPr lang="fr-FR" dirty="0"/>
              <a:t> </a:t>
            </a:r>
            <a:r>
              <a:rPr lang="fr-FR" sz="3200" b="1" dirty="0">
                <a:latin typeface="Times New Roman" panose="02020603050405020304" pitchFamily="18" charset="0"/>
                <a:cs typeface="Times New Roman" panose="02020603050405020304" pitchFamily="18" charset="0"/>
              </a:rPr>
              <a:t>1. QUELLE EST NOTRE ESPERANCE ?</a:t>
            </a:r>
          </a:p>
          <a:p>
            <a:pPr lvl="1"/>
            <a:r>
              <a:rPr lang="fr-FR" sz="3200" dirty="0">
                <a:latin typeface="Times New Roman" panose="02020603050405020304" pitchFamily="18" charset="0"/>
                <a:cs typeface="Times New Roman" panose="02020603050405020304" pitchFamily="18" charset="0"/>
              </a:rPr>
              <a:t>1.1. L’espérance chrétienne est théologale	</a:t>
            </a:r>
          </a:p>
          <a:p>
            <a:pPr lvl="1"/>
            <a:r>
              <a:rPr lang="fr-FR" sz="3200" dirty="0">
                <a:solidFill>
                  <a:srgbClr val="FF0000"/>
                </a:solidFill>
                <a:latin typeface="Times New Roman" panose="02020603050405020304" pitchFamily="18" charset="0"/>
                <a:cs typeface="Times New Roman" panose="02020603050405020304" pitchFamily="18" charset="0"/>
              </a:rPr>
              <a:t>1.2. L’espérance chrétienne est christologique</a:t>
            </a:r>
            <a:r>
              <a:rPr lang="fr-FR" sz="3200" dirty="0">
                <a:latin typeface="Times New Roman" panose="02020603050405020304" pitchFamily="18" charset="0"/>
                <a:cs typeface="Times New Roman" panose="02020603050405020304" pitchFamily="18" charset="0"/>
              </a:rPr>
              <a:t>	</a:t>
            </a:r>
          </a:p>
          <a:p>
            <a:pPr lvl="1"/>
            <a:r>
              <a:rPr lang="fr-FR" sz="3200" dirty="0">
                <a:latin typeface="Times New Roman" panose="02020603050405020304" pitchFamily="18" charset="0"/>
                <a:cs typeface="Times New Roman" panose="02020603050405020304" pitchFamily="18" charset="0"/>
              </a:rPr>
              <a:t>1.3. Pour l’au-delà et pour aujourd’hui	</a:t>
            </a:r>
          </a:p>
          <a:p>
            <a:pPr lvl="1"/>
            <a:r>
              <a:rPr lang="fr-FR" sz="3200" dirty="0">
                <a:latin typeface="Times New Roman" panose="02020603050405020304" pitchFamily="18" charset="0"/>
                <a:cs typeface="Times New Roman" panose="02020603050405020304" pitchFamily="18" charset="0"/>
              </a:rPr>
              <a:t>1.4. Pour moi et pour tous	</a:t>
            </a:r>
          </a:p>
          <a:p>
            <a:r>
              <a:rPr lang="fr-FR" sz="3200"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2. LE CHRETIEN ET L’AU-DELA	</a:t>
            </a:r>
          </a:p>
          <a:p>
            <a:pPr lvl="1"/>
            <a:r>
              <a:rPr lang="fr-FR" sz="3200" dirty="0">
                <a:latin typeface="Times New Roman" panose="02020603050405020304" pitchFamily="18" charset="0"/>
                <a:cs typeface="Times New Roman" panose="02020603050405020304" pitchFamily="18" charset="0"/>
              </a:rPr>
              <a:t>2.1. Espérer n’est pas savoir</a:t>
            </a:r>
          </a:p>
          <a:p>
            <a:pPr lvl="1"/>
            <a:r>
              <a:rPr lang="fr-FR" sz="3200" dirty="0">
                <a:latin typeface="Times New Roman" panose="02020603050405020304" pitchFamily="18" charset="0"/>
                <a:cs typeface="Times New Roman" panose="02020603050405020304" pitchFamily="18" charset="0"/>
              </a:rPr>
              <a:t>2.2. Représentations de l’au-delà et visée de la foi</a:t>
            </a:r>
          </a:p>
          <a:p>
            <a:r>
              <a:rPr lang="fr-FR" sz="3200" b="1" dirty="0">
                <a:latin typeface="Times New Roman" panose="02020603050405020304" pitchFamily="18" charset="0"/>
                <a:cs typeface="Times New Roman" panose="02020603050405020304" pitchFamily="18" charset="0"/>
              </a:rPr>
              <a:t>	</a:t>
            </a:r>
          </a:p>
          <a:p>
            <a:r>
              <a:rPr lang="fr-FR" sz="3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73681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6FDDD43-EB31-DD46-A468-021AAEE240C4}"/>
              </a:ext>
            </a:extLst>
          </p:cNvPr>
          <p:cNvSpPr txBox="1"/>
          <p:nvPr/>
        </p:nvSpPr>
        <p:spPr>
          <a:xfrm>
            <a:off x="577516" y="1520785"/>
            <a:ext cx="7988968" cy="3816429"/>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Le Seigneur est ma lumière et mon salut ; de qui aurais-je crainte ? Le Seigneur est le rempart de ma vie ; devant qui tremblerais-je ? (…) j'en suis sûr, je verrai les bontés du Seigneur sur la terre des vivants. Espère le Seigneur, sois fort et prends courage ; espère le Seigneur. » (Ps 26, 1. 13-14)</a:t>
            </a:r>
          </a:p>
          <a:p>
            <a:endParaRPr lang="fr-FR" dirty="0"/>
          </a:p>
        </p:txBody>
      </p:sp>
    </p:spTree>
    <p:extLst>
      <p:ext uri="{BB962C8B-B14F-4D97-AF65-F5344CB8AC3E}">
        <p14:creationId xmlns:p14="http://schemas.microsoft.com/office/powerpoint/2010/main" val="2555912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4FBB53-E72D-3340-BF8D-F8817E721A42}"/>
              </a:ext>
            </a:extLst>
          </p:cNvPr>
          <p:cNvSpPr/>
          <p:nvPr/>
        </p:nvSpPr>
        <p:spPr>
          <a:xfrm>
            <a:off x="435428" y="1905506"/>
            <a:ext cx="8273143" cy="3046988"/>
          </a:xfrm>
          <a:prstGeom prst="rect">
            <a:avLst/>
          </a:prstGeom>
        </p:spPr>
        <p:txBody>
          <a:bodyPr wrap="square">
            <a:spAutoFit/>
          </a:bodyPr>
          <a:lstStyle/>
          <a:p>
            <a:pPr marL="540385" marR="536575" algn="just"/>
            <a:r>
              <a:rPr lang="fr-FR" sz="32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Moi, le Seigneur, je sais bien quels projets je forme pour vous ; et je vous l’affirme : ce ne sont pas des projets de malheur mais des projets de bonheur. Je veux vous donner un avenir à espérer. » (Jr 29, 11)</a:t>
            </a:r>
          </a:p>
        </p:txBody>
      </p:sp>
    </p:spTree>
    <p:extLst>
      <p:ext uri="{BB962C8B-B14F-4D97-AF65-F5344CB8AC3E}">
        <p14:creationId xmlns:p14="http://schemas.microsoft.com/office/powerpoint/2010/main" val="420667373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1492</TotalTime>
  <Words>2210</Words>
  <Application>Microsoft Macintosh PowerPoint</Application>
  <PresentationFormat>Affichage à l'écran (4:3)</PresentationFormat>
  <Paragraphs>199</Paragraphs>
  <Slides>44</Slides>
  <Notes>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44</vt:i4>
      </vt:variant>
    </vt:vector>
  </HeadingPairs>
  <TitlesOfParts>
    <vt:vector size="48" baseType="lpstr">
      <vt:lpstr>Arial</vt:lpstr>
      <vt:lpstr>Calibri</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Bosch, jugement dernier, Vienne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54</cp:revision>
  <dcterms:created xsi:type="dcterms:W3CDTF">2018-03-10T10:11:00Z</dcterms:created>
  <dcterms:modified xsi:type="dcterms:W3CDTF">2022-06-20T11:21:17Z</dcterms:modified>
</cp:coreProperties>
</file>