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94" r:id="rId2"/>
    <p:sldId id="411" r:id="rId3"/>
    <p:sldId id="330" r:id="rId4"/>
    <p:sldId id="429" r:id="rId5"/>
    <p:sldId id="435" r:id="rId6"/>
    <p:sldId id="421" r:id="rId7"/>
    <p:sldId id="420" r:id="rId8"/>
    <p:sldId id="439" r:id="rId9"/>
    <p:sldId id="441" r:id="rId10"/>
    <p:sldId id="440" r:id="rId11"/>
    <p:sldId id="423" r:id="rId12"/>
    <p:sldId id="436" r:id="rId13"/>
    <p:sldId id="437" r:id="rId14"/>
    <p:sldId id="417" r:id="rId15"/>
    <p:sldId id="443" r:id="rId16"/>
    <p:sldId id="425" r:id="rId17"/>
    <p:sldId id="388" r:id="rId18"/>
    <p:sldId id="389" r:id="rId19"/>
    <p:sldId id="391" r:id="rId20"/>
    <p:sldId id="392" r:id="rId21"/>
    <p:sldId id="385" r:id="rId22"/>
    <p:sldId id="387" r:id="rId23"/>
    <p:sldId id="394" r:id="rId24"/>
    <p:sldId id="393" r:id="rId25"/>
    <p:sldId id="395" r:id="rId26"/>
    <p:sldId id="431" r:id="rId27"/>
    <p:sldId id="430" r:id="rId28"/>
    <p:sldId id="428" r:id="rId29"/>
    <p:sldId id="432" r:id="rId30"/>
    <p:sldId id="434" r:id="rId31"/>
    <p:sldId id="396" r:id="rId32"/>
    <p:sldId id="400" r:id="rId33"/>
    <p:sldId id="427" r:id="rId34"/>
    <p:sldId id="401" r:id="rId35"/>
    <p:sldId id="442" r:id="rId36"/>
    <p:sldId id="402" r:id="rId37"/>
    <p:sldId id="403" r:id="rId38"/>
    <p:sldId id="404" r:id="rId39"/>
    <p:sldId id="405" r:id="rId40"/>
    <p:sldId id="406" r:id="rId41"/>
    <p:sldId id="408" r:id="rId42"/>
    <p:sldId id="409" r:id="rId43"/>
    <p:sldId id="410" r:id="rId44"/>
    <p:sldId id="433" r:id="rId4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613"/>
    <p:restoredTop sz="94528"/>
  </p:normalViewPr>
  <p:slideViewPr>
    <p:cSldViewPr snapToGrid="0" snapToObjects="1">
      <p:cViewPr varScale="1">
        <p:scale>
          <a:sx n="60" d="100"/>
          <a:sy n="60" d="100"/>
        </p:scale>
        <p:origin x="184" y="7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02701-98A0-204D-AD9E-2F0642E6DE76}" type="datetimeFigureOut">
              <a:rPr lang="fr-FR" smtClean="0"/>
              <a:t>13/06/2022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D74D3-F5D4-164E-824C-B8429562E0B9}" type="slidenum">
              <a:rPr lang="fr-FR" smtClean="0"/>
              <a:t>‹N°›</a:t>
            </a:fld>
            <a:endParaRPr lang="fr-FR"/>
          </a:p>
        </p:txBody>
      </p:sp>
    </p:spTree>
    <p:extLst>
      <p:ext uri="{BB962C8B-B14F-4D97-AF65-F5344CB8AC3E}">
        <p14:creationId xmlns:p14="http://schemas.microsoft.com/office/powerpoint/2010/main" val="257967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51D74D3-F5D4-164E-824C-B8429562E0B9}" type="slidenum">
              <a:rPr lang="fr-FR" smtClean="0"/>
              <a:t>1</a:t>
            </a:fld>
            <a:endParaRPr lang="fr-FR"/>
          </a:p>
        </p:txBody>
      </p:sp>
    </p:spTree>
    <p:extLst>
      <p:ext uri="{BB962C8B-B14F-4D97-AF65-F5344CB8AC3E}">
        <p14:creationId xmlns:p14="http://schemas.microsoft.com/office/powerpoint/2010/main" val="187793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51D74D3-F5D4-164E-824C-B8429562E0B9}" type="slidenum">
              <a:rPr lang="fr-FR" smtClean="0"/>
              <a:t>16</a:t>
            </a:fld>
            <a:endParaRPr lang="fr-FR"/>
          </a:p>
        </p:txBody>
      </p:sp>
    </p:spTree>
    <p:extLst>
      <p:ext uri="{BB962C8B-B14F-4D97-AF65-F5344CB8AC3E}">
        <p14:creationId xmlns:p14="http://schemas.microsoft.com/office/powerpoint/2010/main" val="3986671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21AE4E-D615-DD40-8525-E6537D5B80F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0888526-4614-474A-8B73-D0EDFC13E1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E44BBBA-747B-1747-A812-75888EA1633C}"/>
              </a:ext>
            </a:extLst>
          </p:cNvPr>
          <p:cNvSpPr>
            <a:spLocks noGrp="1"/>
          </p:cNvSpPr>
          <p:nvPr>
            <p:ph type="dt" sz="half" idx="10"/>
          </p:nvPr>
        </p:nvSpPr>
        <p:spPr/>
        <p:txBody>
          <a:bodyPr/>
          <a:lstStyle/>
          <a:p>
            <a:fld id="{15C43295-CBC3-C244-B47E-B82E1DE94D92}" type="datetimeFigureOut">
              <a:rPr lang="fr-FR" smtClean="0"/>
              <a:t>13/06/2022</a:t>
            </a:fld>
            <a:endParaRPr lang="fr-FR"/>
          </a:p>
        </p:txBody>
      </p:sp>
      <p:sp>
        <p:nvSpPr>
          <p:cNvPr id="5" name="Espace réservé du pied de page 4">
            <a:extLst>
              <a:ext uri="{FF2B5EF4-FFF2-40B4-BE49-F238E27FC236}">
                <a16:creationId xmlns:a16="http://schemas.microsoft.com/office/drawing/2014/main" id="{BC8A618D-A1D9-C04A-9899-6067D85043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FE43E2-EB86-4344-8EC3-2C4C3C485A57}"/>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292928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224040-CC75-EC48-8C27-755FFD54DF2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C0058D8-04BB-9745-A1E2-504B7262B4E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EC790B-5643-DE46-8C9B-B53F744CED14}"/>
              </a:ext>
            </a:extLst>
          </p:cNvPr>
          <p:cNvSpPr>
            <a:spLocks noGrp="1"/>
          </p:cNvSpPr>
          <p:nvPr>
            <p:ph type="dt" sz="half" idx="10"/>
          </p:nvPr>
        </p:nvSpPr>
        <p:spPr/>
        <p:txBody>
          <a:bodyPr/>
          <a:lstStyle/>
          <a:p>
            <a:fld id="{15C43295-CBC3-C244-B47E-B82E1DE94D92}" type="datetimeFigureOut">
              <a:rPr lang="fr-FR" smtClean="0"/>
              <a:t>13/06/2022</a:t>
            </a:fld>
            <a:endParaRPr lang="fr-FR"/>
          </a:p>
        </p:txBody>
      </p:sp>
      <p:sp>
        <p:nvSpPr>
          <p:cNvPr id="5" name="Espace réservé du pied de page 4">
            <a:extLst>
              <a:ext uri="{FF2B5EF4-FFF2-40B4-BE49-F238E27FC236}">
                <a16:creationId xmlns:a16="http://schemas.microsoft.com/office/drawing/2014/main" id="{6CDF1EE5-697E-704D-AEF7-8239C93D70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487D771-EDE4-B24F-BD46-A3D02AAC7321}"/>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369083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0AD9381-8FDE-204A-86C7-7116D68A76B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8BAD75-5FE8-EA46-8CFC-CB2C53D998F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22D5CC-2267-934B-ACBF-1D1C81DFC66F}"/>
              </a:ext>
            </a:extLst>
          </p:cNvPr>
          <p:cNvSpPr>
            <a:spLocks noGrp="1"/>
          </p:cNvSpPr>
          <p:nvPr>
            <p:ph type="dt" sz="half" idx="10"/>
          </p:nvPr>
        </p:nvSpPr>
        <p:spPr/>
        <p:txBody>
          <a:bodyPr/>
          <a:lstStyle/>
          <a:p>
            <a:fld id="{15C43295-CBC3-C244-B47E-B82E1DE94D92}" type="datetimeFigureOut">
              <a:rPr lang="fr-FR" smtClean="0"/>
              <a:t>13/06/2022</a:t>
            </a:fld>
            <a:endParaRPr lang="fr-FR"/>
          </a:p>
        </p:txBody>
      </p:sp>
      <p:sp>
        <p:nvSpPr>
          <p:cNvPr id="5" name="Espace réservé du pied de page 4">
            <a:extLst>
              <a:ext uri="{FF2B5EF4-FFF2-40B4-BE49-F238E27FC236}">
                <a16:creationId xmlns:a16="http://schemas.microsoft.com/office/drawing/2014/main" id="{3A327FA8-B304-3E4D-9DF4-6AA02428A8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7568A0-CB0A-3F42-9646-69CB7158EB50}"/>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23281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E55AF4-7D8D-8545-8EF9-86837F80628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6CFF595-C5B8-AB42-BB37-0BC33CDEFCC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46FD9DE-D04C-5E46-B5D1-847D11E7933D}"/>
              </a:ext>
            </a:extLst>
          </p:cNvPr>
          <p:cNvSpPr>
            <a:spLocks noGrp="1"/>
          </p:cNvSpPr>
          <p:nvPr>
            <p:ph type="dt" sz="half" idx="10"/>
          </p:nvPr>
        </p:nvSpPr>
        <p:spPr/>
        <p:txBody>
          <a:bodyPr/>
          <a:lstStyle/>
          <a:p>
            <a:fld id="{15C43295-CBC3-C244-B47E-B82E1DE94D92}" type="datetimeFigureOut">
              <a:rPr lang="fr-FR" smtClean="0"/>
              <a:t>13/06/2022</a:t>
            </a:fld>
            <a:endParaRPr lang="fr-FR"/>
          </a:p>
        </p:txBody>
      </p:sp>
      <p:sp>
        <p:nvSpPr>
          <p:cNvPr id="5" name="Espace réservé du pied de page 4">
            <a:extLst>
              <a:ext uri="{FF2B5EF4-FFF2-40B4-BE49-F238E27FC236}">
                <a16:creationId xmlns:a16="http://schemas.microsoft.com/office/drawing/2014/main" id="{74968AF7-495F-544A-A503-157937C3A3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11A76A-7801-7E4E-8398-C9C1470A682B}"/>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325480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7EE23D-76C1-6147-9C65-7C113B9D03A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BA140B1-372A-1448-AE71-F17D46A39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747FF65-1AFF-FA46-993C-2F142E1BC198}"/>
              </a:ext>
            </a:extLst>
          </p:cNvPr>
          <p:cNvSpPr>
            <a:spLocks noGrp="1"/>
          </p:cNvSpPr>
          <p:nvPr>
            <p:ph type="dt" sz="half" idx="10"/>
          </p:nvPr>
        </p:nvSpPr>
        <p:spPr/>
        <p:txBody>
          <a:bodyPr/>
          <a:lstStyle/>
          <a:p>
            <a:fld id="{15C43295-CBC3-C244-B47E-B82E1DE94D92}" type="datetimeFigureOut">
              <a:rPr lang="fr-FR" smtClean="0"/>
              <a:t>13/06/2022</a:t>
            </a:fld>
            <a:endParaRPr lang="fr-FR"/>
          </a:p>
        </p:txBody>
      </p:sp>
      <p:sp>
        <p:nvSpPr>
          <p:cNvPr id="5" name="Espace réservé du pied de page 4">
            <a:extLst>
              <a:ext uri="{FF2B5EF4-FFF2-40B4-BE49-F238E27FC236}">
                <a16:creationId xmlns:a16="http://schemas.microsoft.com/office/drawing/2014/main" id="{D0887514-DA19-154F-833B-F1C21E37044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F73F09-460A-8347-990C-649408A82BC2}"/>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8707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C6EC1-DBEF-CC4A-9662-0E6F79D5D50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A460AE5-050B-384B-B62D-FBBD0E19F36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524210E-8DF0-7642-B813-7709E897723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6797E1F-F471-AE40-86A1-3CC2EDB21065}"/>
              </a:ext>
            </a:extLst>
          </p:cNvPr>
          <p:cNvSpPr>
            <a:spLocks noGrp="1"/>
          </p:cNvSpPr>
          <p:nvPr>
            <p:ph type="dt" sz="half" idx="10"/>
          </p:nvPr>
        </p:nvSpPr>
        <p:spPr/>
        <p:txBody>
          <a:bodyPr/>
          <a:lstStyle/>
          <a:p>
            <a:fld id="{15C43295-CBC3-C244-B47E-B82E1DE94D92}" type="datetimeFigureOut">
              <a:rPr lang="fr-FR" smtClean="0"/>
              <a:t>13/06/2022</a:t>
            </a:fld>
            <a:endParaRPr lang="fr-FR"/>
          </a:p>
        </p:txBody>
      </p:sp>
      <p:sp>
        <p:nvSpPr>
          <p:cNvPr id="6" name="Espace réservé du pied de page 5">
            <a:extLst>
              <a:ext uri="{FF2B5EF4-FFF2-40B4-BE49-F238E27FC236}">
                <a16:creationId xmlns:a16="http://schemas.microsoft.com/office/drawing/2014/main" id="{869A2932-C30B-2F4C-BF90-D3F1C04825E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885B549-0C1C-4D45-9152-72AEB92DFEC8}"/>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18988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D8210-EFF0-EC4F-AE4E-FBA7D41EB79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37EC53D-366D-3348-ABFA-57F88D1F1A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22C834C-6529-BB4D-9A3F-143CD85219A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969142A-F82D-FD43-BC54-C4C4CC2753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794F762-7D90-754E-BDDA-20395AF851A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206D382-B540-354B-A673-09EEB8174898}"/>
              </a:ext>
            </a:extLst>
          </p:cNvPr>
          <p:cNvSpPr>
            <a:spLocks noGrp="1"/>
          </p:cNvSpPr>
          <p:nvPr>
            <p:ph type="dt" sz="half" idx="10"/>
          </p:nvPr>
        </p:nvSpPr>
        <p:spPr/>
        <p:txBody>
          <a:bodyPr/>
          <a:lstStyle/>
          <a:p>
            <a:fld id="{15C43295-CBC3-C244-B47E-B82E1DE94D92}" type="datetimeFigureOut">
              <a:rPr lang="fr-FR" smtClean="0"/>
              <a:t>13/06/2022</a:t>
            </a:fld>
            <a:endParaRPr lang="fr-FR"/>
          </a:p>
        </p:txBody>
      </p:sp>
      <p:sp>
        <p:nvSpPr>
          <p:cNvPr id="8" name="Espace réservé du pied de page 7">
            <a:extLst>
              <a:ext uri="{FF2B5EF4-FFF2-40B4-BE49-F238E27FC236}">
                <a16:creationId xmlns:a16="http://schemas.microsoft.com/office/drawing/2014/main" id="{1F605BF1-86AA-E742-9918-FA88DBF4C82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C8C99CD-CF9B-4941-AFCD-11E51BE4A3BE}"/>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9716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798DF-039D-674C-AEE7-2724F379C88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8D807B3-52EF-D04B-8A4F-7F948DC041DA}"/>
              </a:ext>
            </a:extLst>
          </p:cNvPr>
          <p:cNvSpPr>
            <a:spLocks noGrp="1"/>
          </p:cNvSpPr>
          <p:nvPr>
            <p:ph type="dt" sz="half" idx="10"/>
          </p:nvPr>
        </p:nvSpPr>
        <p:spPr/>
        <p:txBody>
          <a:bodyPr/>
          <a:lstStyle/>
          <a:p>
            <a:fld id="{15C43295-CBC3-C244-B47E-B82E1DE94D92}" type="datetimeFigureOut">
              <a:rPr lang="fr-FR" smtClean="0"/>
              <a:t>13/06/2022</a:t>
            </a:fld>
            <a:endParaRPr lang="fr-FR"/>
          </a:p>
        </p:txBody>
      </p:sp>
      <p:sp>
        <p:nvSpPr>
          <p:cNvPr id="4" name="Espace réservé du pied de page 3">
            <a:extLst>
              <a:ext uri="{FF2B5EF4-FFF2-40B4-BE49-F238E27FC236}">
                <a16:creationId xmlns:a16="http://schemas.microsoft.com/office/drawing/2014/main" id="{8D3A65CF-D9A4-2648-B99D-29FB0E3FD59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5C607BF-C809-6D47-BDAD-2FCB6F350DE3}"/>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227444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D7E3EAE-C0B8-094E-B7FC-0F7F76AD06A2}"/>
              </a:ext>
            </a:extLst>
          </p:cNvPr>
          <p:cNvSpPr>
            <a:spLocks noGrp="1"/>
          </p:cNvSpPr>
          <p:nvPr>
            <p:ph type="dt" sz="half" idx="10"/>
          </p:nvPr>
        </p:nvSpPr>
        <p:spPr/>
        <p:txBody>
          <a:bodyPr/>
          <a:lstStyle/>
          <a:p>
            <a:fld id="{15C43295-CBC3-C244-B47E-B82E1DE94D92}" type="datetimeFigureOut">
              <a:rPr lang="fr-FR" smtClean="0"/>
              <a:t>13/06/2022</a:t>
            </a:fld>
            <a:endParaRPr lang="fr-FR"/>
          </a:p>
        </p:txBody>
      </p:sp>
      <p:sp>
        <p:nvSpPr>
          <p:cNvPr id="3" name="Espace réservé du pied de page 2">
            <a:extLst>
              <a:ext uri="{FF2B5EF4-FFF2-40B4-BE49-F238E27FC236}">
                <a16:creationId xmlns:a16="http://schemas.microsoft.com/office/drawing/2014/main" id="{E1A977E1-00A3-AD41-9A36-115E16CBD25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F8BFC5A-B9F9-1B49-BFA1-0A384AFFC336}"/>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7790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29A08A-9F14-7A40-BEA9-CB46AFB21C1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4196F6A-982E-0C4A-BAE6-B2B7E36CF0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94BD82D-C915-D948-82E9-09A7EC388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A655F67-1338-1949-A556-890907C93074}"/>
              </a:ext>
            </a:extLst>
          </p:cNvPr>
          <p:cNvSpPr>
            <a:spLocks noGrp="1"/>
          </p:cNvSpPr>
          <p:nvPr>
            <p:ph type="dt" sz="half" idx="10"/>
          </p:nvPr>
        </p:nvSpPr>
        <p:spPr/>
        <p:txBody>
          <a:bodyPr/>
          <a:lstStyle/>
          <a:p>
            <a:fld id="{15C43295-CBC3-C244-B47E-B82E1DE94D92}" type="datetimeFigureOut">
              <a:rPr lang="fr-FR" smtClean="0"/>
              <a:t>13/06/2022</a:t>
            </a:fld>
            <a:endParaRPr lang="fr-FR"/>
          </a:p>
        </p:txBody>
      </p:sp>
      <p:sp>
        <p:nvSpPr>
          <p:cNvPr id="6" name="Espace réservé du pied de page 5">
            <a:extLst>
              <a:ext uri="{FF2B5EF4-FFF2-40B4-BE49-F238E27FC236}">
                <a16:creationId xmlns:a16="http://schemas.microsoft.com/office/drawing/2014/main" id="{D0F5D907-83BB-0545-86C6-D7B5A739D81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69DA810-6DE6-A644-82C8-E0D83A15C506}"/>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88506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C3632-86B4-E240-A172-F84E2D53304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8D03744-137E-3F41-9E99-385936ECAD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119E6D8-2E5F-7243-B86C-FE71B52F5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101BFD4-E2D9-7E45-85A0-38EC58AC34F9}"/>
              </a:ext>
            </a:extLst>
          </p:cNvPr>
          <p:cNvSpPr>
            <a:spLocks noGrp="1"/>
          </p:cNvSpPr>
          <p:nvPr>
            <p:ph type="dt" sz="half" idx="10"/>
          </p:nvPr>
        </p:nvSpPr>
        <p:spPr/>
        <p:txBody>
          <a:bodyPr/>
          <a:lstStyle/>
          <a:p>
            <a:fld id="{15C43295-CBC3-C244-B47E-B82E1DE94D92}" type="datetimeFigureOut">
              <a:rPr lang="fr-FR" smtClean="0"/>
              <a:t>13/06/2022</a:t>
            </a:fld>
            <a:endParaRPr lang="fr-FR"/>
          </a:p>
        </p:txBody>
      </p:sp>
      <p:sp>
        <p:nvSpPr>
          <p:cNvPr id="6" name="Espace réservé du pied de page 5">
            <a:extLst>
              <a:ext uri="{FF2B5EF4-FFF2-40B4-BE49-F238E27FC236}">
                <a16:creationId xmlns:a16="http://schemas.microsoft.com/office/drawing/2014/main" id="{36A0AD84-E47D-5B40-8D1B-D2EA123F2D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1A0E72-4536-9842-9738-F29E14E44A4E}"/>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13548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09448D7-3925-A64C-8DB5-EACEB6DCEC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288E36-EB16-BA43-BBB7-1AC004D6D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B0CEEF-C68C-F94E-8B1F-35907E271D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43295-CBC3-C244-B47E-B82E1DE94D92}" type="datetimeFigureOut">
              <a:rPr lang="fr-FR" smtClean="0"/>
              <a:t>13/06/2022</a:t>
            </a:fld>
            <a:endParaRPr lang="fr-FR"/>
          </a:p>
        </p:txBody>
      </p:sp>
      <p:sp>
        <p:nvSpPr>
          <p:cNvPr id="5" name="Espace réservé du pied de page 4">
            <a:extLst>
              <a:ext uri="{FF2B5EF4-FFF2-40B4-BE49-F238E27FC236}">
                <a16:creationId xmlns:a16="http://schemas.microsoft.com/office/drawing/2014/main" id="{8A86B5BD-C7EF-764F-B1B3-8B312AB04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BD7FD26-9B07-C342-98C5-B1E2CDE098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B937E-C8C2-6340-B40E-5AF416C29CAA}" type="slidenum">
              <a:rPr lang="fr-FR" smtClean="0"/>
              <a:t>‹N°›</a:t>
            </a:fld>
            <a:endParaRPr lang="fr-FR"/>
          </a:p>
        </p:txBody>
      </p:sp>
    </p:spTree>
    <p:extLst>
      <p:ext uri="{BB962C8B-B14F-4D97-AF65-F5344CB8AC3E}">
        <p14:creationId xmlns:p14="http://schemas.microsoft.com/office/powerpoint/2010/main" val="1218415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3" descr="Une image contenant autel, posant&#10;&#10;Description générée automatiquement">
            <a:extLst>
              <a:ext uri="{FF2B5EF4-FFF2-40B4-BE49-F238E27FC236}">
                <a16:creationId xmlns:a16="http://schemas.microsoft.com/office/drawing/2014/main" id="{3DF60561-0B85-6C45-8D4C-5CC20B9EEA57}"/>
              </a:ext>
            </a:extLst>
          </p:cNvPr>
          <p:cNvPicPr>
            <a:picLocks noChangeAspect="1"/>
          </p:cNvPicPr>
          <p:nvPr/>
        </p:nvPicPr>
        <p:blipFill rotWithShape="1">
          <a:blip r:embed="rId3"/>
          <a:srcRect l="6304" t="8631" r="5738" b="-867"/>
          <a:stretch/>
        </p:blipFill>
        <p:spPr>
          <a:xfrm>
            <a:off x="1848214" y="-1079"/>
            <a:ext cx="8495572" cy="6859079"/>
          </a:xfrm>
          <a:prstGeom prst="rect">
            <a:avLst/>
          </a:prstGeom>
        </p:spPr>
      </p:pic>
      <p:sp>
        <p:nvSpPr>
          <p:cNvPr id="5" name="ZoneTexte 4">
            <a:extLst>
              <a:ext uri="{FF2B5EF4-FFF2-40B4-BE49-F238E27FC236}">
                <a16:creationId xmlns:a16="http://schemas.microsoft.com/office/drawing/2014/main" id="{DF14AD8D-6D74-1444-9DE3-C2006E0C8FF8}"/>
              </a:ext>
            </a:extLst>
          </p:cNvPr>
          <p:cNvSpPr txBox="1"/>
          <p:nvPr/>
        </p:nvSpPr>
        <p:spPr>
          <a:xfrm>
            <a:off x="4346161" y="515252"/>
            <a:ext cx="3499676" cy="584775"/>
          </a:xfrm>
          <a:prstGeom prst="rect">
            <a:avLst/>
          </a:prstGeom>
          <a:solidFill>
            <a:schemeClr val="bg1"/>
          </a:solidFill>
        </p:spPr>
        <p:txBody>
          <a:bodyPr wrap="none" rtlCol="0">
            <a:spAutoFit/>
          </a:bodyPr>
          <a:lstStyle/>
          <a:p>
            <a:r>
              <a:rPr lang="fr-FR" sz="3200" dirty="0">
                <a:latin typeface="Times New Roman" panose="02020603050405020304" pitchFamily="18" charset="0"/>
                <a:cs typeface="Times New Roman" panose="02020603050405020304" pitchFamily="18" charset="0"/>
              </a:rPr>
              <a:t>CH. 5 – LE SALUT</a:t>
            </a:r>
          </a:p>
        </p:txBody>
      </p:sp>
    </p:spTree>
    <p:extLst>
      <p:ext uri="{BB962C8B-B14F-4D97-AF65-F5344CB8AC3E}">
        <p14:creationId xmlns:p14="http://schemas.microsoft.com/office/powerpoint/2010/main" val="2190005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DE6479D8-1CE5-9DF0-E9DB-ECB48CCA788F}"/>
              </a:ext>
            </a:extLst>
          </p:cNvPr>
          <p:cNvPicPr>
            <a:picLocks noChangeAspect="1"/>
          </p:cNvPicPr>
          <p:nvPr/>
        </p:nvPicPr>
        <p:blipFill rotWithShape="1">
          <a:blip r:embed="rId2"/>
          <a:srcRect l="8698" t="17115" r="9011" b="21314"/>
          <a:stretch/>
        </p:blipFill>
        <p:spPr>
          <a:xfrm>
            <a:off x="2584938" y="188020"/>
            <a:ext cx="7022124" cy="6481959"/>
          </a:xfrm>
          <a:prstGeom prst="rect">
            <a:avLst/>
          </a:prstGeom>
        </p:spPr>
      </p:pic>
      <p:sp>
        <p:nvSpPr>
          <p:cNvPr id="2" name="ZoneTexte 1">
            <a:extLst>
              <a:ext uri="{FF2B5EF4-FFF2-40B4-BE49-F238E27FC236}">
                <a16:creationId xmlns:a16="http://schemas.microsoft.com/office/drawing/2014/main" id="{FFCB2728-48CE-DB7A-C407-44A0EDD7A306}"/>
              </a:ext>
            </a:extLst>
          </p:cNvPr>
          <p:cNvSpPr txBox="1"/>
          <p:nvPr/>
        </p:nvSpPr>
        <p:spPr>
          <a:xfrm>
            <a:off x="3305908" y="1518976"/>
            <a:ext cx="5580184" cy="830997"/>
          </a:xfrm>
          <a:prstGeom prst="rect">
            <a:avLst/>
          </a:prstGeom>
          <a:noFill/>
        </p:spPr>
        <p:txBody>
          <a:bodyPr wrap="square" rtlCol="0">
            <a:spAutoFit/>
          </a:bodyPr>
          <a:lstStyle/>
          <a:p>
            <a:r>
              <a:rPr lang="fr-FR" sz="4800" b="1" dirty="0">
                <a:solidFill>
                  <a:schemeClr val="bg1"/>
                </a:solidFill>
              </a:rPr>
              <a:t>PARDON DES PECHES</a:t>
            </a:r>
          </a:p>
        </p:txBody>
      </p:sp>
    </p:spTree>
    <p:extLst>
      <p:ext uri="{BB962C8B-B14F-4D97-AF65-F5344CB8AC3E}">
        <p14:creationId xmlns:p14="http://schemas.microsoft.com/office/powerpoint/2010/main" val="213165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personne, main, fermer&#10;&#10;Description générée automatiquement">
            <a:extLst>
              <a:ext uri="{FF2B5EF4-FFF2-40B4-BE49-F238E27FC236}">
                <a16:creationId xmlns:a16="http://schemas.microsoft.com/office/drawing/2014/main" id="{2B9E7911-79A9-244E-9752-BB022673B61C}"/>
              </a:ext>
            </a:extLst>
          </p:cNvPr>
          <p:cNvPicPr>
            <a:picLocks noChangeAspect="1"/>
          </p:cNvPicPr>
          <p:nvPr/>
        </p:nvPicPr>
        <p:blipFill>
          <a:blip r:embed="rId2"/>
          <a:stretch>
            <a:fillRect/>
          </a:stretch>
        </p:blipFill>
        <p:spPr>
          <a:xfrm>
            <a:off x="1249357" y="0"/>
            <a:ext cx="9693286" cy="6858000"/>
          </a:xfrm>
          <a:prstGeom prst="rect">
            <a:avLst/>
          </a:prstGeom>
        </p:spPr>
      </p:pic>
    </p:spTree>
    <p:extLst>
      <p:ext uri="{BB962C8B-B14F-4D97-AF65-F5344CB8AC3E}">
        <p14:creationId xmlns:p14="http://schemas.microsoft.com/office/powerpoint/2010/main" val="422817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 2" descr="Une image contenant personne, armoire, intérieur&#10;&#10;Description générée automatiquement">
            <a:extLst>
              <a:ext uri="{FF2B5EF4-FFF2-40B4-BE49-F238E27FC236}">
                <a16:creationId xmlns:a16="http://schemas.microsoft.com/office/drawing/2014/main" id="{6C657251-1E25-9CB9-134A-37845172D44E}"/>
              </a:ext>
            </a:extLst>
          </p:cNvPr>
          <p:cNvPicPr>
            <a:picLocks noChangeAspect="1"/>
          </p:cNvPicPr>
          <p:nvPr/>
        </p:nvPicPr>
        <p:blipFill rotWithShape="1">
          <a:blip r:embed="rId2"/>
          <a:srcRect t="2660" r="1" b="17771"/>
          <a:stretch/>
        </p:blipFill>
        <p:spPr>
          <a:xfrm>
            <a:off x="20" y="1282"/>
            <a:ext cx="12191980" cy="6856718"/>
          </a:xfrm>
          <a:prstGeom prst="rect">
            <a:avLst/>
          </a:prstGeom>
        </p:spPr>
      </p:pic>
    </p:spTree>
    <p:extLst>
      <p:ext uri="{BB962C8B-B14F-4D97-AF65-F5344CB8AC3E}">
        <p14:creationId xmlns:p14="http://schemas.microsoft.com/office/powerpoint/2010/main" val="45579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 2" descr="Une image contenant personne, homme, intérieur, complet&#10;&#10;Description générée automatiquement">
            <a:extLst>
              <a:ext uri="{FF2B5EF4-FFF2-40B4-BE49-F238E27FC236}">
                <a16:creationId xmlns:a16="http://schemas.microsoft.com/office/drawing/2014/main" id="{4E33C498-9278-2F12-4889-C4B7C79C5FBE}"/>
              </a:ext>
            </a:extLst>
          </p:cNvPr>
          <p:cNvPicPr>
            <a:picLocks noChangeAspect="1"/>
          </p:cNvPicPr>
          <p:nvPr/>
        </p:nvPicPr>
        <p:blipFill rotWithShape="1">
          <a:blip r:embed="rId2"/>
          <a:srcRect t="21019" b="9976"/>
          <a:stretch/>
        </p:blipFill>
        <p:spPr>
          <a:xfrm>
            <a:off x="20" y="1282"/>
            <a:ext cx="12191980" cy="6856718"/>
          </a:xfrm>
          <a:prstGeom prst="rect">
            <a:avLst/>
          </a:prstGeom>
        </p:spPr>
      </p:pic>
    </p:spTree>
    <p:extLst>
      <p:ext uri="{BB962C8B-B14F-4D97-AF65-F5344CB8AC3E}">
        <p14:creationId xmlns:p14="http://schemas.microsoft.com/office/powerpoint/2010/main" val="630567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D5A8F87-4241-6C4C-9E6D-2FF8A60092E8}"/>
              </a:ext>
            </a:extLst>
          </p:cNvPr>
          <p:cNvSpPr txBox="1"/>
          <p:nvPr/>
        </p:nvSpPr>
        <p:spPr>
          <a:xfrm>
            <a:off x="509847" y="1613118"/>
            <a:ext cx="11172305" cy="3631763"/>
          </a:xfrm>
          <a:prstGeom prst="rect">
            <a:avLst/>
          </a:prstGeom>
          <a:noFill/>
        </p:spPr>
        <p:txBody>
          <a:bodyPr wrap="square" rtlCol="0">
            <a:spAutoFit/>
          </a:bodyPr>
          <a:lstStyle/>
          <a:p>
            <a:endParaRPr lang="fr-FR" sz="2000" b="1" dirty="0">
              <a:latin typeface="Times New Roman" panose="02020603050405020304" pitchFamily="18" charset="0"/>
              <a:cs typeface="Times New Roman" panose="02020603050405020304" pitchFamily="18" charset="0"/>
            </a:endParaRPr>
          </a:p>
          <a:p>
            <a:r>
              <a:rPr lang="fr-FR" sz="3200" b="1" dirty="0">
                <a:solidFill>
                  <a:srgbClr val="FF0000"/>
                </a:solidFill>
                <a:latin typeface="Times New Roman" panose="02020603050405020304" pitchFamily="18" charset="0"/>
                <a:cs typeface="Times New Roman" panose="02020603050405020304" pitchFamily="18" charset="0"/>
              </a:rPr>
              <a:t>5. LE SALUT COMME AUTOCOMMUNICATION DE DIEU</a:t>
            </a:r>
          </a:p>
          <a:p>
            <a:pPr lvl="1"/>
            <a:endParaRPr lang="fr-FR" sz="3200" dirty="0">
              <a:latin typeface="Times New Roman" panose="02020603050405020304" pitchFamily="18" charset="0"/>
              <a:cs typeface="Times New Roman" panose="02020603050405020304" pitchFamily="18" charset="0"/>
            </a:endParaRPr>
          </a:p>
          <a:p>
            <a:pPr lvl="1"/>
            <a:r>
              <a:rPr lang="fr-FR" sz="3200" dirty="0">
                <a:latin typeface="Times New Roman" panose="02020603050405020304" pitchFamily="18" charset="0"/>
                <a:cs typeface="Times New Roman" panose="02020603050405020304" pitchFamily="18" charset="0"/>
              </a:rPr>
              <a:t>5.1. Le partage</a:t>
            </a:r>
            <a:endParaRPr lang="fr-FR" sz="3200" i="1" dirty="0">
              <a:latin typeface="Times New Roman" panose="02020603050405020304" pitchFamily="18" charset="0"/>
              <a:cs typeface="Times New Roman" panose="02020603050405020304" pitchFamily="18" charset="0"/>
            </a:endParaRPr>
          </a:p>
          <a:p>
            <a:pPr lvl="1"/>
            <a:r>
              <a:rPr lang="fr-FR" sz="3200" dirty="0">
                <a:solidFill>
                  <a:srgbClr val="FF0000"/>
                </a:solidFill>
                <a:latin typeface="Times New Roman" panose="02020603050405020304" pitchFamily="18" charset="0"/>
                <a:cs typeface="Times New Roman" panose="02020603050405020304" pitchFamily="18" charset="0"/>
              </a:rPr>
              <a:t>5.2. La vie filiale</a:t>
            </a:r>
          </a:p>
          <a:p>
            <a:pPr lvl="1"/>
            <a:r>
              <a:rPr lang="fr-FR" sz="3200" dirty="0">
                <a:latin typeface="Times New Roman" panose="02020603050405020304" pitchFamily="18" charset="0"/>
                <a:cs typeface="Times New Roman" panose="02020603050405020304" pitchFamily="18" charset="0"/>
              </a:rPr>
              <a:t>5.3. La divinisation</a:t>
            </a:r>
          </a:p>
          <a:p>
            <a:pPr lvl="1"/>
            <a:r>
              <a:rPr lang="fr-FR" sz="3200" dirty="0">
                <a:latin typeface="Times New Roman" panose="02020603050405020304" pitchFamily="18" charset="0"/>
                <a:cs typeface="Times New Roman" panose="02020603050405020304" pitchFamily="18" charset="0"/>
              </a:rPr>
              <a:t>5.4. La vie selon l’Esprit</a:t>
            </a:r>
          </a:p>
          <a:p>
            <a:endParaRPr lang="fr-FR" dirty="0"/>
          </a:p>
        </p:txBody>
      </p:sp>
    </p:spTree>
    <p:extLst>
      <p:ext uri="{BB962C8B-B14F-4D97-AF65-F5344CB8AC3E}">
        <p14:creationId xmlns:p14="http://schemas.microsoft.com/office/powerpoint/2010/main" val="1376959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 2" descr="Une image contenant personne, intérieur, buvant&#10;&#10;Description générée automatiquement">
            <a:extLst>
              <a:ext uri="{FF2B5EF4-FFF2-40B4-BE49-F238E27FC236}">
                <a16:creationId xmlns:a16="http://schemas.microsoft.com/office/drawing/2014/main" id="{ADC6B5E8-996F-2630-9342-4846E958C346}"/>
              </a:ext>
            </a:extLst>
          </p:cNvPr>
          <p:cNvPicPr>
            <a:picLocks noChangeAspect="1"/>
          </p:cNvPicPr>
          <p:nvPr/>
        </p:nvPicPr>
        <p:blipFill rotWithShape="1">
          <a:blip r:embed="rId2"/>
          <a:srcRect t="1857" b="14826"/>
          <a:stretch/>
        </p:blipFill>
        <p:spPr>
          <a:xfrm>
            <a:off x="20" y="1282"/>
            <a:ext cx="12191980" cy="6856718"/>
          </a:xfrm>
          <a:prstGeom prst="rect">
            <a:avLst/>
          </a:prstGeom>
        </p:spPr>
      </p:pic>
    </p:spTree>
    <p:extLst>
      <p:ext uri="{BB962C8B-B14F-4D97-AF65-F5344CB8AC3E}">
        <p14:creationId xmlns:p14="http://schemas.microsoft.com/office/powerpoint/2010/main" val="1229605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F232A56-6F42-1644-819F-EB227BB520D6}"/>
              </a:ext>
            </a:extLst>
          </p:cNvPr>
          <p:cNvSpPr txBox="1"/>
          <p:nvPr/>
        </p:nvSpPr>
        <p:spPr>
          <a:xfrm>
            <a:off x="1001131" y="782121"/>
            <a:ext cx="10189738" cy="5293757"/>
          </a:xfrm>
          <a:prstGeom prst="rect">
            <a:avLst/>
          </a:prstGeom>
          <a:noFill/>
        </p:spPr>
        <p:txBody>
          <a:bodyPr wrap="square" rtlCol="0">
            <a:spAutoFit/>
          </a:bodyPr>
          <a:lstStyle/>
          <a:p>
            <a:pPr algn="just"/>
            <a:r>
              <a:rPr lang="fr-FR" sz="3200" dirty="0"/>
              <a:t>« Et nous, de même, quand nous étions des enfants soumis aux éléments du monde, nous étions esclaves. Mais, quand est venu l’accomplissement du temps, Dieu a envoyé son fils, né d’une femme et assujetti à la loi, pour payer la libération de ceux qui sont assujettis à la loi, pour qu’il nous soit donné d’être fils adoptifs. Fils, vous l’êtes bien : </a:t>
            </a:r>
            <a:r>
              <a:rPr lang="fr-FR" sz="3200" b="1" dirty="0"/>
              <a:t>Dieu a envoyé dans nos cœurs l’Esprit de son Fils, qui crie : Abba - Père ! Tu n’es donc plus esclave, mais fils </a:t>
            </a:r>
            <a:r>
              <a:rPr lang="fr-FR" sz="3200" dirty="0"/>
              <a:t>; et, comme fils, tu es aussi héritier : c’est l’œuvre de Dieu. » </a:t>
            </a:r>
          </a:p>
          <a:p>
            <a:pPr algn="just"/>
            <a:r>
              <a:rPr lang="fr-FR" sz="3200" dirty="0"/>
              <a:t>(</a:t>
            </a:r>
            <a:r>
              <a:rPr lang="fr-FR" sz="3200" i="1" dirty="0"/>
              <a:t>Galates</a:t>
            </a:r>
            <a:r>
              <a:rPr lang="fr-FR" sz="3200" dirty="0"/>
              <a:t>, 4, 3-7)</a:t>
            </a:r>
          </a:p>
          <a:p>
            <a:endParaRPr lang="fr-FR" dirty="0"/>
          </a:p>
        </p:txBody>
      </p:sp>
    </p:spTree>
    <p:extLst>
      <p:ext uri="{BB962C8B-B14F-4D97-AF65-F5344CB8AC3E}">
        <p14:creationId xmlns:p14="http://schemas.microsoft.com/office/powerpoint/2010/main" val="3463404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10FF75A5-1BA2-684D-9F4C-2570806A48C2}"/>
              </a:ext>
            </a:extLst>
          </p:cNvPr>
          <p:cNvPicPr>
            <a:picLocks noChangeAspect="1"/>
          </p:cNvPicPr>
          <p:nvPr/>
        </p:nvPicPr>
        <p:blipFill rotWithShape="1">
          <a:blip r:embed="rId2"/>
          <a:srcRect l="28312" r="28000"/>
          <a:stretch/>
        </p:blipFill>
        <p:spPr>
          <a:xfrm>
            <a:off x="3451860" y="0"/>
            <a:ext cx="5326380" cy="6858000"/>
          </a:xfrm>
          <a:prstGeom prst="rect">
            <a:avLst/>
          </a:prstGeom>
        </p:spPr>
      </p:pic>
    </p:spTree>
    <p:extLst>
      <p:ext uri="{BB962C8B-B14F-4D97-AF65-F5344CB8AC3E}">
        <p14:creationId xmlns:p14="http://schemas.microsoft.com/office/powerpoint/2010/main" val="4221769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5E6A9421-EFF3-CE40-A7AB-275DCF231950}"/>
              </a:ext>
            </a:extLst>
          </p:cNvPr>
          <p:cNvPicPr>
            <a:picLocks noChangeAspect="1"/>
          </p:cNvPicPr>
          <p:nvPr/>
        </p:nvPicPr>
        <p:blipFill>
          <a:blip r:embed="rId2"/>
          <a:stretch>
            <a:fillRect/>
          </a:stretch>
        </p:blipFill>
        <p:spPr>
          <a:xfrm>
            <a:off x="4426857" y="0"/>
            <a:ext cx="3715658" cy="6868338"/>
          </a:xfrm>
          <a:prstGeom prst="rect">
            <a:avLst/>
          </a:prstGeom>
        </p:spPr>
      </p:pic>
    </p:spTree>
    <p:extLst>
      <p:ext uri="{BB962C8B-B14F-4D97-AF65-F5344CB8AC3E}">
        <p14:creationId xmlns:p14="http://schemas.microsoft.com/office/powerpoint/2010/main" val="2200537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 sombre&#10;&#10;Description générée automatiquement">
            <a:extLst>
              <a:ext uri="{FF2B5EF4-FFF2-40B4-BE49-F238E27FC236}">
                <a16:creationId xmlns:a16="http://schemas.microsoft.com/office/drawing/2014/main" id="{EB2D8674-C202-1B4E-997E-18EAA646831B}"/>
              </a:ext>
            </a:extLst>
          </p:cNvPr>
          <p:cNvPicPr>
            <a:picLocks noChangeAspect="1"/>
          </p:cNvPicPr>
          <p:nvPr/>
        </p:nvPicPr>
        <p:blipFill rotWithShape="1">
          <a:blip r:embed="rId2"/>
          <a:srcRect l="1528" t="2824" r="1542" b="1490"/>
          <a:stretch/>
        </p:blipFill>
        <p:spPr>
          <a:xfrm>
            <a:off x="2641600" y="1146628"/>
            <a:ext cx="6444343" cy="4310743"/>
          </a:xfrm>
          <a:prstGeom prst="rect">
            <a:avLst/>
          </a:prstGeom>
        </p:spPr>
      </p:pic>
    </p:spTree>
    <p:extLst>
      <p:ext uri="{BB962C8B-B14F-4D97-AF65-F5344CB8AC3E}">
        <p14:creationId xmlns:p14="http://schemas.microsoft.com/office/powerpoint/2010/main" val="2826356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D5A8F87-4241-6C4C-9E6D-2FF8A60092E8}"/>
              </a:ext>
            </a:extLst>
          </p:cNvPr>
          <p:cNvSpPr txBox="1"/>
          <p:nvPr/>
        </p:nvSpPr>
        <p:spPr>
          <a:xfrm>
            <a:off x="443346" y="181957"/>
            <a:ext cx="11305308" cy="6494085"/>
          </a:xfrm>
          <a:prstGeom prst="rect">
            <a:avLst/>
          </a:prstGeom>
          <a:noFill/>
        </p:spPr>
        <p:txBody>
          <a:bodyPr wrap="square" rtlCol="0">
            <a:spAutoFit/>
          </a:bodyPr>
          <a:lstStyle/>
          <a:p>
            <a:r>
              <a:rPr lang="fr-FR" sz="3200" b="1" dirty="0">
                <a:latin typeface="Times New Roman" panose="02020603050405020304" pitchFamily="18" charset="0"/>
                <a:cs typeface="Times New Roman" panose="02020603050405020304" pitchFamily="18" charset="0"/>
              </a:rPr>
              <a:t>1. DE QUOI S’AGIT-IL ?</a:t>
            </a:r>
          </a:p>
          <a:p>
            <a:pPr lvl="1"/>
            <a:endParaRPr lang="fr-FR" sz="3200" dirty="0">
              <a:latin typeface="Times New Roman" panose="02020603050405020304" pitchFamily="18" charset="0"/>
              <a:cs typeface="Times New Roman" panose="02020603050405020304" pitchFamily="18" charset="0"/>
            </a:endParaRPr>
          </a:p>
          <a:p>
            <a:r>
              <a:rPr lang="fr-FR" sz="3200" b="1" dirty="0">
                <a:latin typeface="Times New Roman" panose="02020603050405020304" pitchFamily="18" charset="0"/>
                <a:cs typeface="Times New Roman" panose="02020603050405020304" pitchFamily="18" charset="0"/>
              </a:rPr>
              <a:t>2. DEUX CONCEPTIONS DU SALUT</a:t>
            </a:r>
          </a:p>
          <a:p>
            <a:r>
              <a:rPr lang="fr-FR" sz="3200" dirty="0"/>
              <a:t> </a:t>
            </a:r>
          </a:p>
          <a:p>
            <a:pPr lvl="0"/>
            <a:r>
              <a:rPr lang="fr-FR" sz="3200" b="1" dirty="0">
                <a:latin typeface="Times New Roman" panose="02020603050405020304" pitchFamily="18" charset="0"/>
                <a:cs typeface="Times New Roman" panose="02020603050405020304" pitchFamily="18" charset="0"/>
              </a:rPr>
              <a:t>3. COMMENT COMPRENDRE LE PECHE ORIGINEL</a:t>
            </a:r>
          </a:p>
          <a:p>
            <a:endParaRPr lang="fr-FR" sz="3200" b="1" dirty="0">
              <a:latin typeface="Times New Roman" panose="02020603050405020304" pitchFamily="18" charset="0"/>
              <a:cs typeface="Times New Roman" panose="02020603050405020304" pitchFamily="18" charset="0"/>
            </a:endParaRPr>
          </a:p>
          <a:p>
            <a:r>
              <a:rPr lang="fr-FR" sz="3200" b="1" dirty="0">
                <a:latin typeface="Times New Roman" panose="02020603050405020304" pitchFamily="18" charset="0"/>
                <a:cs typeface="Times New Roman" panose="02020603050405020304" pitchFamily="18" charset="0"/>
              </a:rPr>
              <a:t>4. L’UNIVERSALITÉ DU SALUT EN JESUS-CHRIST</a:t>
            </a:r>
          </a:p>
          <a:p>
            <a:endParaRPr lang="fr-FR" sz="3200" b="1" dirty="0">
              <a:latin typeface="Times New Roman" panose="02020603050405020304" pitchFamily="18" charset="0"/>
              <a:cs typeface="Times New Roman" panose="02020603050405020304" pitchFamily="18" charset="0"/>
            </a:endParaRPr>
          </a:p>
          <a:p>
            <a:r>
              <a:rPr lang="fr-FR" sz="3200" b="1" dirty="0">
                <a:solidFill>
                  <a:srgbClr val="FF0000"/>
                </a:solidFill>
                <a:latin typeface="Times New Roman" panose="02020603050405020304" pitchFamily="18" charset="0"/>
                <a:cs typeface="Times New Roman" panose="02020603050405020304" pitchFamily="18" charset="0"/>
              </a:rPr>
              <a:t>5. LE SALUT COMME AUTOCOMMUNICATION DE DIEU</a:t>
            </a:r>
          </a:p>
          <a:p>
            <a:pPr lvl="1"/>
            <a:r>
              <a:rPr lang="fr-FR" sz="3200" dirty="0">
                <a:latin typeface="Times New Roman" panose="02020603050405020304" pitchFamily="18" charset="0"/>
                <a:cs typeface="Times New Roman" panose="02020603050405020304" pitchFamily="18" charset="0"/>
              </a:rPr>
              <a:t>5.1. Le partage</a:t>
            </a:r>
            <a:endParaRPr lang="fr-FR" sz="3200" i="1" dirty="0">
              <a:latin typeface="Times New Roman" panose="02020603050405020304" pitchFamily="18" charset="0"/>
              <a:cs typeface="Times New Roman" panose="02020603050405020304" pitchFamily="18" charset="0"/>
            </a:endParaRPr>
          </a:p>
          <a:p>
            <a:pPr lvl="1"/>
            <a:r>
              <a:rPr lang="fr-FR" sz="3200" dirty="0">
                <a:latin typeface="Times New Roman" panose="02020603050405020304" pitchFamily="18" charset="0"/>
                <a:cs typeface="Times New Roman" panose="02020603050405020304" pitchFamily="18" charset="0"/>
              </a:rPr>
              <a:t>5.2. La vie filiale</a:t>
            </a:r>
          </a:p>
          <a:p>
            <a:pPr lvl="1"/>
            <a:r>
              <a:rPr lang="fr-FR" sz="3200" dirty="0">
                <a:latin typeface="Times New Roman" panose="02020603050405020304" pitchFamily="18" charset="0"/>
                <a:cs typeface="Times New Roman" panose="02020603050405020304" pitchFamily="18" charset="0"/>
              </a:rPr>
              <a:t>5.3. La divinisation</a:t>
            </a:r>
          </a:p>
          <a:p>
            <a:pPr lvl="1"/>
            <a:r>
              <a:rPr lang="fr-FR" sz="3200" dirty="0">
                <a:latin typeface="Times New Roman" panose="02020603050405020304" pitchFamily="18" charset="0"/>
                <a:cs typeface="Times New Roman" panose="02020603050405020304" pitchFamily="18" charset="0"/>
              </a:rPr>
              <a:t>5.4. La vie selon l’Esprit</a:t>
            </a:r>
          </a:p>
        </p:txBody>
      </p:sp>
    </p:spTree>
    <p:extLst>
      <p:ext uri="{BB962C8B-B14F-4D97-AF65-F5344CB8AC3E}">
        <p14:creationId xmlns:p14="http://schemas.microsoft.com/office/powerpoint/2010/main" val="4186294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 primate&#10;&#10;Description générée automatiquement">
            <a:extLst>
              <a:ext uri="{FF2B5EF4-FFF2-40B4-BE49-F238E27FC236}">
                <a16:creationId xmlns:a16="http://schemas.microsoft.com/office/drawing/2014/main" id="{0026DFE6-6B87-A946-AFCF-4F76887A3591}"/>
              </a:ext>
            </a:extLst>
          </p:cNvPr>
          <p:cNvPicPr>
            <a:picLocks noChangeAspect="1"/>
          </p:cNvPicPr>
          <p:nvPr/>
        </p:nvPicPr>
        <p:blipFill>
          <a:blip r:embed="rId2"/>
          <a:stretch>
            <a:fillRect/>
          </a:stretch>
        </p:blipFill>
        <p:spPr>
          <a:xfrm>
            <a:off x="3683000" y="266700"/>
            <a:ext cx="4826000" cy="6324600"/>
          </a:xfrm>
          <a:prstGeom prst="rect">
            <a:avLst/>
          </a:prstGeom>
        </p:spPr>
      </p:pic>
      <p:sp>
        <p:nvSpPr>
          <p:cNvPr id="4" name="ZoneTexte 3">
            <a:extLst>
              <a:ext uri="{FF2B5EF4-FFF2-40B4-BE49-F238E27FC236}">
                <a16:creationId xmlns:a16="http://schemas.microsoft.com/office/drawing/2014/main" id="{AB47F058-AE8F-894F-B245-B77834855D6A}"/>
              </a:ext>
            </a:extLst>
          </p:cNvPr>
          <p:cNvSpPr txBox="1"/>
          <p:nvPr/>
        </p:nvSpPr>
        <p:spPr>
          <a:xfrm>
            <a:off x="1303020" y="3794760"/>
            <a:ext cx="1783080" cy="646331"/>
          </a:xfrm>
          <a:prstGeom prst="rect">
            <a:avLst/>
          </a:prstGeom>
          <a:noFill/>
        </p:spPr>
        <p:txBody>
          <a:bodyPr wrap="square" rtlCol="0">
            <a:spAutoFit/>
          </a:bodyPr>
          <a:lstStyle/>
          <a:p>
            <a:r>
              <a:rPr lang="fr-FR" dirty="0"/>
              <a:t>Le père qui a tant veillé</a:t>
            </a:r>
          </a:p>
        </p:txBody>
      </p:sp>
    </p:spTree>
    <p:extLst>
      <p:ext uri="{BB962C8B-B14F-4D97-AF65-F5344CB8AC3E}">
        <p14:creationId xmlns:p14="http://schemas.microsoft.com/office/powerpoint/2010/main" val="3937223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25471D3F-CA88-D040-A62B-70096A5F395D}"/>
              </a:ext>
            </a:extLst>
          </p:cNvPr>
          <p:cNvPicPr>
            <a:picLocks noChangeAspect="1"/>
          </p:cNvPicPr>
          <p:nvPr/>
        </p:nvPicPr>
        <p:blipFill>
          <a:blip r:embed="rId2"/>
          <a:stretch>
            <a:fillRect/>
          </a:stretch>
        </p:blipFill>
        <p:spPr>
          <a:xfrm>
            <a:off x="3120260" y="1"/>
            <a:ext cx="6000880" cy="6914922"/>
          </a:xfrm>
          <a:prstGeom prst="rect">
            <a:avLst/>
          </a:prstGeom>
        </p:spPr>
      </p:pic>
    </p:spTree>
    <p:extLst>
      <p:ext uri="{BB962C8B-B14F-4D97-AF65-F5344CB8AC3E}">
        <p14:creationId xmlns:p14="http://schemas.microsoft.com/office/powerpoint/2010/main" val="1871014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F109BE-B189-4143-9728-4B2888CEC230}"/>
              </a:ext>
            </a:extLst>
          </p:cNvPr>
          <p:cNvPicPr>
            <a:picLocks noChangeAspect="1"/>
          </p:cNvPicPr>
          <p:nvPr/>
        </p:nvPicPr>
        <p:blipFill>
          <a:blip r:embed="rId2"/>
          <a:stretch>
            <a:fillRect/>
          </a:stretch>
        </p:blipFill>
        <p:spPr>
          <a:xfrm>
            <a:off x="2907029" y="1183005"/>
            <a:ext cx="6737985" cy="4491990"/>
          </a:xfrm>
          <a:prstGeom prst="rect">
            <a:avLst/>
          </a:prstGeom>
        </p:spPr>
      </p:pic>
    </p:spTree>
    <p:extLst>
      <p:ext uri="{BB962C8B-B14F-4D97-AF65-F5344CB8AC3E}">
        <p14:creationId xmlns:p14="http://schemas.microsoft.com/office/powerpoint/2010/main" val="3643933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25471D3F-CA88-D040-A62B-70096A5F395D}"/>
              </a:ext>
            </a:extLst>
          </p:cNvPr>
          <p:cNvPicPr>
            <a:picLocks noChangeAspect="1"/>
          </p:cNvPicPr>
          <p:nvPr/>
        </p:nvPicPr>
        <p:blipFill>
          <a:blip r:embed="rId2"/>
          <a:stretch>
            <a:fillRect/>
          </a:stretch>
        </p:blipFill>
        <p:spPr>
          <a:xfrm>
            <a:off x="3120260" y="1"/>
            <a:ext cx="6000880" cy="6914922"/>
          </a:xfrm>
          <a:prstGeom prst="rect">
            <a:avLst/>
          </a:prstGeom>
        </p:spPr>
      </p:pic>
    </p:spTree>
    <p:extLst>
      <p:ext uri="{BB962C8B-B14F-4D97-AF65-F5344CB8AC3E}">
        <p14:creationId xmlns:p14="http://schemas.microsoft.com/office/powerpoint/2010/main" val="3842497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 vieux&#10;&#10;Description générée automatiquement">
            <a:extLst>
              <a:ext uri="{FF2B5EF4-FFF2-40B4-BE49-F238E27FC236}">
                <a16:creationId xmlns:a16="http://schemas.microsoft.com/office/drawing/2014/main" id="{FBBD7696-ADDD-9B45-9618-2D474CD1F281}"/>
              </a:ext>
            </a:extLst>
          </p:cNvPr>
          <p:cNvPicPr>
            <a:picLocks noChangeAspect="1"/>
          </p:cNvPicPr>
          <p:nvPr/>
        </p:nvPicPr>
        <p:blipFill>
          <a:blip r:embed="rId2"/>
          <a:stretch>
            <a:fillRect/>
          </a:stretch>
        </p:blipFill>
        <p:spPr>
          <a:xfrm>
            <a:off x="1828800" y="1066800"/>
            <a:ext cx="8538735" cy="4726800"/>
          </a:xfrm>
          <a:prstGeom prst="rect">
            <a:avLst/>
          </a:prstGeom>
        </p:spPr>
      </p:pic>
    </p:spTree>
    <p:extLst>
      <p:ext uri="{BB962C8B-B14F-4D97-AF65-F5344CB8AC3E}">
        <p14:creationId xmlns:p14="http://schemas.microsoft.com/office/powerpoint/2010/main" val="4064592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5E6A9421-EFF3-CE40-A7AB-275DCF231950}"/>
              </a:ext>
            </a:extLst>
          </p:cNvPr>
          <p:cNvPicPr>
            <a:picLocks noChangeAspect="1"/>
          </p:cNvPicPr>
          <p:nvPr/>
        </p:nvPicPr>
        <p:blipFill>
          <a:blip r:embed="rId2"/>
          <a:stretch>
            <a:fillRect/>
          </a:stretch>
        </p:blipFill>
        <p:spPr>
          <a:xfrm>
            <a:off x="4238171" y="-5169"/>
            <a:ext cx="3715658" cy="6868338"/>
          </a:xfrm>
          <a:prstGeom prst="rect">
            <a:avLst/>
          </a:prstGeom>
        </p:spPr>
      </p:pic>
    </p:spTree>
    <p:extLst>
      <p:ext uri="{BB962C8B-B14F-4D97-AF65-F5344CB8AC3E}">
        <p14:creationId xmlns:p14="http://schemas.microsoft.com/office/powerpoint/2010/main" val="4132072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D5A8F87-4241-6C4C-9E6D-2FF8A60092E8}"/>
              </a:ext>
            </a:extLst>
          </p:cNvPr>
          <p:cNvSpPr txBox="1"/>
          <p:nvPr/>
        </p:nvSpPr>
        <p:spPr>
          <a:xfrm>
            <a:off x="509847" y="1613118"/>
            <a:ext cx="11172305" cy="3631763"/>
          </a:xfrm>
          <a:prstGeom prst="rect">
            <a:avLst/>
          </a:prstGeom>
          <a:noFill/>
        </p:spPr>
        <p:txBody>
          <a:bodyPr wrap="square" rtlCol="0">
            <a:spAutoFit/>
          </a:bodyPr>
          <a:lstStyle/>
          <a:p>
            <a:endParaRPr lang="fr-FR" sz="2000" b="1" dirty="0">
              <a:latin typeface="Times New Roman" panose="02020603050405020304" pitchFamily="18" charset="0"/>
              <a:cs typeface="Times New Roman" panose="02020603050405020304" pitchFamily="18" charset="0"/>
            </a:endParaRPr>
          </a:p>
          <a:p>
            <a:r>
              <a:rPr lang="fr-FR" sz="3200" b="1" dirty="0">
                <a:solidFill>
                  <a:srgbClr val="FF0000"/>
                </a:solidFill>
                <a:latin typeface="Times New Roman" panose="02020603050405020304" pitchFamily="18" charset="0"/>
                <a:cs typeface="Times New Roman" panose="02020603050405020304" pitchFamily="18" charset="0"/>
              </a:rPr>
              <a:t>5. LE SALUT COMME AUTOCOMMUNICATION DE DIEU</a:t>
            </a:r>
          </a:p>
          <a:p>
            <a:pPr lvl="1"/>
            <a:endParaRPr lang="fr-FR" sz="3200" dirty="0">
              <a:latin typeface="Times New Roman" panose="02020603050405020304" pitchFamily="18" charset="0"/>
              <a:cs typeface="Times New Roman" panose="02020603050405020304" pitchFamily="18" charset="0"/>
            </a:endParaRPr>
          </a:p>
          <a:p>
            <a:pPr lvl="1"/>
            <a:r>
              <a:rPr lang="fr-FR" sz="3200" dirty="0">
                <a:latin typeface="Times New Roman" panose="02020603050405020304" pitchFamily="18" charset="0"/>
                <a:cs typeface="Times New Roman" panose="02020603050405020304" pitchFamily="18" charset="0"/>
              </a:rPr>
              <a:t>5.1. Le partage</a:t>
            </a:r>
            <a:endParaRPr lang="fr-FR" sz="3200" i="1" dirty="0">
              <a:latin typeface="Times New Roman" panose="02020603050405020304" pitchFamily="18" charset="0"/>
              <a:cs typeface="Times New Roman" panose="02020603050405020304" pitchFamily="18" charset="0"/>
            </a:endParaRPr>
          </a:p>
          <a:p>
            <a:pPr lvl="1"/>
            <a:r>
              <a:rPr lang="fr-FR" sz="3200" dirty="0">
                <a:latin typeface="Times New Roman" panose="02020603050405020304" pitchFamily="18" charset="0"/>
                <a:cs typeface="Times New Roman" panose="02020603050405020304" pitchFamily="18" charset="0"/>
              </a:rPr>
              <a:t>5.2. La vie filiale</a:t>
            </a:r>
          </a:p>
          <a:p>
            <a:pPr lvl="1"/>
            <a:r>
              <a:rPr lang="fr-FR" sz="3200" dirty="0">
                <a:solidFill>
                  <a:srgbClr val="FF0000"/>
                </a:solidFill>
                <a:latin typeface="Times New Roman" panose="02020603050405020304" pitchFamily="18" charset="0"/>
                <a:cs typeface="Times New Roman" panose="02020603050405020304" pitchFamily="18" charset="0"/>
              </a:rPr>
              <a:t>5.3. La divinisation</a:t>
            </a:r>
          </a:p>
          <a:p>
            <a:pPr lvl="1"/>
            <a:r>
              <a:rPr lang="fr-FR" sz="3200" dirty="0">
                <a:latin typeface="Times New Roman" panose="02020603050405020304" pitchFamily="18" charset="0"/>
                <a:cs typeface="Times New Roman" panose="02020603050405020304" pitchFamily="18" charset="0"/>
              </a:rPr>
              <a:t>5.4. La vie selon l’Esprit</a:t>
            </a:r>
          </a:p>
          <a:p>
            <a:endParaRPr lang="fr-FR" dirty="0"/>
          </a:p>
        </p:txBody>
      </p:sp>
    </p:spTree>
    <p:extLst>
      <p:ext uri="{BB962C8B-B14F-4D97-AF65-F5344CB8AC3E}">
        <p14:creationId xmlns:p14="http://schemas.microsoft.com/office/powerpoint/2010/main" val="3350748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073EE5B-95E5-EE4D-879F-7EC22E56DC66}"/>
              </a:ext>
            </a:extLst>
          </p:cNvPr>
          <p:cNvSpPr txBox="1"/>
          <p:nvPr/>
        </p:nvSpPr>
        <p:spPr>
          <a:xfrm>
            <a:off x="1096805" y="2890391"/>
            <a:ext cx="9998389" cy="1077218"/>
          </a:xfrm>
          <a:prstGeom prst="rect">
            <a:avLst/>
          </a:prstGeom>
          <a:noFill/>
        </p:spPr>
        <p:txBody>
          <a:bodyPr wrap="square" rtlCol="0">
            <a:spAutoFit/>
          </a:bodyPr>
          <a:lstStyle/>
          <a:p>
            <a:pPr algn="just"/>
            <a:r>
              <a:rPr lang="fr-FR" sz="3200" dirty="0">
                <a:latin typeface="Times New Roman" panose="02020603050405020304" pitchFamily="18" charset="0"/>
                <a:cs typeface="Times New Roman" panose="02020603050405020304" pitchFamily="18" charset="0"/>
              </a:rPr>
              <a:t>« Le Fils de Dieu s’est fait homme pour nous faire Dieu. » </a:t>
            </a:r>
          </a:p>
          <a:p>
            <a:pPr algn="just"/>
            <a:r>
              <a:rPr lang="fr-FR" sz="3200" dirty="0">
                <a:latin typeface="Times New Roman" panose="02020603050405020304" pitchFamily="18" charset="0"/>
                <a:cs typeface="Times New Roman" panose="02020603050405020304" pitchFamily="18" charset="0"/>
              </a:rPr>
              <a:t>(Athanase d’Alexandrie)</a:t>
            </a:r>
            <a:endParaRPr lang="fr-FR" sz="3200" dirty="0"/>
          </a:p>
        </p:txBody>
      </p:sp>
    </p:spTree>
    <p:extLst>
      <p:ext uri="{BB962C8B-B14F-4D97-AF65-F5344CB8AC3E}">
        <p14:creationId xmlns:p14="http://schemas.microsoft.com/office/powerpoint/2010/main" val="3639171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A9301EE-1CA4-594F-8E35-3220A82899BC}"/>
              </a:ext>
            </a:extLst>
          </p:cNvPr>
          <p:cNvSpPr txBox="1"/>
          <p:nvPr/>
        </p:nvSpPr>
        <p:spPr>
          <a:xfrm>
            <a:off x="930728" y="2644170"/>
            <a:ext cx="10330543" cy="1569660"/>
          </a:xfrm>
          <a:prstGeom prst="rect">
            <a:avLst/>
          </a:prstGeom>
          <a:noFill/>
        </p:spPr>
        <p:txBody>
          <a:bodyPr wrap="square" rtlCol="0">
            <a:spAutoFit/>
          </a:bodyPr>
          <a:lstStyle/>
          <a:p>
            <a:r>
              <a:rPr lang="fr-FR" sz="3200" dirty="0">
                <a:latin typeface="Times New Roman" panose="02020603050405020304" pitchFamily="18" charset="0"/>
                <a:cs typeface="Times New Roman" panose="02020603050405020304" pitchFamily="18" charset="0"/>
              </a:rPr>
              <a:t>« La divinisation est la véritable et suprême humanisation de l’homme. »</a:t>
            </a:r>
          </a:p>
          <a:p>
            <a:r>
              <a:rPr lang="fr-FR" sz="3200" dirty="0">
                <a:latin typeface="Times New Roman" panose="02020603050405020304" pitchFamily="18" charset="0"/>
                <a:cs typeface="Times New Roman" panose="02020603050405020304" pitchFamily="18" charset="0"/>
              </a:rPr>
              <a:t>(CTI, </a:t>
            </a:r>
            <a:r>
              <a:rPr lang="fr-FR" sz="3200" i="1" dirty="0">
                <a:latin typeface="Times New Roman" panose="02020603050405020304" pitchFamily="18" charset="0"/>
                <a:cs typeface="Times New Roman" panose="02020603050405020304" pitchFamily="18" charset="0"/>
              </a:rPr>
              <a:t>Théologie, christologie et anthropologie,</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ch</a:t>
            </a:r>
            <a:r>
              <a:rPr lang="fr-FR" sz="3200" dirty="0">
                <a:latin typeface="Times New Roman" panose="02020603050405020304" pitchFamily="18" charset="0"/>
                <a:cs typeface="Times New Roman" panose="02020603050405020304" pitchFamily="18" charset="0"/>
              </a:rPr>
              <a:t> I, E, 1981)</a:t>
            </a:r>
            <a:endParaRPr lang="fr-FR" sz="3200" dirty="0"/>
          </a:p>
        </p:txBody>
      </p:sp>
    </p:spTree>
    <p:extLst>
      <p:ext uri="{BB962C8B-B14F-4D97-AF65-F5344CB8AC3E}">
        <p14:creationId xmlns:p14="http://schemas.microsoft.com/office/powerpoint/2010/main" val="4276362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D5A8F87-4241-6C4C-9E6D-2FF8A60092E8}"/>
              </a:ext>
            </a:extLst>
          </p:cNvPr>
          <p:cNvSpPr txBox="1"/>
          <p:nvPr/>
        </p:nvSpPr>
        <p:spPr>
          <a:xfrm>
            <a:off x="509847" y="1613118"/>
            <a:ext cx="11172305" cy="3631763"/>
          </a:xfrm>
          <a:prstGeom prst="rect">
            <a:avLst/>
          </a:prstGeom>
          <a:noFill/>
        </p:spPr>
        <p:txBody>
          <a:bodyPr wrap="square" rtlCol="0">
            <a:spAutoFit/>
          </a:bodyPr>
          <a:lstStyle/>
          <a:p>
            <a:endParaRPr lang="fr-FR" sz="2000" b="1" dirty="0">
              <a:latin typeface="Times New Roman" panose="02020603050405020304" pitchFamily="18" charset="0"/>
              <a:cs typeface="Times New Roman" panose="02020603050405020304" pitchFamily="18" charset="0"/>
            </a:endParaRPr>
          </a:p>
          <a:p>
            <a:r>
              <a:rPr lang="fr-FR" sz="3200" b="1" dirty="0">
                <a:solidFill>
                  <a:srgbClr val="FF0000"/>
                </a:solidFill>
                <a:latin typeface="Times New Roman" panose="02020603050405020304" pitchFamily="18" charset="0"/>
                <a:cs typeface="Times New Roman" panose="02020603050405020304" pitchFamily="18" charset="0"/>
              </a:rPr>
              <a:t>5. LE SALUT COMME AUTOCOMMUNICATION DE DIEU</a:t>
            </a:r>
          </a:p>
          <a:p>
            <a:pPr lvl="1"/>
            <a:endParaRPr lang="fr-FR" sz="3200" dirty="0">
              <a:latin typeface="Times New Roman" panose="02020603050405020304" pitchFamily="18" charset="0"/>
              <a:cs typeface="Times New Roman" panose="02020603050405020304" pitchFamily="18" charset="0"/>
            </a:endParaRPr>
          </a:p>
          <a:p>
            <a:pPr lvl="1"/>
            <a:r>
              <a:rPr lang="fr-FR" sz="3200" dirty="0">
                <a:latin typeface="Times New Roman" panose="02020603050405020304" pitchFamily="18" charset="0"/>
                <a:cs typeface="Times New Roman" panose="02020603050405020304" pitchFamily="18" charset="0"/>
              </a:rPr>
              <a:t>5.1. Le partage</a:t>
            </a:r>
            <a:endParaRPr lang="fr-FR" sz="3200" i="1" dirty="0">
              <a:latin typeface="Times New Roman" panose="02020603050405020304" pitchFamily="18" charset="0"/>
              <a:cs typeface="Times New Roman" panose="02020603050405020304" pitchFamily="18" charset="0"/>
            </a:endParaRPr>
          </a:p>
          <a:p>
            <a:pPr lvl="1"/>
            <a:r>
              <a:rPr lang="fr-FR" sz="3200" dirty="0">
                <a:latin typeface="Times New Roman" panose="02020603050405020304" pitchFamily="18" charset="0"/>
                <a:cs typeface="Times New Roman" panose="02020603050405020304" pitchFamily="18" charset="0"/>
              </a:rPr>
              <a:t>5.2. La vie filiale</a:t>
            </a:r>
          </a:p>
          <a:p>
            <a:pPr lvl="1"/>
            <a:r>
              <a:rPr lang="fr-FR" sz="3200" dirty="0">
                <a:latin typeface="Times New Roman" panose="02020603050405020304" pitchFamily="18" charset="0"/>
                <a:cs typeface="Times New Roman" panose="02020603050405020304" pitchFamily="18" charset="0"/>
              </a:rPr>
              <a:t>5.3. La divinisation</a:t>
            </a:r>
          </a:p>
          <a:p>
            <a:pPr lvl="1"/>
            <a:r>
              <a:rPr lang="fr-FR" sz="3200" dirty="0">
                <a:solidFill>
                  <a:srgbClr val="FF0000"/>
                </a:solidFill>
                <a:latin typeface="Times New Roman" panose="02020603050405020304" pitchFamily="18" charset="0"/>
                <a:cs typeface="Times New Roman" panose="02020603050405020304" pitchFamily="18" charset="0"/>
              </a:rPr>
              <a:t>5.4. La vie selon l’Esprit</a:t>
            </a:r>
          </a:p>
          <a:p>
            <a:endParaRPr lang="fr-FR" dirty="0"/>
          </a:p>
        </p:txBody>
      </p:sp>
    </p:spTree>
    <p:extLst>
      <p:ext uri="{BB962C8B-B14F-4D97-AF65-F5344CB8AC3E}">
        <p14:creationId xmlns:p14="http://schemas.microsoft.com/office/powerpoint/2010/main" val="58225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A764017B-A341-A754-DC93-09D15378CC8F}"/>
              </a:ext>
            </a:extLst>
          </p:cNvPr>
          <p:cNvPicPr>
            <a:picLocks noChangeAspect="1"/>
          </p:cNvPicPr>
          <p:nvPr/>
        </p:nvPicPr>
        <p:blipFill>
          <a:blip r:embed="rId2"/>
          <a:stretch>
            <a:fillRect/>
          </a:stretch>
        </p:blipFill>
        <p:spPr>
          <a:xfrm>
            <a:off x="1531935" y="643467"/>
            <a:ext cx="3514730" cy="5571066"/>
          </a:xfrm>
          <a:prstGeom prst="rect">
            <a:avLst/>
          </a:prstGeom>
        </p:spPr>
      </p:pic>
      <p:pic>
        <p:nvPicPr>
          <p:cNvPr id="3" name="Image 2" descr="Une image contenant personne, homme, complet&#10;&#10;Description générée automatiquement">
            <a:extLst>
              <a:ext uri="{FF2B5EF4-FFF2-40B4-BE49-F238E27FC236}">
                <a16:creationId xmlns:a16="http://schemas.microsoft.com/office/drawing/2014/main" id="{4EAD5E87-C5A1-AB43-9DCF-4DA2A3B673B0}"/>
              </a:ext>
            </a:extLst>
          </p:cNvPr>
          <p:cNvPicPr>
            <a:picLocks noChangeAspect="1"/>
          </p:cNvPicPr>
          <p:nvPr/>
        </p:nvPicPr>
        <p:blipFill>
          <a:blip r:embed="rId3"/>
          <a:stretch>
            <a:fillRect/>
          </a:stretch>
        </p:blipFill>
        <p:spPr>
          <a:xfrm>
            <a:off x="6771766" y="643467"/>
            <a:ext cx="4261865" cy="5571066"/>
          </a:xfrm>
          <a:prstGeom prst="rect">
            <a:avLst/>
          </a:prstGeom>
        </p:spPr>
      </p:pic>
    </p:spTree>
    <p:extLst>
      <p:ext uri="{BB962C8B-B14F-4D97-AF65-F5344CB8AC3E}">
        <p14:creationId xmlns:p14="http://schemas.microsoft.com/office/powerpoint/2010/main" val="4231433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14ADEF4-7EAF-5EFF-54BF-5B83D7F2AD3A}"/>
              </a:ext>
            </a:extLst>
          </p:cNvPr>
          <p:cNvPicPr>
            <a:picLocks noChangeAspect="1"/>
          </p:cNvPicPr>
          <p:nvPr/>
        </p:nvPicPr>
        <p:blipFill rotWithShape="1">
          <a:blip r:embed="rId2"/>
          <a:srcRect l="1326" t="46133" r="11216" b="11150"/>
          <a:stretch/>
        </p:blipFill>
        <p:spPr>
          <a:xfrm>
            <a:off x="1982000" y="663262"/>
            <a:ext cx="8227999" cy="5531476"/>
          </a:xfrm>
          <a:prstGeom prst="rect">
            <a:avLst/>
          </a:prstGeom>
        </p:spPr>
      </p:pic>
    </p:spTree>
    <p:extLst>
      <p:ext uri="{BB962C8B-B14F-4D97-AF65-F5344CB8AC3E}">
        <p14:creationId xmlns:p14="http://schemas.microsoft.com/office/powerpoint/2010/main" val="2661212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62E39-90BD-684E-A945-C501BCCDAA53}"/>
              </a:ext>
            </a:extLst>
          </p:cNvPr>
          <p:cNvSpPr/>
          <p:nvPr/>
        </p:nvSpPr>
        <p:spPr>
          <a:xfrm>
            <a:off x="1189482" y="2151727"/>
            <a:ext cx="9813036" cy="1569660"/>
          </a:xfrm>
          <a:prstGeom prst="rect">
            <a:avLst/>
          </a:prstGeom>
        </p:spPr>
        <p:txBody>
          <a:bodyPr wrap="square">
            <a:spAutoFit/>
          </a:bodyPr>
          <a:lstStyle/>
          <a:p>
            <a:pPr marL="547370" marR="547370" algn="just">
              <a:spcBef>
                <a:spcPts val="1000"/>
              </a:spcBef>
              <a:spcAft>
                <a:spcPts val="1200"/>
              </a:spcAft>
            </a:pP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a:t>
            </a:r>
            <a:r>
              <a:rPr lang="fr-FR" sz="3200" dirty="0">
                <a:latin typeface="Times New Roman" panose="02020603050405020304" pitchFamily="18" charset="0"/>
                <a:cs typeface="Times New Roman" panose="02020603050405020304" pitchFamily="18" charset="0"/>
              </a:rPr>
              <a:t>Car je ne rougis pas de l’Evangile : il est force de Dieu pour le salut de tout croyant, du Juif d’abord, puis du Grec. »(</a:t>
            </a:r>
            <a:r>
              <a:rPr lang="fr-FR" sz="3200" dirty="0" err="1">
                <a:latin typeface="Times New Roman" panose="02020603050405020304" pitchFamily="18" charset="0"/>
                <a:cs typeface="Times New Roman" panose="02020603050405020304" pitchFamily="18" charset="0"/>
              </a:rPr>
              <a:t>Rm</a:t>
            </a:r>
            <a:r>
              <a:rPr lang="fr-FR" sz="3200" dirty="0">
                <a:latin typeface="Times New Roman" panose="02020603050405020304" pitchFamily="18" charset="0"/>
                <a:cs typeface="Times New Roman" panose="02020603050405020304" pitchFamily="18" charset="0"/>
              </a:rPr>
              <a:t> 1, 16, trad. BJ)</a:t>
            </a:r>
          </a:p>
        </p:txBody>
      </p:sp>
    </p:spTree>
    <p:extLst>
      <p:ext uri="{BB962C8B-B14F-4D97-AF65-F5344CB8AC3E}">
        <p14:creationId xmlns:p14="http://schemas.microsoft.com/office/powerpoint/2010/main" val="1721357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049824-1E1C-D249-A3E3-A352CA58E545}"/>
              </a:ext>
            </a:extLst>
          </p:cNvPr>
          <p:cNvSpPr/>
          <p:nvPr/>
        </p:nvSpPr>
        <p:spPr>
          <a:xfrm>
            <a:off x="538162" y="810334"/>
            <a:ext cx="11115675" cy="5237331"/>
          </a:xfrm>
          <a:prstGeom prst="rect">
            <a:avLst/>
          </a:prstGeom>
        </p:spPr>
        <p:txBody>
          <a:bodyPr wrap="square">
            <a:spAutoFit/>
          </a:bodyPr>
          <a:lstStyle/>
          <a:p>
            <a:pPr marL="547370" marR="547370" algn="ctr">
              <a:spcBef>
                <a:spcPts val="1000"/>
              </a:spcBef>
              <a:spcAft>
                <a:spcPts val="1200"/>
              </a:spcAft>
            </a:pPr>
            <a:r>
              <a:rPr lang="fr-FR" sz="2800" b="1" dirty="0" err="1">
                <a:solidFill>
                  <a:srgbClr val="404040"/>
                </a:solidFill>
                <a:latin typeface="Times New Roman" panose="02020603050405020304" pitchFamily="18" charset="0"/>
                <a:cs typeface="Times New Roman" panose="02020603050405020304" pitchFamily="18" charset="0"/>
              </a:rPr>
              <a:t>Rm</a:t>
            </a:r>
            <a:r>
              <a:rPr lang="fr-FR" sz="2800" b="1" dirty="0">
                <a:solidFill>
                  <a:srgbClr val="404040"/>
                </a:solidFill>
                <a:latin typeface="Times New Roman" panose="02020603050405020304" pitchFamily="18" charset="0"/>
                <a:cs typeface="Times New Roman" panose="02020603050405020304" pitchFamily="18" charset="0"/>
              </a:rPr>
              <a:t> 8 (BJ)</a:t>
            </a:r>
          </a:p>
          <a:p>
            <a:pPr marL="547370" marR="547370" algn="just">
              <a:spcBef>
                <a:spcPts val="1000"/>
              </a:spcBef>
              <a:spcAft>
                <a:spcPts val="1200"/>
              </a:spcAft>
            </a:pPr>
            <a:r>
              <a:rPr lang="fr-FR" sz="3200" dirty="0">
                <a:solidFill>
                  <a:srgbClr val="404040"/>
                </a:solidFill>
                <a:latin typeface="Times New Roman" panose="02020603050405020304" pitchFamily="18" charset="0"/>
                <a:cs typeface="Times New Roman" panose="02020603050405020304" pitchFamily="18" charset="0"/>
              </a:rPr>
              <a:t>1. Il n’y a donc plus maintenant de condamnation pour ceux qui sont dans le Christ Jésus. 2. La loi de l’Esprit qui donne la vie dans le Christ Jésus t’a affranchi de la loi du péché et de la mort. 3. De fait, chose impossible à la Loi, impuissante du fait de la chair, Dieu, en envoyant son propre Fils avec une chair semblable à celle du péché et en vue du péché, a condamné le péché dans la chair, 4. afin que le précepte de la Loi fût accompli en nous dont la conduite n’obéit pas à la </a:t>
            </a:r>
            <a:r>
              <a:rPr lang="fr-FR" sz="3200" b="1" dirty="0">
                <a:solidFill>
                  <a:srgbClr val="FF0000"/>
                </a:solidFill>
                <a:latin typeface="Times New Roman" panose="02020603050405020304" pitchFamily="18" charset="0"/>
                <a:cs typeface="Times New Roman" panose="02020603050405020304" pitchFamily="18" charset="0"/>
              </a:rPr>
              <a:t>chair</a:t>
            </a:r>
            <a:r>
              <a:rPr lang="fr-FR" sz="3200" dirty="0">
                <a:solidFill>
                  <a:srgbClr val="404040"/>
                </a:solidFill>
                <a:latin typeface="Times New Roman" panose="02020603050405020304" pitchFamily="18" charset="0"/>
                <a:cs typeface="Times New Roman" panose="02020603050405020304" pitchFamily="18" charset="0"/>
              </a:rPr>
              <a:t> mais à </a:t>
            </a:r>
            <a:r>
              <a:rPr lang="fr-FR" sz="3200" b="1" dirty="0">
                <a:solidFill>
                  <a:srgbClr val="7030A0"/>
                </a:solidFill>
                <a:latin typeface="Times New Roman" panose="02020603050405020304" pitchFamily="18" charset="0"/>
                <a:cs typeface="Times New Roman" panose="02020603050405020304" pitchFamily="18" charset="0"/>
              </a:rPr>
              <a:t>l’esprit</a:t>
            </a:r>
            <a:r>
              <a:rPr lang="fr-FR" sz="3200" dirty="0">
                <a:solidFill>
                  <a:srgbClr val="40404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75156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049824-1E1C-D249-A3E3-A352CA58E545}"/>
              </a:ext>
            </a:extLst>
          </p:cNvPr>
          <p:cNvSpPr/>
          <p:nvPr/>
        </p:nvSpPr>
        <p:spPr>
          <a:xfrm>
            <a:off x="861060" y="1087333"/>
            <a:ext cx="10469880" cy="1077218"/>
          </a:xfrm>
          <a:prstGeom prst="rect">
            <a:avLst/>
          </a:prstGeom>
        </p:spPr>
        <p:txBody>
          <a:bodyPr wrap="square">
            <a:spAutoFit/>
          </a:bodyPr>
          <a:lstStyle/>
          <a:p>
            <a:pPr marL="547370" marR="547370" algn="ctr">
              <a:spcBef>
                <a:spcPts val="1000"/>
              </a:spcBef>
              <a:spcAft>
                <a:spcPts val="1200"/>
              </a:spcAft>
            </a:pPr>
            <a:r>
              <a:rPr lang="fr-FR" sz="3200" dirty="0">
                <a:solidFill>
                  <a:srgbClr val="404040"/>
                </a:solidFill>
                <a:latin typeface="Times New Roman" panose="02020603050405020304" pitchFamily="18" charset="0"/>
                <a:cs typeface="Times New Roman" panose="02020603050405020304" pitchFamily="18" charset="0"/>
              </a:rPr>
              <a:t>2. La loi de l’Esprit qui donne la vie dans le Christ Jésus t’a affranchi de la loi du péché et de la mort. </a:t>
            </a:r>
          </a:p>
        </p:txBody>
      </p:sp>
      <p:sp>
        <p:nvSpPr>
          <p:cNvPr id="3" name="Cadre 2">
            <a:extLst>
              <a:ext uri="{FF2B5EF4-FFF2-40B4-BE49-F238E27FC236}">
                <a16:creationId xmlns:a16="http://schemas.microsoft.com/office/drawing/2014/main" id="{8CA014AC-8E7F-8D43-AC8B-D8C4364098E4}"/>
              </a:ext>
            </a:extLst>
          </p:cNvPr>
          <p:cNvSpPr/>
          <p:nvPr/>
        </p:nvSpPr>
        <p:spPr>
          <a:xfrm>
            <a:off x="1918010" y="2988527"/>
            <a:ext cx="3166946" cy="289931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5" name="Cadre 4">
            <a:extLst>
              <a:ext uri="{FF2B5EF4-FFF2-40B4-BE49-F238E27FC236}">
                <a16:creationId xmlns:a16="http://schemas.microsoft.com/office/drawing/2014/main" id="{25C48FC8-3B57-2B4E-8198-5D313CA67A0E}"/>
              </a:ext>
            </a:extLst>
          </p:cNvPr>
          <p:cNvSpPr/>
          <p:nvPr/>
        </p:nvSpPr>
        <p:spPr>
          <a:xfrm>
            <a:off x="7107044" y="2988527"/>
            <a:ext cx="3166946" cy="289931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6" name="ZoneTexte 5">
            <a:extLst>
              <a:ext uri="{FF2B5EF4-FFF2-40B4-BE49-F238E27FC236}">
                <a16:creationId xmlns:a16="http://schemas.microsoft.com/office/drawing/2014/main" id="{D2C7616A-8840-E548-ADF3-847C51527F77}"/>
              </a:ext>
            </a:extLst>
          </p:cNvPr>
          <p:cNvSpPr txBox="1"/>
          <p:nvPr/>
        </p:nvSpPr>
        <p:spPr>
          <a:xfrm>
            <a:off x="2401229" y="3626447"/>
            <a:ext cx="2074127" cy="1077218"/>
          </a:xfrm>
          <a:prstGeom prst="rect">
            <a:avLst/>
          </a:prstGeom>
          <a:noFill/>
        </p:spPr>
        <p:txBody>
          <a:bodyPr wrap="square" rtlCol="0">
            <a:spAutoFit/>
          </a:bodyPr>
          <a:lstStyle/>
          <a:p>
            <a:pPr algn="ctr"/>
            <a:r>
              <a:rPr lang="fr-FR" sz="3200" b="1" dirty="0"/>
              <a:t>loi de l’Esprit</a:t>
            </a:r>
          </a:p>
        </p:txBody>
      </p:sp>
      <p:sp>
        <p:nvSpPr>
          <p:cNvPr id="7" name="ZoneTexte 6">
            <a:extLst>
              <a:ext uri="{FF2B5EF4-FFF2-40B4-BE49-F238E27FC236}">
                <a16:creationId xmlns:a16="http://schemas.microsoft.com/office/drawing/2014/main" id="{3C4DCFED-38F9-4F49-B641-DEAB0DF22C6C}"/>
              </a:ext>
            </a:extLst>
          </p:cNvPr>
          <p:cNvSpPr txBox="1"/>
          <p:nvPr/>
        </p:nvSpPr>
        <p:spPr>
          <a:xfrm>
            <a:off x="7649737" y="3612995"/>
            <a:ext cx="2141034" cy="1569660"/>
          </a:xfrm>
          <a:prstGeom prst="rect">
            <a:avLst/>
          </a:prstGeom>
          <a:noFill/>
        </p:spPr>
        <p:txBody>
          <a:bodyPr wrap="square" rtlCol="0">
            <a:spAutoFit/>
          </a:bodyPr>
          <a:lstStyle/>
          <a:p>
            <a:pPr algn="ctr"/>
            <a:r>
              <a:rPr lang="fr-FR" sz="3200" b="1" dirty="0"/>
              <a:t>loi du péché et de la mort</a:t>
            </a:r>
          </a:p>
        </p:txBody>
      </p:sp>
    </p:spTree>
    <p:extLst>
      <p:ext uri="{BB962C8B-B14F-4D97-AF65-F5344CB8AC3E}">
        <p14:creationId xmlns:p14="http://schemas.microsoft.com/office/powerpoint/2010/main" val="3651431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0177EEE-9C33-784A-B41F-B98D219A8B3B}"/>
              </a:ext>
            </a:extLst>
          </p:cNvPr>
          <p:cNvSpPr/>
          <p:nvPr/>
        </p:nvSpPr>
        <p:spPr>
          <a:xfrm>
            <a:off x="-3050" y="1396883"/>
            <a:ext cx="7013450" cy="3292348"/>
          </a:xfrm>
          <a:prstGeom prst="rect">
            <a:avLst/>
          </a:prstGeom>
        </p:spPr>
        <p:txBody>
          <a:bodyPr vert="horz" lIns="91440" tIns="45720" rIns="91440" bIns="45720" rtlCol="0">
            <a:normAutofit/>
          </a:bodyPr>
          <a:lstStyle/>
          <a:p>
            <a:pPr marL="318770" marR="547370" algn="just">
              <a:spcBef>
                <a:spcPts val="1000"/>
              </a:spcBef>
            </a:pPr>
            <a:r>
              <a:rPr lang="en-US" sz="3200" dirty="0">
                <a:latin typeface="Times New Roman" panose="02020603050405020304" pitchFamily="18" charset="0"/>
                <a:cs typeface="Times New Roman" panose="02020603050405020304" pitchFamily="18" charset="0"/>
              </a:rPr>
              <a:t>Jr 31, 31-33 : « </a:t>
            </a:r>
            <a:r>
              <a:rPr lang="en-US" sz="3200" dirty="0" err="1">
                <a:latin typeface="Times New Roman" panose="02020603050405020304" pitchFamily="18" charset="0"/>
                <a:cs typeface="Times New Roman" panose="02020603050405020304" pitchFamily="18" charset="0"/>
              </a:rPr>
              <a:t>Voici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venir</a:t>
            </a:r>
            <a:r>
              <a:rPr lang="en-US" sz="3200" dirty="0">
                <a:latin typeface="Times New Roman" panose="02020603050405020304" pitchFamily="18" charset="0"/>
                <a:cs typeface="Times New Roman" panose="02020603050405020304" pitchFamily="18" charset="0"/>
              </a:rPr>
              <a:t> des </a:t>
            </a:r>
            <a:r>
              <a:rPr lang="en-US" sz="3200" dirty="0" err="1">
                <a:latin typeface="Times New Roman" panose="02020603050405020304" pitchFamily="18" charset="0"/>
                <a:cs typeface="Times New Roman" panose="02020603050405020304" pitchFamily="18" charset="0"/>
              </a:rPr>
              <a:t>jours</a:t>
            </a:r>
            <a:r>
              <a:rPr lang="en-US" sz="3200" dirty="0">
                <a:latin typeface="Times New Roman" panose="02020603050405020304" pitchFamily="18" charset="0"/>
                <a:cs typeface="Times New Roman" panose="02020603050405020304" pitchFamily="18" charset="0"/>
              </a:rPr>
              <a:t> – oracle de </a:t>
            </a:r>
            <a:r>
              <a:rPr lang="en-US" sz="3200" dirty="0" err="1">
                <a:latin typeface="Times New Roman" panose="02020603050405020304" pitchFamily="18" charset="0"/>
                <a:cs typeface="Times New Roman" panose="02020603050405020304" pitchFamily="18" charset="0"/>
              </a:rPr>
              <a:t>Yahvé</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où</a:t>
            </a:r>
            <a:r>
              <a:rPr lang="en-US" sz="3200" dirty="0">
                <a:latin typeface="Times New Roman" panose="02020603050405020304" pitchFamily="18" charset="0"/>
                <a:cs typeface="Times New Roman" panose="02020603050405020304" pitchFamily="18" charset="0"/>
              </a:rPr>
              <a:t> je </a:t>
            </a:r>
            <a:r>
              <a:rPr lang="en-US" sz="3200" dirty="0" err="1">
                <a:latin typeface="Times New Roman" panose="02020603050405020304" pitchFamily="18" charset="0"/>
                <a:cs typeface="Times New Roman" panose="02020603050405020304" pitchFamily="18" charset="0"/>
              </a:rPr>
              <a:t>conclurai</a:t>
            </a:r>
            <a:r>
              <a:rPr lang="en-US" sz="3200" dirty="0">
                <a:latin typeface="Times New Roman" panose="02020603050405020304" pitchFamily="18" charset="0"/>
                <a:cs typeface="Times New Roman" panose="02020603050405020304" pitchFamily="18" charset="0"/>
              </a:rPr>
              <a:t> avec la </a:t>
            </a:r>
            <a:r>
              <a:rPr lang="en-US" sz="3200" dirty="0" err="1">
                <a:latin typeface="Times New Roman" panose="02020603050405020304" pitchFamily="18" charset="0"/>
                <a:cs typeface="Times New Roman" panose="02020603050405020304" pitchFamily="18" charset="0"/>
              </a:rPr>
              <a:t>maison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d’Israël</a:t>
            </a:r>
            <a:r>
              <a:rPr lang="en-US" sz="3200" dirty="0">
                <a:latin typeface="Times New Roman" panose="02020603050405020304" pitchFamily="18" charset="0"/>
                <a:cs typeface="Times New Roman" panose="02020603050405020304" pitchFamily="18" charset="0"/>
              </a:rPr>
              <a:t> (et la </a:t>
            </a:r>
            <a:r>
              <a:rPr lang="en-US" sz="3200" dirty="0" err="1">
                <a:latin typeface="Times New Roman" panose="02020603050405020304" pitchFamily="18" charset="0"/>
                <a:cs typeface="Times New Roman" panose="02020603050405020304" pitchFamily="18" charset="0"/>
              </a:rPr>
              <a:t>maison</a:t>
            </a:r>
            <a:r>
              <a:rPr lang="en-US" sz="3200" dirty="0">
                <a:latin typeface="Times New Roman" panose="02020603050405020304" pitchFamily="18" charset="0"/>
                <a:cs typeface="Times New Roman" panose="02020603050405020304" pitchFamily="18" charset="0"/>
              </a:rPr>
              <a:t> de Juda) </a:t>
            </a:r>
            <a:r>
              <a:rPr lang="en-US" sz="3200" dirty="0" err="1">
                <a:latin typeface="Times New Roman" panose="02020603050405020304" pitchFamily="18" charset="0"/>
                <a:cs typeface="Times New Roman" panose="02020603050405020304" pitchFamily="18" charset="0"/>
              </a:rPr>
              <a:t>une</a:t>
            </a:r>
            <a:r>
              <a:rPr lang="en-US" sz="3200" dirty="0">
                <a:latin typeface="Times New Roman" panose="02020603050405020304" pitchFamily="18" charset="0"/>
                <a:cs typeface="Times New Roman" panose="02020603050405020304" pitchFamily="18" charset="0"/>
              </a:rPr>
              <a:t> alliance nouvelle (…) Je </a:t>
            </a:r>
            <a:r>
              <a:rPr lang="en-US" sz="3200" dirty="0" err="1">
                <a:latin typeface="Times New Roman" panose="02020603050405020304" pitchFamily="18" charset="0"/>
                <a:cs typeface="Times New Roman" panose="02020603050405020304" pitchFamily="18" charset="0"/>
              </a:rPr>
              <a:t>mettrai</a:t>
            </a:r>
            <a:r>
              <a:rPr lang="en-US" sz="3200" dirty="0">
                <a:latin typeface="Times New Roman" panose="02020603050405020304" pitchFamily="18" charset="0"/>
                <a:cs typeface="Times New Roman" panose="02020603050405020304" pitchFamily="18" charset="0"/>
              </a:rPr>
              <a:t> ma </a:t>
            </a:r>
            <a:r>
              <a:rPr lang="en-US" sz="3200" dirty="0" err="1">
                <a:latin typeface="Times New Roman" panose="02020603050405020304" pitchFamily="18" charset="0"/>
                <a:cs typeface="Times New Roman" panose="02020603050405020304" pitchFamily="18" charset="0"/>
              </a:rPr>
              <a:t>loi</a:t>
            </a:r>
            <a:r>
              <a:rPr lang="en-US" sz="3200" dirty="0">
                <a:latin typeface="Times New Roman" panose="02020603050405020304" pitchFamily="18" charset="0"/>
                <a:cs typeface="Times New Roman" panose="02020603050405020304" pitchFamily="18" charset="0"/>
              </a:rPr>
              <a:t> au fond de </a:t>
            </a:r>
            <a:r>
              <a:rPr lang="en-US" sz="3200" dirty="0" err="1">
                <a:latin typeface="Times New Roman" panose="02020603050405020304" pitchFamily="18" charset="0"/>
                <a:cs typeface="Times New Roman" panose="02020603050405020304" pitchFamily="18" charset="0"/>
              </a:rPr>
              <a:t>leur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être</a:t>
            </a:r>
            <a:r>
              <a:rPr lang="en-US" sz="3200" dirty="0">
                <a:latin typeface="Times New Roman" panose="02020603050405020304" pitchFamily="18" charset="0"/>
                <a:cs typeface="Times New Roman" panose="02020603050405020304" pitchFamily="18" charset="0"/>
              </a:rPr>
              <a:t> et je </a:t>
            </a:r>
            <a:r>
              <a:rPr lang="en-US" sz="3200" dirty="0" err="1">
                <a:latin typeface="Times New Roman" panose="02020603050405020304" pitchFamily="18" charset="0"/>
                <a:cs typeface="Times New Roman" panose="02020603050405020304" pitchFamily="18" charset="0"/>
              </a:rPr>
              <a:t>l’écrirai</a:t>
            </a:r>
            <a:r>
              <a:rPr lang="en-US" sz="3200" dirty="0">
                <a:latin typeface="Times New Roman" panose="02020603050405020304" pitchFamily="18" charset="0"/>
                <a:cs typeface="Times New Roman" panose="02020603050405020304" pitchFamily="18" charset="0"/>
              </a:rPr>
              <a:t> sur </a:t>
            </a:r>
            <a:r>
              <a:rPr lang="en-US" sz="3200" dirty="0" err="1">
                <a:latin typeface="Times New Roman" panose="02020603050405020304" pitchFamily="18" charset="0"/>
                <a:cs typeface="Times New Roman" panose="02020603050405020304" pitchFamily="18" charset="0"/>
              </a:rPr>
              <a:t>leur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cœur</a:t>
            </a:r>
            <a:r>
              <a:rPr lang="en-US" sz="3200" dirty="0">
                <a:latin typeface="Times New Roman" panose="02020603050405020304" pitchFamily="18" charset="0"/>
                <a:cs typeface="Times New Roman" panose="02020603050405020304" pitchFamily="18" charset="0"/>
              </a:rPr>
              <a:t>. » </a:t>
            </a:r>
          </a:p>
        </p:txBody>
      </p:sp>
      <p:pic>
        <p:nvPicPr>
          <p:cNvPr id="4" name="Image 3" descr="Une image contenant extérieur, bâtiment, sculpture, pierre&#10;&#10;Description générée automatiquement">
            <a:extLst>
              <a:ext uri="{FF2B5EF4-FFF2-40B4-BE49-F238E27FC236}">
                <a16:creationId xmlns:a16="http://schemas.microsoft.com/office/drawing/2014/main" id="{E4E3DC32-9C77-C0B1-1FD1-1892F11F526F}"/>
              </a:ext>
            </a:extLst>
          </p:cNvPr>
          <p:cNvPicPr>
            <a:picLocks noChangeAspect="1"/>
          </p:cNvPicPr>
          <p:nvPr/>
        </p:nvPicPr>
        <p:blipFill rotWithShape="1">
          <a:blip r:embed="rId2"/>
          <a:srcRect b="5905"/>
          <a:stretch/>
        </p:blipFill>
        <p:spPr>
          <a:xfrm>
            <a:off x="7199440" y="10"/>
            <a:ext cx="4992560" cy="6857990"/>
          </a:xfrm>
          <a:prstGeom prst="rect">
            <a:avLst/>
          </a:prstGeom>
          <a:effectLst/>
        </p:spPr>
      </p:pic>
    </p:spTree>
    <p:extLst>
      <p:ext uri="{BB962C8B-B14F-4D97-AF65-F5344CB8AC3E}">
        <p14:creationId xmlns:p14="http://schemas.microsoft.com/office/powerpoint/2010/main" val="1524589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177EEE-9C33-784A-B41F-B98D219A8B3B}"/>
              </a:ext>
            </a:extLst>
          </p:cNvPr>
          <p:cNvSpPr/>
          <p:nvPr/>
        </p:nvSpPr>
        <p:spPr>
          <a:xfrm>
            <a:off x="2726903" y="1166842"/>
            <a:ext cx="9239616" cy="4524315"/>
          </a:xfrm>
          <a:prstGeom prst="rect">
            <a:avLst/>
          </a:prstGeom>
        </p:spPr>
        <p:txBody>
          <a:bodyPr wrap="square">
            <a:spAutoFit/>
          </a:bodyPr>
          <a:lstStyle/>
          <a:p>
            <a:pPr marL="547370" marR="547370" algn="just">
              <a:spcBef>
                <a:spcPts val="1000"/>
              </a:spcBef>
            </a:pPr>
            <a:endParaRPr lang="fr-FR" sz="3200" dirty="0">
              <a:solidFill>
                <a:srgbClr val="404040"/>
              </a:solidFill>
              <a:latin typeface="Times New Roman" panose="02020603050405020304" pitchFamily="18" charset="0"/>
              <a:cs typeface="Times New Roman" panose="02020603050405020304" pitchFamily="18" charset="0"/>
            </a:endParaRPr>
          </a:p>
          <a:p>
            <a:pPr marL="547370" marR="547370" algn="just">
              <a:spcAft>
                <a:spcPts val="1200"/>
              </a:spcAft>
            </a:pPr>
            <a:r>
              <a:rPr lang="fr-FR" sz="3200" dirty="0" err="1">
                <a:solidFill>
                  <a:srgbClr val="404040"/>
                </a:solidFill>
                <a:latin typeface="Times New Roman" panose="02020603050405020304" pitchFamily="18" charset="0"/>
                <a:cs typeface="Times New Roman" panose="02020603050405020304" pitchFamily="18" charset="0"/>
              </a:rPr>
              <a:t>Ez</a:t>
            </a:r>
            <a:r>
              <a:rPr lang="fr-FR" sz="3200" dirty="0">
                <a:solidFill>
                  <a:srgbClr val="404040"/>
                </a:solidFill>
                <a:latin typeface="Times New Roman" panose="02020603050405020304" pitchFamily="18" charset="0"/>
                <a:cs typeface="Times New Roman" panose="02020603050405020304" pitchFamily="18" charset="0"/>
              </a:rPr>
              <a:t> 36, 26-27 : « Je vous donnerai un cœur nouveau, je mettrai en vous un esprit nouveau, j’ôterai de votre chair le cœur de pierre et je vous donnerai un cœur de chair. Je mettrai mon esprit en vous et je ferai que vous marchiez selon mes lois et que vous observiez et pratiquiez mes coutumes et je mettrai mon esprit au-dedans de vous. » </a:t>
            </a:r>
          </a:p>
        </p:txBody>
      </p:sp>
      <p:pic>
        <p:nvPicPr>
          <p:cNvPr id="4" name="Image 3">
            <a:extLst>
              <a:ext uri="{FF2B5EF4-FFF2-40B4-BE49-F238E27FC236}">
                <a16:creationId xmlns:a16="http://schemas.microsoft.com/office/drawing/2014/main" id="{03612D9A-E725-3CAD-0297-29BF38BDA23D}"/>
              </a:ext>
            </a:extLst>
          </p:cNvPr>
          <p:cNvPicPr>
            <a:picLocks noChangeAspect="1"/>
          </p:cNvPicPr>
          <p:nvPr/>
        </p:nvPicPr>
        <p:blipFill>
          <a:blip r:embed="rId2"/>
          <a:stretch>
            <a:fillRect/>
          </a:stretch>
        </p:blipFill>
        <p:spPr>
          <a:xfrm>
            <a:off x="0" y="0"/>
            <a:ext cx="2562780" cy="6858000"/>
          </a:xfrm>
          <a:prstGeom prst="rect">
            <a:avLst/>
          </a:prstGeom>
        </p:spPr>
      </p:pic>
    </p:spTree>
    <p:extLst>
      <p:ext uri="{BB962C8B-B14F-4D97-AF65-F5344CB8AC3E}">
        <p14:creationId xmlns:p14="http://schemas.microsoft.com/office/powerpoint/2010/main" val="1825423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970739-7B9E-D94B-85E5-18B1B20FC2FE}"/>
              </a:ext>
            </a:extLst>
          </p:cNvPr>
          <p:cNvSpPr/>
          <p:nvPr/>
        </p:nvSpPr>
        <p:spPr>
          <a:xfrm>
            <a:off x="1023937" y="1905506"/>
            <a:ext cx="10144125" cy="3046988"/>
          </a:xfrm>
          <a:prstGeom prst="rect">
            <a:avLst/>
          </a:prstGeom>
        </p:spPr>
        <p:txBody>
          <a:bodyPr wrap="square">
            <a:spAutoFit/>
          </a:bodyPr>
          <a:lstStyle/>
          <a:p>
            <a:pPr marL="547370" marR="547370" algn="just">
              <a:spcBef>
                <a:spcPts val="1000"/>
              </a:spcBef>
              <a:spcAft>
                <a:spcPts val="1200"/>
              </a:spcAft>
            </a:pP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3. De fait, chose impossible à la Loi, impuissante du fait de la chair, Dieu, en envoyant son propre Fils avec une chair semblable à celle du péché et en vue du péché, a condamné le péché dans la chair, 4. afin que le précepte de la Loi fût accompli en nous dont la conduite n’obéit pas à la </a:t>
            </a:r>
            <a:r>
              <a:rPr lang="fr-FR"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chair</a:t>
            </a: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mais à </a:t>
            </a:r>
            <a:r>
              <a:rPr lang="fr-FR"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l’esprit</a:t>
            </a: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52104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E6F0B1-78E0-2944-98D4-70334EBF1CD4}"/>
              </a:ext>
            </a:extLst>
          </p:cNvPr>
          <p:cNvSpPr/>
          <p:nvPr/>
        </p:nvSpPr>
        <p:spPr>
          <a:xfrm>
            <a:off x="157162" y="181957"/>
            <a:ext cx="11877675" cy="6494085"/>
          </a:xfrm>
          <a:prstGeom prst="rect">
            <a:avLst/>
          </a:prstGeom>
        </p:spPr>
        <p:txBody>
          <a:bodyPr wrap="square">
            <a:spAutoFit/>
          </a:bodyPr>
          <a:lstStyle/>
          <a:p>
            <a:pPr algn="just"/>
            <a:r>
              <a:rPr lang="fr-FR" sz="3200" dirty="0">
                <a:latin typeface="Times New Roman" panose="02020603050405020304" pitchFamily="18" charset="0"/>
                <a:ea typeface="Calibri" panose="020F0502020204030204" pitchFamily="34" charset="0"/>
                <a:cs typeface="Times New Roman (Corps CS)"/>
              </a:rPr>
              <a:t>5. En effet, ceux qui vivent selon la </a:t>
            </a:r>
            <a:r>
              <a:rPr lang="fr-FR" sz="3200" dirty="0">
                <a:solidFill>
                  <a:srgbClr val="FF0000"/>
                </a:solidFill>
                <a:latin typeface="Times New Roman" panose="02020603050405020304" pitchFamily="18" charset="0"/>
                <a:ea typeface="Calibri" panose="020F0502020204030204" pitchFamily="34" charset="0"/>
                <a:cs typeface="Times New Roman (Corps CS)"/>
              </a:rPr>
              <a:t>chair</a:t>
            </a:r>
            <a:r>
              <a:rPr lang="fr-FR" sz="3200" dirty="0">
                <a:latin typeface="Times New Roman" panose="02020603050405020304" pitchFamily="18" charset="0"/>
                <a:ea typeface="Calibri" panose="020F0502020204030204" pitchFamily="34" charset="0"/>
                <a:cs typeface="Times New Roman (Corps CS)"/>
              </a:rPr>
              <a:t> désirent ce qui est charnel ; ceux qui vivent selon </a:t>
            </a:r>
            <a:r>
              <a:rPr lang="fr-FR" sz="3200" dirty="0">
                <a:solidFill>
                  <a:srgbClr val="7030A0"/>
                </a:solidFill>
                <a:latin typeface="Times New Roman" panose="02020603050405020304" pitchFamily="18" charset="0"/>
                <a:ea typeface="Calibri" panose="020F0502020204030204" pitchFamily="34" charset="0"/>
                <a:cs typeface="Times New Roman (Corps CS)"/>
              </a:rPr>
              <a:t>l’esprit</a:t>
            </a:r>
            <a:r>
              <a:rPr lang="fr-FR" sz="3200" dirty="0">
                <a:latin typeface="Times New Roman" panose="02020603050405020304" pitchFamily="18" charset="0"/>
                <a:ea typeface="Calibri" panose="020F0502020204030204" pitchFamily="34" charset="0"/>
                <a:cs typeface="Times New Roman (Corps CS)"/>
              </a:rPr>
              <a:t>, ce qui est spirituel. 6. Car le désir de la </a:t>
            </a:r>
            <a:r>
              <a:rPr lang="fr-FR" sz="3200" dirty="0">
                <a:solidFill>
                  <a:srgbClr val="FF0000"/>
                </a:solidFill>
                <a:latin typeface="Times New Roman" panose="02020603050405020304" pitchFamily="18" charset="0"/>
                <a:ea typeface="Calibri" panose="020F0502020204030204" pitchFamily="34" charset="0"/>
                <a:cs typeface="Times New Roman (Corps CS)"/>
              </a:rPr>
              <a:t>chair</a:t>
            </a:r>
            <a:r>
              <a:rPr lang="fr-FR" sz="3200" dirty="0">
                <a:latin typeface="Times New Roman" panose="02020603050405020304" pitchFamily="18" charset="0"/>
                <a:ea typeface="Calibri" panose="020F0502020204030204" pitchFamily="34" charset="0"/>
                <a:cs typeface="Times New Roman (Corps CS)"/>
              </a:rPr>
              <a:t>, c’est la mort, tandis que le désir de </a:t>
            </a:r>
            <a:r>
              <a:rPr lang="fr-FR" sz="3200" dirty="0">
                <a:solidFill>
                  <a:srgbClr val="7030A0"/>
                </a:solidFill>
                <a:latin typeface="Times New Roman" panose="02020603050405020304" pitchFamily="18" charset="0"/>
                <a:ea typeface="Calibri" panose="020F0502020204030204" pitchFamily="34" charset="0"/>
                <a:cs typeface="Times New Roman (Corps CS)"/>
              </a:rPr>
              <a:t>l’esprit</a:t>
            </a:r>
            <a:r>
              <a:rPr lang="fr-FR" sz="3200" dirty="0">
                <a:latin typeface="Times New Roman" panose="02020603050405020304" pitchFamily="18" charset="0"/>
                <a:ea typeface="Calibri" panose="020F0502020204030204" pitchFamily="34" charset="0"/>
                <a:cs typeface="Times New Roman (Corps CS)"/>
              </a:rPr>
              <a:t>, c’est la vie et la paix, 7. puisque le désir de la chair est inimitié contre Dieu : il ne se soumet pas à la loi de Dieu, il ne le peut même pas, 8. et ceux qui sont dans la </a:t>
            </a:r>
            <a:r>
              <a:rPr lang="fr-FR" sz="3200" dirty="0">
                <a:solidFill>
                  <a:srgbClr val="FF0000"/>
                </a:solidFill>
                <a:latin typeface="Times New Roman" panose="02020603050405020304" pitchFamily="18" charset="0"/>
                <a:ea typeface="Calibri" panose="020F0502020204030204" pitchFamily="34" charset="0"/>
                <a:cs typeface="Times New Roman (Corps CS)"/>
              </a:rPr>
              <a:t>chair</a:t>
            </a:r>
            <a:r>
              <a:rPr lang="fr-FR" sz="3200" dirty="0">
                <a:latin typeface="Times New Roman" panose="02020603050405020304" pitchFamily="18" charset="0"/>
                <a:ea typeface="Calibri" panose="020F0502020204030204" pitchFamily="34" charset="0"/>
                <a:cs typeface="Times New Roman (Corps CS)"/>
              </a:rPr>
              <a:t> ne peuvent plaire à Dieu. 9. Vous, vous n’êtes pas dans la </a:t>
            </a:r>
            <a:r>
              <a:rPr lang="fr-FR" sz="3200" dirty="0">
                <a:solidFill>
                  <a:srgbClr val="FF0000"/>
                </a:solidFill>
                <a:latin typeface="Times New Roman" panose="02020603050405020304" pitchFamily="18" charset="0"/>
                <a:ea typeface="Calibri" panose="020F0502020204030204" pitchFamily="34" charset="0"/>
                <a:cs typeface="Times New Roman (Corps CS)"/>
              </a:rPr>
              <a:t>chair</a:t>
            </a:r>
            <a:r>
              <a:rPr lang="fr-FR" sz="3200" dirty="0">
                <a:latin typeface="Times New Roman" panose="02020603050405020304" pitchFamily="18" charset="0"/>
                <a:ea typeface="Calibri" panose="020F0502020204030204" pitchFamily="34" charset="0"/>
                <a:cs typeface="Times New Roman (Corps CS)"/>
              </a:rPr>
              <a:t> mais dans </a:t>
            </a:r>
            <a:r>
              <a:rPr lang="fr-FR" sz="3200" dirty="0">
                <a:solidFill>
                  <a:srgbClr val="7030A0"/>
                </a:solidFill>
                <a:latin typeface="Times New Roman" panose="02020603050405020304" pitchFamily="18" charset="0"/>
                <a:ea typeface="Calibri" panose="020F0502020204030204" pitchFamily="34" charset="0"/>
                <a:cs typeface="Times New Roman (Corps CS)"/>
              </a:rPr>
              <a:t>l’esprit</a:t>
            </a:r>
            <a:r>
              <a:rPr lang="fr-FR" sz="3200" dirty="0">
                <a:latin typeface="Times New Roman" panose="02020603050405020304" pitchFamily="18" charset="0"/>
                <a:ea typeface="Calibri" panose="020F0502020204030204" pitchFamily="34" charset="0"/>
                <a:cs typeface="Times New Roman (Corps CS)"/>
              </a:rPr>
              <a:t>, puisque l’Esprit de Dieu habite en vous. Qui n’a pas l’Esprit du Christ ne lui appartient pas, 10. mais si le Christ est en vous, bien que le corps soit mort déjà en raison du péché, l’Esprit est vie en raison de la justice. 11. Et si l’Esprit de Celui qui a </a:t>
            </a:r>
            <a:r>
              <a:rPr lang="fr-FR" sz="3200" dirty="0">
                <a:solidFill>
                  <a:srgbClr val="00B050"/>
                </a:solidFill>
                <a:latin typeface="Times New Roman" panose="02020603050405020304" pitchFamily="18" charset="0"/>
                <a:ea typeface="Calibri" panose="020F0502020204030204" pitchFamily="34" charset="0"/>
                <a:cs typeface="Times New Roman (Corps CS)"/>
              </a:rPr>
              <a:t>ressuscité</a:t>
            </a:r>
            <a:r>
              <a:rPr lang="fr-FR" sz="3200" dirty="0">
                <a:latin typeface="Times New Roman" panose="02020603050405020304" pitchFamily="18" charset="0"/>
                <a:ea typeface="Calibri" panose="020F0502020204030204" pitchFamily="34" charset="0"/>
                <a:cs typeface="Times New Roman (Corps CS)"/>
              </a:rPr>
              <a:t> Jésus d’entre les morts habite en vous, Celui qui a </a:t>
            </a:r>
            <a:r>
              <a:rPr lang="fr-FR" sz="3200" dirty="0">
                <a:solidFill>
                  <a:srgbClr val="00B050"/>
                </a:solidFill>
                <a:latin typeface="Times New Roman" panose="02020603050405020304" pitchFamily="18" charset="0"/>
                <a:ea typeface="Calibri" panose="020F0502020204030204" pitchFamily="34" charset="0"/>
                <a:cs typeface="Times New Roman (Corps CS)"/>
              </a:rPr>
              <a:t>ressuscité</a:t>
            </a:r>
            <a:r>
              <a:rPr lang="fr-FR" sz="3200" dirty="0">
                <a:latin typeface="Times New Roman" panose="02020603050405020304" pitchFamily="18" charset="0"/>
                <a:ea typeface="Calibri" panose="020F0502020204030204" pitchFamily="34" charset="0"/>
                <a:cs typeface="Times New Roman (Corps CS)"/>
              </a:rPr>
              <a:t> le Christ Jésus d’entre les morts donnera aussi la vie à vos corps mortels par son Esprit qui habite en vous. </a:t>
            </a:r>
            <a:endParaRPr lang="fr-FR" sz="3200" dirty="0"/>
          </a:p>
        </p:txBody>
      </p:sp>
    </p:spTree>
    <p:extLst>
      <p:ext uri="{BB962C8B-B14F-4D97-AF65-F5344CB8AC3E}">
        <p14:creationId xmlns:p14="http://schemas.microsoft.com/office/powerpoint/2010/main" val="906042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075B3-F7E1-AD44-A1A3-0BFE5AF8D6D1}"/>
              </a:ext>
            </a:extLst>
          </p:cNvPr>
          <p:cNvSpPr/>
          <p:nvPr/>
        </p:nvSpPr>
        <p:spPr>
          <a:xfrm>
            <a:off x="666750" y="428178"/>
            <a:ext cx="10858500" cy="6001643"/>
          </a:xfrm>
          <a:prstGeom prst="rect">
            <a:avLst/>
          </a:prstGeom>
        </p:spPr>
        <p:txBody>
          <a:bodyPr wrap="square">
            <a:spAutoFit/>
          </a:bodyPr>
          <a:lstStyle/>
          <a:p>
            <a:pPr algn="just"/>
            <a:r>
              <a:rPr lang="fr-FR" sz="3200" dirty="0">
                <a:latin typeface="Times New Roman" panose="02020603050405020304" pitchFamily="18" charset="0"/>
                <a:ea typeface="Calibri" panose="020F0502020204030204" pitchFamily="34" charset="0"/>
                <a:cs typeface="Times New Roman (Corps CS)"/>
              </a:rPr>
              <a:t>12. Ainsi donc mes frères, nous sommes débiteurs, mais non point envers la chair pour pouvoir vivre selon la chair. </a:t>
            </a:r>
            <a:r>
              <a:rPr lang="fr-FR" sz="3200" dirty="0">
                <a:latin typeface="Times New Roman" panose="02020603050405020304" pitchFamily="18" charset="0"/>
              </a:rPr>
              <a:t>13. Car si vous vivez selon la chair, vous mourrez. Mais si par l’Esprit vous faites mourir les œuvres du corps, vous vivrez. 14. En effet tous ceux qu’anime l’Esprit de Dieu sont </a:t>
            </a:r>
            <a:r>
              <a:rPr lang="fr-FR" sz="3200" dirty="0">
                <a:solidFill>
                  <a:srgbClr val="0070C0"/>
                </a:solidFill>
                <a:latin typeface="Times New Roman" panose="02020603050405020304" pitchFamily="18" charset="0"/>
              </a:rPr>
              <a:t>fils de Dieu</a:t>
            </a:r>
            <a:r>
              <a:rPr lang="fr-FR" sz="3200" dirty="0">
                <a:latin typeface="Times New Roman" panose="02020603050405020304" pitchFamily="18" charset="0"/>
              </a:rPr>
              <a:t>. 15. Aussi bien n’avez-vous pas reçu un esprit d’esclaves pour retomber dans la crainte ; vous avez reçu un esprit de </a:t>
            </a:r>
            <a:r>
              <a:rPr lang="fr-FR" sz="3200" dirty="0">
                <a:solidFill>
                  <a:srgbClr val="0070C0"/>
                </a:solidFill>
                <a:latin typeface="Times New Roman" panose="02020603050405020304" pitchFamily="18" charset="0"/>
              </a:rPr>
              <a:t>fils adoptifs </a:t>
            </a:r>
            <a:r>
              <a:rPr lang="fr-FR" sz="3200" dirty="0">
                <a:latin typeface="Times New Roman" panose="02020603050405020304" pitchFamily="18" charset="0"/>
              </a:rPr>
              <a:t>qui nous fait nous écrier : Abba ! Père ! 16. L’Esprit en personne se joint à notre esprit pour attester que nous sommes </a:t>
            </a:r>
            <a:r>
              <a:rPr lang="fr-FR" sz="3200" dirty="0">
                <a:solidFill>
                  <a:srgbClr val="0070C0"/>
                </a:solidFill>
                <a:latin typeface="Times New Roman" panose="02020603050405020304" pitchFamily="18" charset="0"/>
              </a:rPr>
              <a:t>enfants de Dieu</a:t>
            </a:r>
            <a:r>
              <a:rPr lang="fr-FR" sz="3200" dirty="0">
                <a:latin typeface="Times New Roman" panose="02020603050405020304" pitchFamily="18" charset="0"/>
              </a:rPr>
              <a:t>. 17. </a:t>
            </a:r>
            <a:r>
              <a:rPr lang="fr-FR" sz="3200" dirty="0">
                <a:solidFill>
                  <a:srgbClr val="0070C0"/>
                </a:solidFill>
                <a:latin typeface="Times New Roman" panose="02020603050405020304" pitchFamily="18" charset="0"/>
              </a:rPr>
              <a:t>Enfants</a:t>
            </a:r>
            <a:r>
              <a:rPr lang="fr-FR" sz="3200" dirty="0">
                <a:latin typeface="Times New Roman" panose="02020603050405020304" pitchFamily="18" charset="0"/>
              </a:rPr>
              <a:t>, et donc héritiers ; </a:t>
            </a:r>
            <a:r>
              <a:rPr lang="fr-FR" sz="3200" dirty="0">
                <a:solidFill>
                  <a:srgbClr val="0070C0"/>
                </a:solidFill>
                <a:latin typeface="Times New Roman" panose="02020603050405020304" pitchFamily="18" charset="0"/>
              </a:rPr>
              <a:t>héritiers de Dieu</a:t>
            </a:r>
            <a:r>
              <a:rPr lang="fr-FR" sz="3200" dirty="0">
                <a:latin typeface="Times New Roman" panose="02020603050405020304" pitchFamily="18" charset="0"/>
              </a:rPr>
              <a:t>, et cohéritiers du Christ, puisque nous souffrons avec lui pour être aussi glorifiés avec lui</a:t>
            </a:r>
            <a:r>
              <a:rPr lang="fr-FR" sz="2800" dirty="0">
                <a:latin typeface="Times New Roman" panose="02020603050405020304" pitchFamily="18" charset="0"/>
              </a:rPr>
              <a:t>. </a:t>
            </a:r>
          </a:p>
        </p:txBody>
      </p:sp>
    </p:spTree>
    <p:extLst>
      <p:ext uri="{BB962C8B-B14F-4D97-AF65-F5344CB8AC3E}">
        <p14:creationId xmlns:p14="http://schemas.microsoft.com/office/powerpoint/2010/main" val="3637551466"/>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BB5988-E7A5-C14C-A9BB-1E4238B86314}"/>
              </a:ext>
            </a:extLst>
          </p:cNvPr>
          <p:cNvSpPr/>
          <p:nvPr/>
        </p:nvSpPr>
        <p:spPr>
          <a:xfrm>
            <a:off x="966107" y="2151727"/>
            <a:ext cx="10259785" cy="2554545"/>
          </a:xfrm>
          <a:prstGeom prst="rect">
            <a:avLst/>
          </a:prstGeom>
        </p:spPr>
        <p:txBody>
          <a:bodyPr wrap="square">
            <a:spAutoFit/>
          </a:bodyPr>
          <a:lstStyle/>
          <a:p>
            <a:pPr marL="547370" marR="547370" algn="just">
              <a:spcBef>
                <a:spcPts val="1000"/>
              </a:spcBef>
              <a:spcAft>
                <a:spcPts val="1200"/>
              </a:spcAft>
            </a:pP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14. Tous ceux qu’animent l’Esprit de Dieu sont </a:t>
            </a:r>
            <a:r>
              <a:rPr lang="fr-FR" sz="3200" dirty="0">
                <a:solidFill>
                  <a:srgbClr val="0070C0"/>
                </a:solidFill>
                <a:latin typeface="Times New Roman" panose="02020603050405020304" pitchFamily="18" charset="0"/>
                <a:cs typeface="Times New Roman" panose="02020603050405020304" pitchFamily="18" charset="0"/>
              </a:rPr>
              <a:t>fils de Dieu</a:t>
            </a: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15. Aussi bien n’avez-vous pas reçu un esprit d’esclaves pour retomber dans la crainte ; vous avez reçu un esprit de </a:t>
            </a:r>
            <a:r>
              <a:rPr lang="fr-FR"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fils adoptifs </a:t>
            </a: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qui nous fait nous écrier : Abba ! Père !</a:t>
            </a:r>
          </a:p>
        </p:txBody>
      </p:sp>
    </p:spTree>
    <p:extLst>
      <p:ext uri="{BB962C8B-B14F-4D97-AF65-F5344CB8AC3E}">
        <p14:creationId xmlns:p14="http://schemas.microsoft.com/office/powerpoint/2010/main" val="1782900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93F1B0-6AAF-1946-BA1A-AED5337ABA9D}"/>
              </a:ext>
            </a:extLst>
          </p:cNvPr>
          <p:cNvSpPr txBox="1"/>
          <p:nvPr/>
        </p:nvSpPr>
        <p:spPr>
          <a:xfrm>
            <a:off x="5094513" y="2151727"/>
            <a:ext cx="6379030" cy="2554545"/>
          </a:xfrm>
          <a:prstGeom prst="rect">
            <a:avLst/>
          </a:prstGeom>
          <a:noFill/>
        </p:spPr>
        <p:txBody>
          <a:bodyPr wrap="square" rtlCol="0">
            <a:spAutoFit/>
          </a:bodyPr>
          <a:lstStyle/>
          <a:p>
            <a:pPr algn="just"/>
            <a:r>
              <a:rPr lang="fr-FR" sz="3200" dirty="0">
                <a:latin typeface="Times New Roman" panose="02020603050405020304" pitchFamily="18" charset="0"/>
                <a:cs typeface="Times New Roman" panose="02020603050405020304" pitchFamily="18" charset="0"/>
              </a:rPr>
              <a:t>« Le paradoxe de l’anthropologie chrétienne consiste à révéler que l’homme a déjà besoin d’un salut du fait même de sa vocation d’être créé et indépendamment de tout péché. »</a:t>
            </a:r>
          </a:p>
        </p:txBody>
      </p:sp>
      <p:pic>
        <p:nvPicPr>
          <p:cNvPr id="4" name="Image 3" descr="Une image contenant homme, personne, complet, portant&#10;&#10;Description générée automatiquement">
            <a:extLst>
              <a:ext uri="{FF2B5EF4-FFF2-40B4-BE49-F238E27FC236}">
                <a16:creationId xmlns:a16="http://schemas.microsoft.com/office/drawing/2014/main" id="{CA3654ED-C238-5596-9A9C-E61075899D69}"/>
              </a:ext>
            </a:extLst>
          </p:cNvPr>
          <p:cNvPicPr>
            <a:picLocks noChangeAspect="1"/>
          </p:cNvPicPr>
          <p:nvPr/>
        </p:nvPicPr>
        <p:blipFill>
          <a:blip r:embed="rId2"/>
          <a:stretch>
            <a:fillRect/>
          </a:stretch>
        </p:blipFill>
        <p:spPr>
          <a:xfrm>
            <a:off x="-1" y="-1"/>
            <a:ext cx="4615543" cy="6923315"/>
          </a:xfrm>
          <a:prstGeom prst="rect">
            <a:avLst/>
          </a:prstGeom>
        </p:spPr>
      </p:pic>
    </p:spTree>
    <p:extLst>
      <p:ext uri="{BB962C8B-B14F-4D97-AF65-F5344CB8AC3E}">
        <p14:creationId xmlns:p14="http://schemas.microsoft.com/office/powerpoint/2010/main" val="3858450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3E4945-C183-4F48-8EB9-142B091414BE}"/>
              </a:ext>
            </a:extLst>
          </p:cNvPr>
          <p:cNvSpPr/>
          <p:nvPr/>
        </p:nvSpPr>
        <p:spPr>
          <a:xfrm>
            <a:off x="-128588" y="0"/>
            <a:ext cx="12449175" cy="6986528"/>
          </a:xfrm>
          <a:prstGeom prst="rect">
            <a:avLst/>
          </a:prstGeom>
        </p:spPr>
        <p:txBody>
          <a:bodyPr wrap="square">
            <a:spAutoFit/>
          </a:bodyPr>
          <a:lstStyle/>
          <a:p>
            <a:pPr marL="547370" marR="547370" algn="just">
              <a:spcBef>
                <a:spcPts val="1000"/>
              </a:spcBef>
              <a:spcAft>
                <a:spcPts val="1200"/>
              </a:spcAft>
            </a:pP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18. J’estime en effet que les souffrances du temps présent ne sont pas à comparer à la gloire qui doit se révéler en nous. 19. Car la </a:t>
            </a:r>
            <a:r>
              <a:rPr lang="fr-FR"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création</a:t>
            </a: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en attente aspire à la révélation des fils de Dieu : 20. si elle fut assujettie à la vanité, - non qu’elle l’eût voulu, mais à cause de celui qui l’y a soumise, - c’est avec l’espérance 21. d’être elle aussi libérée de la servitude de la corruption pour entrer dans la liberté de la gloire des enfants de Dieu. 22. Nous le savons en effet, toute la </a:t>
            </a:r>
            <a:r>
              <a:rPr lang="fr-FR"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création</a:t>
            </a: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jusqu’à ce jour </a:t>
            </a:r>
            <a:r>
              <a:rPr lang="fr-FR"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gémit </a:t>
            </a: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en travail d’enfantement. 23. Et non pas elle seule : nous-mêmes qui possédons les prémices de l’Esprit, nous </a:t>
            </a:r>
            <a:r>
              <a:rPr lang="fr-FR"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gémissons </a:t>
            </a: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nous aussi intérieurement dans l’attente de la rédemption de notre corps. 24. Car notre salut est objet </a:t>
            </a:r>
            <a:r>
              <a:rPr lang="fr-FR" sz="3200" b="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d’espérance</a:t>
            </a: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 et voir ce qu’on espère, ce n’est plus l’espérer : ce qu’on voit, comment pourrait-on l’espérer encore ? 25. Mais espérer ce que nous ne voyons pas, c’est l’attendre avec constance. </a:t>
            </a:r>
          </a:p>
        </p:txBody>
      </p:sp>
    </p:spTree>
    <p:extLst>
      <p:ext uri="{BB962C8B-B14F-4D97-AF65-F5344CB8AC3E}">
        <p14:creationId xmlns:p14="http://schemas.microsoft.com/office/powerpoint/2010/main" val="1741144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585875-3B94-7F42-AAA0-23407E6DBAE6}"/>
              </a:ext>
            </a:extLst>
          </p:cNvPr>
          <p:cNvSpPr/>
          <p:nvPr/>
        </p:nvSpPr>
        <p:spPr>
          <a:xfrm>
            <a:off x="607695" y="1661547"/>
            <a:ext cx="10976610" cy="3046988"/>
          </a:xfrm>
          <a:prstGeom prst="rect">
            <a:avLst/>
          </a:prstGeom>
        </p:spPr>
        <p:txBody>
          <a:bodyPr wrap="square">
            <a:spAutoFit/>
          </a:bodyPr>
          <a:lstStyle/>
          <a:p>
            <a:pPr marL="547370" marR="547370" algn="just">
              <a:spcBef>
                <a:spcPts val="1000"/>
              </a:spcBef>
              <a:spcAft>
                <a:spcPts val="1200"/>
              </a:spcAft>
            </a:pP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26. Pareillement l’Esprit vient au secours de notre faiblesse ; car nous ne savons que demander pour </a:t>
            </a:r>
            <a:r>
              <a:rPr lang="fr-FR" sz="32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prier</a:t>
            </a: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comme il faut ; mais l’Esprit lui-même intercède pour nous en des </a:t>
            </a:r>
            <a:r>
              <a:rPr lang="fr-FR"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gémissements </a:t>
            </a: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ineffables, 27. et Celui qui sonde les cœurs sait quel est le désir de l’Esprit et que son intercession pour les saints correspond aux vues de Dieu.</a:t>
            </a:r>
          </a:p>
        </p:txBody>
      </p:sp>
    </p:spTree>
    <p:extLst>
      <p:ext uri="{BB962C8B-B14F-4D97-AF65-F5344CB8AC3E}">
        <p14:creationId xmlns:p14="http://schemas.microsoft.com/office/powerpoint/2010/main" val="1880342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DBDDA4-47A1-2847-943A-119BD629DBCA}"/>
              </a:ext>
            </a:extLst>
          </p:cNvPr>
          <p:cNvSpPr/>
          <p:nvPr/>
        </p:nvSpPr>
        <p:spPr>
          <a:xfrm>
            <a:off x="440191" y="1659285"/>
            <a:ext cx="11311617" cy="3539430"/>
          </a:xfrm>
          <a:prstGeom prst="rect">
            <a:avLst/>
          </a:prstGeom>
        </p:spPr>
        <p:txBody>
          <a:bodyPr wrap="square">
            <a:spAutoFit/>
          </a:bodyPr>
          <a:lstStyle/>
          <a:p>
            <a:pPr marL="547370" marR="547370" algn="just">
              <a:spcBef>
                <a:spcPts val="1000"/>
              </a:spcBef>
              <a:spcAft>
                <a:spcPts val="1200"/>
              </a:spcAft>
            </a:pP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28. Et nous savons qu’avec ceux qui l’aiment, Dieu collabore en tout pour leur bien, avec ceux qu’il a appelés selon son dessein. 29. Car ceux que d’avance il a discernés, il les a aussi </a:t>
            </a:r>
            <a:r>
              <a:rPr lang="fr-FR"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prédestinés</a:t>
            </a: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à reproduire l’image de son Fils, afin qu’il soit l’aîné d’une multitude de frères ; 30. et ceux qu’il a </a:t>
            </a:r>
            <a:r>
              <a:rPr lang="fr-FR"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prédestinés</a:t>
            </a: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il les a aussi appelés ; ceux qu’il a appelés, il les a aussi justifiés ; ceux qu’il a justifiés, il les a aussi glorifiés. </a:t>
            </a:r>
          </a:p>
        </p:txBody>
      </p:sp>
    </p:spTree>
    <p:extLst>
      <p:ext uri="{BB962C8B-B14F-4D97-AF65-F5344CB8AC3E}">
        <p14:creationId xmlns:p14="http://schemas.microsoft.com/office/powerpoint/2010/main" val="3523391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D377B-A179-F940-87D3-6CCE1B9B9B8A}"/>
              </a:ext>
            </a:extLst>
          </p:cNvPr>
          <p:cNvSpPr/>
          <p:nvPr/>
        </p:nvSpPr>
        <p:spPr>
          <a:xfrm>
            <a:off x="0" y="151179"/>
            <a:ext cx="12192000" cy="6494085"/>
          </a:xfrm>
          <a:prstGeom prst="rect">
            <a:avLst/>
          </a:prstGeom>
        </p:spPr>
        <p:txBody>
          <a:bodyPr wrap="square">
            <a:spAutoFit/>
          </a:bodyPr>
          <a:lstStyle/>
          <a:p>
            <a:pPr marL="547370" marR="547370" algn="just">
              <a:spcBef>
                <a:spcPts val="1000"/>
              </a:spcBef>
            </a:pP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31. Que dire après cela ? Si Dieu est pour nous, qui sera contre nous ? 32. Lui qui n’a pas épargné son propre Fils mais l’a livré pour nous tous, comment avec lui ne nous accordera-t-il pas toute faveur ? 33. Qui se fera l’accusateur de ceux que Dieu a élus? C’est </a:t>
            </a:r>
            <a:r>
              <a:rPr lang="fr-FR" sz="3200"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Dieu qui justifie. 34. Qui donc condamnera ?</a:t>
            </a: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Le Christ Jésus, celui qui est mort, que dis-je ? ressuscité, qui est à la droite de Dieu, qui intercède pour nous ? </a:t>
            </a:r>
          </a:p>
          <a:p>
            <a:pPr marL="547370" marR="547370" algn="just"/>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35. Qui nous séparera de l’amour du Christ ? la tribulation, l’angoisse, la persécution, la faim, la nudité, les périls, le glaive ?</a:t>
            </a:r>
            <a:r>
              <a:rPr lang="fr-FR"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36. selon le mot de l’Ecriture : </a:t>
            </a:r>
            <a:r>
              <a:rPr lang="fr-FR" sz="3200"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A cause de toi, l’on nous met à mort tout le long du jour ; nous avons passé pour des brebis d’abattoir</a:t>
            </a:r>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37. Mais en tout cela nous sommes les grands vainqueurs par celui qui nous a aimés. </a:t>
            </a:r>
          </a:p>
        </p:txBody>
      </p:sp>
    </p:spTree>
    <p:extLst>
      <p:ext uri="{BB962C8B-B14F-4D97-AF65-F5344CB8AC3E}">
        <p14:creationId xmlns:p14="http://schemas.microsoft.com/office/powerpoint/2010/main" val="3484130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8AEE447-92ED-65E6-5C5A-61C50BC68E4C}"/>
              </a:ext>
            </a:extLst>
          </p:cNvPr>
          <p:cNvSpPr txBox="1"/>
          <p:nvPr/>
        </p:nvSpPr>
        <p:spPr>
          <a:xfrm>
            <a:off x="852487" y="1685925"/>
            <a:ext cx="10487025" cy="2831544"/>
          </a:xfrm>
          <a:prstGeom prst="rect">
            <a:avLst/>
          </a:prstGeom>
          <a:noFill/>
        </p:spPr>
        <p:txBody>
          <a:bodyPr wrap="square" rtlCol="0">
            <a:spAutoFit/>
          </a:bodyPr>
          <a:lstStyle/>
          <a:p>
            <a:pPr algn="just"/>
            <a:r>
              <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38. Oui, j’en ai l’assurance : ni mort ni vie, ni ange ni principautés, ni présent ni avenir, ni puissances, 39. ni hauteur ni profondeur, ni aucune créature ne pourra nous séparer de l’amour de Dieu manifesté dans le Christ Jésus notre Seigneur. </a:t>
            </a:r>
            <a:r>
              <a:rPr lang="fr-FR" sz="3200">
                <a:solidFill>
                  <a:srgbClr val="404040"/>
                </a:solidFill>
                <a:latin typeface="Times New Roman" panose="02020603050405020304" pitchFamily="18" charset="0"/>
                <a:ea typeface="Calibri" panose="020F0502020204030204" pitchFamily="34" charset="0"/>
                <a:cs typeface="Times New Roman" panose="02020603050405020304" pitchFamily="18" charset="0"/>
              </a:rPr>
              <a:t>»</a:t>
            </a:r>
            <a:endParaRPr lang="fr-FR"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954616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93F1B0-6AAF-1946-BA1A-AED5337ABA9D}"/>
              </a:ext>
            </a:extLst>
          </p:cNvPr>
          <p:cNvSpPr txBox="1"/>
          <p:nvPr/>
        </p:nvSpPr>
        <p:spPr>
          <a:xfrm>
            <a:off x="420914" y="1012954"/>
            <a:ext cx="11350172" cy="5016758"/>
          </a:xfrm>
          <a:prstGeom prst="rect">
            <a:avLst/>
          </a:prstGeom>
          <a:noFill/>
        </p:spPr>
        <p:txBody>
          <a:bodyPr wrap="square" rtlCol="0">
            <a:spAutoFit/>
          </a:bodyPr>
          <a:lstStyle/>
          <a:p>
            <a:pPr algn="just"/>
            <a:r>
              <a:rPr lang="fr-FR" sz="3200" dirty="0">
                <a:latin typeface="Times New Roman" panose="02020603050405020304" pitchFamily="18" charset="0"/>
                <a:cs typeface="Times New Roman" panose="02020603050405020304" pitchFamily="18" charset="0"/>
              </a:rPr>
              <a:t>« </a:t>
            </a:r>
            <a:r>
              <a:rPr lang="fr-FR" sz="3200" b="1" dirty="0">
                <a:latin typeface="Times New Roman" panose="02020603050405020304" pitchFamily="18" charset="0"/>
                <a:cs typeface="Times New Roman" panose="02020603050405020304" pitchFamily="18" charset="0"/>
              </a:rPr>
              <a:t>La fin de l’homme, c’est Dieu. Son salut, c’est de communier avec Dieu.</a:t>
            </a:r>
          </a:p>
          <a:p>
            <a:pPr algn="just"/>
            <a:r>
              <a:rPr lang="fr-FR" sz="3200" dirty="0">
                <a:latin typeface="Times New Roman" panose="02020603050405020304" pitchFamily="18" charset="0"/>
                <a:cs typeface="Times New Roman" panose="02020603050405020304" pitchFamily="18" charset="0"/>
              </a:rPr>
              <a:t>Cependant, en tant qu’il est être créé et fini, l’homme est incapable de réaliser par ses propres forces son désir d’infini et de vivre la communion à la vie divine qui seule peut le sauver et le rendre heureux. </a:t>
            </a:r>
            <a:r>
              <a:rPr lang="fr-FR" sz="3200" b="1" dirty="0">
                <a:latin typeface="Times New Roman" panose="02020603050405020304" pitchFamily="18" charset="0"/>
                <a:cs typeface="Times New Roman" panose="02020603050405020304" pitchFamily="18" charset="0"/>
              </a:rPr>
              <a:t>Il ne peut que recevoir du don gratuit de Dieu ce dont il a vitalement besoin pour être lui-même. </a:t>
            </a:r>
          </a:p>
          <a:p>
            <a:pPr algn="just"/>
            <a:r>
              <a:rPr lang="fr-FR" sz="3200" dirty="0">
                <a:latin typeface="Times New Roman" panose="02020603050405020304" pitchFamily="18" charset="0"/>
                <a:cs typeface="Times New Roman" panose="02020603050405020304" pitchFamily="18" charset="0"/>
              </a:rPr>
              <a:t>La participation à la vie de Dieu appartient à la définition entière de l’homme en tant qu’homme, elle est indispensable à son salut. »</a:t>
            </a:r>
          </a:p>
          <a:p>
            <a:r>
              <a:rPr lang="fr-FR" sz="3200" dirty="0">
                <a:latin typeface="Times New Roman" panose="02020603050405020304" pitchFamily="18" charset="0"/>
                <a:cs typeface="Times New Roman" panose="02020603050405020304" pitchFamily="18" charset="0"/>
              </a:rPr>
              <a:t>(Bernard </a:t>
            </a:r>
            <a:r>
              <a:rPr lang="fr-FR" sz="3200" dirty="0" err="1">
                <a:latin typeface="Times New Roman" panose="02020603050405020304" pitchFamily="18" charset="0"/>
                <a:cs typeface="Times New Roman" panose="02020603050405020304" pitchFamily="18" charset="0"/>
              </a:rPr>
              <a:t>Sesboüé</a:t>
            </a:r>
            <a:r>
              <a:rPr lang="fr-FR" sz="3200" dirty="0">
                <a:latin typeface="Times New Roman" panose="02020603050405020304" pitchFamily="18" charset="0"/>
                <a:cs typeface="Times New Roman" panose="02020603050405020304" pitchFamily="18" charset="0"/>
              </a:rPr>
              <a:t>, art. « salut » dans </a:t>
            </a:r>
            <a:r>
              <a:rPr lang="fr-FR" sz="3200" i="1" dirty="0">
                <a:latin typeface="Times New Roman" panose="02020603050405020304" pitchFamily="18" charset="0"/>
                <a:cs typeface="Times New Roman" panose="02020603050405020304" pitchFamily="18" charset="0"/>
              </a:rPr>
              <a:t> Dictionnaire  de spiritualité)</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53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4" descr="Une image contenant arbre, personne, extérieur&#10;&#10;Description générée automatiquement">
            <a:extLst>
              <a:ext uri="{FF2B5EF4-FFF2-40B4-BE49-F238E27FC236}">
                <a16:creationId xmlns:a16="http://schemas.microsoft.com/office/drawing/2014/main" id="{7837987D-ADFC-874A-9463-E7AD68D3C74E}"/>
              </a:ext>
            </a:extLst>
          </p:cNvPr>
          <p:cNvPicPr>
            <a:picLocks noChangeAspect="1"/>
          </p:cNvPicPr>
          <p:nvPr/>
        </p:nvPicPr>
        <p:blipFill rotWithShape="1">
          <a:blip r:embed="rId2"/>
          <a:srcRect t="2592" r="18441" b="1"/>
          <a:stretch/>
        </p:blipFill>
        <p:spPr>
          <a:xfrm>
            <a:off x="7434" y="1567543"/>
            <a:ext cx="6088566" cy="4090307"/>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30D60DBF-C056-D94A-B1E1-AEB6BDBDB5D6}"/>
              </a:ext>
            </a:extLst>
          </p:cNvPr>
          <p:cNvPicPr>
            <a:picLocks noChangeAspect="1"/>
          </p:cNvPicPr>
          <p:nvPr/>
        </p:nvPicPr>
        <p:blipFill>
          <a:blip r:embed="rId3"/>
          <a:stretch>
            <a:fillRect/>
          </a:stretch>
        </p:blipFill>
        <p:spPr>
          <a:xfrm>
            <a:off x="7119256" y="184393"/>
            <a:ext cx="4288971" cy="6489213"/>
          </a:xfrm>
          <a:prstGeom prst="rect">
            <a:avLst/>
          </a:prstGeom>
        </p:spPr>
      </p:pic>
    </p:spTree>
    <p:extLst>
      <p:ext uri="{BB962C8B-B14F-4D97-AF65-F5344CB8AC3E}">
        <p14:creationId xmlns:p14="http://schemas.microsoft.com/office/powerpoint/2010/main" val="952968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A91FC9A-9DEF-1246-88FA-5C25DC88F4E9}"/>
              </a:ext>
            </a:extLst>
          </p:cNvPr>
          <p:cNvSpPr txBox="1"/>
          <p:nvPr/>
        </p:nvSpPr>
        <p:spPr>
          <a:xfrm>
            <a:off x="791029" y="1218256"/>
            <a:ext cx="10609942" cy="4801314"/>
          </a:xfrm>
          <a:prstGeom prst="rect">
            <a:avLst/>
          </a:prstGeom>
          <a:noFill/>
        </p:spPr>
        <p:txBody>
          <a:bodyPr wrap="square" rtlCol="0">
            <a:spAutoFit/>
          </a:bodyPr>
          <a:lstStyle/>
          <a:p>
            <a:pPr algn="just"/>
            <a:r>
              <a:rPr lang="fr-FR" sz="3200" dirty="0">
                <a:latin typeface="Times New Roman" panose="02020603050405020304" pitchFamily="18" charset="0"/>
                <a:cs typeface="Times New Roman" panose="02020603050405020304" pitchFamily="18" charset="0"/>
              </a:rPr>
              <a:t>« Entrevoir, pressentir, deviner le pardon divin à sa source, c’est entrevoir, pressentir, deviner qu’il y a un au-delà du mal, un lieu où le mal habite la vie sans la mettre irrémédiablement en péril car le pardon y est inscrit comme la seule réalité à la fois originelle et englobante ; le mal originel isole et tue en isolant, le </a:t>
            </a:r>
            <a:r>
              <a:rPr lang="fr-FR" sz="3200" b="1" dirty="0">
                <a:latin typeface="Times New Roman" panose="02020603050405020304" pitchFamily="18" charset="0"/>
                <a:cs typeface="Times New Roman" panose="02020603050405020304" pitchFamily="18" charset="0"/>
              </a:rPr>
              <a:t>pardon originel </a:t>
            </a:r>
            <a:r>
              <a:rPr lang="fr-FR" sz="3200" dirty="0">
                <a:latin typeface="Times New Roman" panose="02020603050405020304" pitchFamily="18" charset="0"/>
                <a:cs typeface="Times New Roman" panose="02020603050405020304" pitchFamily="18" charset="0"/>
              </a:rPr>
              <a:t>au fondement de l’existence se laisse approcher comme ce qui mystérieusement peut englober tout ce qui a été isolé, exclus, tué. » </a:t>
            </a:r>
          </a:p>
          <a:p>
            <a:r>
              <a:rPr lang="fr-FR" sz="3200" dirty="0">
                <a:latin typeface="Times New Roman" panose="02020603050405020304" pitchFamily="18" charset="0"/>
                <a:cs typeface="Times New Roman" panose="02020603050405020304" pitchFamily="18" charset="0"/>
              </a:rPr>
              <a:t>(</a:t>
            </a:r>
            <a:r>
              <a:rPr lang="fr-FR" sz="3200" dirty="0" err="1">
                <a:latin typeface="Times New Roman" panose="02020603050405020304" pitchFamily="18" charset="0"/>
                <a:cs typeface="Times New Roman" panose="02020603050405020304" pitchFamily="18" charset="0"/>
              </a:rPr>
              <a:t>Lytta</a:t>
            </a:r>
            <a:r>
              <a:rPr lang="fr-FR" sz="3200" dirty="0">
                <a:latin typeface="Times New Roman" panose="02020603050405020304" pitchFamily="18" charset="0"/>
                <a:cs typeface="Times New Roman" panose="02020603050405020304" pitchFamily="18" charset="0"/>
              </a:rPr>
              <a:t> Basset, </a:t>
            </a:r>
            <a:r>
              <a:rPr lang="fr-FR" sz="3200" i="1" dirty="0">
                <a:latin typeface="Times New Roman" panose="02020603050405020304" pitchFamily="18" charset="0"/>
                <a:cs typeface="Times New Roman" panose="02020603050405020304" pitchFamily="18" charset="0"/>
              </a:rPr>
              <a:t>Le pardon originel, </a:t>
            </a:r>
            <a:r>
              <a:rPr lang="fr-FR" sz="3200" dirty="0">
                <a:latin typeface="Times New Roman" panose="02020603050405020304" pitchFamily="18" charset="0"/>
                <a:cs typeface="Times New Roman" panose="02020603050405020304" pitchFamily="18" charset="0"/>
              </a:rPr>
              <a:t>Labor et </a:t>
            </a:r>
            <a:r>
              <a:rPr lang="fr-FR" sz="3200" dirty="0" err="1">
                <a:latin typeface="Times New Roman" panose="02020603050405020304" pitchFamily="18" charset="0"/>
                <a:cs typeface="Times New Roman" panose="02020603050405020304" pitchFamily="18" charset="0"/>
              </a:rPr>
              <a:t>fides</a:t>
            </a:r>
            <a:r>
              <a:rPr lang="fr-FR" sz="3200" dirty="0">
                <a:latin typeface="Times New Roman" panose="02020603050405020304" pitchFamily="18" charset="0"/>
                <a:cs typeface="Times New Roman" panose="02020603050405020304" pitchFamily="18" charset="0"/>
              </a:rPr>
              <a:t>, p. 451)</a:t>
            </a:r>
          </a:p>
          <a:p>
            <a:endParaRPr lang="fr-FR" dirty="0"/>
          </a:p>
        </p:txBody>
      </p:sp>
    </p:spTree>
    <p:extLst>
      <p:ext uri="{BB962C8B-B14F-4D97-AF65-F5344CB8AC3E}">
        <p14:creationId xmlns:p14="http://schemas.microsoft.com/office/powerpoint/2010/main" val="3710909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DE6479D8-1CE5-9DF0-E9DB-ECB48CCA788F}"/>
              </a:ext>
            </a:extLst>
          </p:cNvPr>
          <p:cNvPicPr>
            <a:picLocks noChangeAspect="1"/>
          </p:cNvPicPr>
          <p:nvPr/>
        </p:nvPicPr>
        <p:blipFill rotWithShape="1">
          <a:blip r:embed="rId2"/>
          <a:srcRect l="8698" t="17115" r="9011" b="21314"/>
          <a:stretch/>
        </p:blipFill>
        <p:spPr>
          <a:xfrm>
            <a:off x="2584938" y="188020"/>
            <a:ext cx="7022124" cy="6481959"/>
          </a:xfrm>
          <a:prstGeom prst="rect">
            <a:avLst/>
          </a:prstGeom>
        </p:spPr>
      </p:pic>
    </p:spTree>
    <p:extLst>
      <p:ext uri="{BB962C8B-B14F-4D97-AF65-F5344CB8AC3E}">
        <p14:creationId xmlns:p14="http://schemas.microsoft.com/office/powerpoint/2010/main" val="1060540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DE6479D8-1CE5-9DF0-E9DB-ECB48CCA788F}"/>
              </a:ext>
            </a:extLst>
          </p:cNvPr>
          <p:cNvPicPr>
            <a:picLocks noChangeAspect="1"/>
          </p:cNvPicPr>
          <p:nvPr/>
        </p:nvPicPr>
        <p:blipFill rotWithShape="1">
          <a:blip r:embed="rId2"/>
          <a:srcRect l="8698" t="17115" r="9011" b="21314"/>
          <a:stretch/>
        </p:blipFill>
        <p:spPr>
          <a:xfrm>
            <a:off x="2584938" y="188020"/>
            <a:ext cx="7022124" cy="6481959"/>
          </a:xfrm>
          <a:prstGeom prst="rect">
            <a:avLst/>
          </a:prstGeom>
        </p:spPr>
      </p:pic>
      <p:sp>
        <p:nvSpPr>
          <p:cNvPr id="2" name="ZoneTexte 1">
            <a:extLst>
              <a:ext uri="{FF2B5EF4-FFF2-40B4-BE49-F238E27FC236}">
                <a16:creationId xmlns:a16="http://schemas.microsoft.com/office/drawing/2014/main" id="{FFCB2728-48CE-DB7A-C407-44A0EDD7A306}"/>
              </a:ext>
            </a:extLst>
          </p:cNvPr>
          <p:cNvSpPr txBox="1"/>
          <p:nvPr/>
        </p:nvSpPr>
        <p:spPr>
          <a:xfrm>
            <a:off x="4022692" y="1729991"/>
            <a:ext cx="4558602" cy="830997"/>
          </a:xfrm>
          <a:prstGeom prst="rect">
            <a:avLst/>
          </a:prstGeom>
          <a:noFill/>
        </p:spPr>
        <p:txBody>
          <a:bodyPr wrap="square" rtlCol="0">
            <a:spAutoFit/>
          </a:bodyPr>
          <a:lstStyle/>
          <a:p>
            <a:r>
              <a:rPr lang="fr-FR" sz="4800" b="1" dirty="0">
                <a:solidFill>
                  <a:schemeClr val="bg1"/>
                </a:solidFill>
              </a:rPr>
              <a:t>DON DE L’ESPRIT</a:t>
            </a:r>
          </a:p>
        </p:txBody>
      </p:sp>
    </p:spTree>
    <p:extLst>
      <p:ext uri="{BB962C8B-B14F-4D97-AF65-F5344CB8AC3E}">
        <p14:creationId xmlns:p14="http://schemas.microsoft.com/office/powerpoint/2010/main" val="368372256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11980</TotalTime>
  <Words>1960</Words>
  <Application>Microsoft Macintosh PowerPoint</Application>
  <PresentationFormat>Grand écran</PresentationFormat>
  <Paragraphs>72</Paragraphs>
  <Slides>44</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44</vt:i4>
      </vt:variant>
    </vt:vector>
  </HeadingPairs>
  <TitlesOfParts>
    <vt:vector size="49"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Aude Ragozin</dc:creator>
  <cp:lastModifiedBy>Aude Ragozin</cp:lastModifiedBy>
  <cp:revision>115</cp:revision>
  <dcterms:created xsi:type="dcterms:W3CDTF">2021-01-11T21:38:17Z</dcterms:created>
  <dcterms:modified xsi:type="dcterms:W3CDTF">2022-06-13T20:45:45Z</dcterms:modified>
</cp:coreProperties>
</file>