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94" r:id="rId2"/>
    <p:sldId id="262" r:id="rId3"/>
    <p:sldId id="327" r:id="rId4"/>
    <p:sldId id="343" r:id="rId5"/>
    <p:sldId id="346" r:id="rId6"/>
    <p:sldId id="257" r:id="rId7"/>
    <p:sldId id="344" r:id="rId8"/>
    <p:sldId id="377" r:id="rId9"/>
    <p:sldId id="364" r:id="rId10"/>
    <p:sldId id="328" r:id="rId11"/>
    <p:sldId id="366" r:id="rId12"/>
    <p:sldId id="365" r:id="rId13"/>
    <p:sldId id="329" r:id="rId14"/>
    <p:sldId id="367" r:id="rId15"/>
    <p:sldId id="348" r:id="rId16"/>
    <p:sldId id="375" r:id="rId17"/>
    <p:sldId id="331" r:id="rId18"/>
    <p:sldId id="330" r:id="rId19"/>
    <p:sldId id="349" r:id="rId20"/>
    <p:sldId id="263" r:id="rId21"/>
    <p:sldId id="332" r:id="rId22"/>
    <p:sldId id="350" r:id="rId23"/>
    <p:sldId id="368" r:id="rId24"/>
    <p:sldId id="369" r:id="rId25"/>
    <p:sldId id="360" r:id="rId26"/>
    <p:sldId id="361" r:id="rId27"/>
    <p:sldId id="376" r:id="rId28"/>
    <p:sldId id="362" r:id="rId29"/>
    <p:sldId id="363" r:id="rId30"/>
    <p:sldId id="374" r:id="rId31"/>
    <p:sldId id="337" r:id="rId32"/>
    <p:sldId id="342" r:id="rId33"/>
    <p:sldId id="340" r:id="rId34"/>
    <p:sldId id="339" r:id="rId35"/>
    <p:sldId id="378" r:id="rId36"/>
    <p:sldId id="341" r:id="rId37"/>
    <p:sldId id="338" r:id="rId38"/>
    <p:sldId id="371" r:id="rId39"/>
    <p:sldId id="336" r:id="rId40"/>
    <p:sldId id="357" r:id="rId41"/>
    <p:sldId id="370" r:id="rId42"/>
    <p:sldId id="372" r:id="rId43"/>
    <p:sldId id="373" r:id="rId4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007"/>
    <p:restoredTop sz="94590"/>
  </p:normalViewPr>
  <p:slideViewPr>
    <p:cSldViewPr snapToGrid="0" snapToObjects="1">
      <p:cViewPr varScale="1">
        <p:scale>
          <a:sx n="77" d="100"/>
          <a:sy n="77" d="100"/>
        </p:scale>
        <p:origin x="200" y="656"/>
      </p:cViewPr>
      <p:guideLst/>
    </p:cSldViewPr>
  </p:slideViewPr>
  <p:outlineViewPr>
    <p:cViewPr>
      <p:scale>
        <a:sx n="33" d="100"/>
        <a:sy n="33" d="100"/>
      </p:scale>
      <p:origin x="0" y="-1768"/>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02701-98A0-204D-AD9E-2F0642E6DE76}" type="datetimeFigureOut">
              <a:rPr lang="fr-FR" smtClean="0"/>
              <a:t>23/05/2022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D74D3-F5D4-164E-824C-B8429562E0B9}" type="slidenum">
              <a:rPr lang="fr-FR" smtClean="0"/>
              <a:t>‹N°›</a:t>
            </a:fld>
            <a:endParaRPr lang="fr-FR"/>
          </a:p>
        </p:txBody>
      </p:sp>
    </p:spTree>
    <p:extLst>
      <p:ext uri="{BB962C8B-B14F-4D97-AF65-F5344CB8AC3E}">
        <p14:creationId xmlns:p14="http://schemas.microsoft.com/office/powerpoint/2010/main" val="2579676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1</a:t>
            </a:fld>
            <a:endParaRPr lang="fr-FR"/>
          </a:p>
        </p:txBody>
      </p:sp>
    </p:spTree>
    <p:extLst>
      <p:ext uri="{BB962C8B-B14F-4D97-AF65-F5344CB8AC3E}">
        <p14:creationId xmlns:p14="http://schemas.microsoft.com/office/powerpoint/2010/main" val="720458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Danse macabre, Cloître des saints innocents à P</a:t>
            </a:r>
          </a:p>
          <a:p>
            <a:r>
              <a:rPr lang="fr-FR" dirty="0" err="1"/>
              <a:t>aris</a:t>
            </a:r>
            <a:r>
              <a:rPr lang="fr-FR" dirty="0"/>
              <a:t>, 1485, gravure sur bois</a:t>
            </a:r>
          </a:p>
        </p:txBody>
      </p:sp>
      <p:sp>
        <p:nvSpPr>
          <p:cNvPr id="4" name="Espace réservé du numéro de diapositive 3"/>
          <p:cNvSpPr>
            <a:spLocks noGrp="1"/>
          </p:cNvSpPr>
          <p:nvPr>
            <p:ph type="sldNum" sz="quarter" idx="10"/>
          </p:nvPr>
        </p:nvSpPr>
        <p:spPr/>
        <p:txBody>
          <a:bodyPr/>
          <a:lstStyle/>
          <a:p>
            <a:fld id="{154A6B9D-90CC-3F49-9532-0BA92F483087}" type="slidenum">
              <a:rPr lang="fr-FR" smtClean="0"/>
              <a:t>6</a:t>
            </a:fld>
            <a:endParaRPr lang="fr-FR"/>
          </a:p>
        </p:txBody>
      </p:sp>
    </p:spTree>
    <p:extLst>
      <p:ext uri="{BB962C8B-B14F-4D97-AF65-F5344CB8AC3E}">
        <p14:creationId xmlns:p14="http://schemas.microsoft.com/office/powerpoint/2010/main" val="2565666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Rembrandt, Les pèlerins d’Emmaüs, 1648. Musée</a:t>
            </a:r>
            <a:r>
              <a:rPr lang="fr-FR" baseline="0" dirty="0"/>
              <a:t> du Louvre</a:t>
            </a:r>
            <a:endParaRPr lang="fr-FR" dirty="0"/>
          </a:p>
        </p:txBody>
      </p:sp>
      <p:sp>
        <p:nvSpPr>
          <p:cNvPr id="4" name="Espace réservé du numéro de diapositive 3"/>
          <p:cNvSpPr>
            <a:spLocks noGrp="1"/>
          </p:cNvSpPr>
          <p:nvPr>
            <p:ph type="sldNum" sz="quarter" idx="10"/>
          </p:nvPr>
        </p:nvSpPr>
        <p:spPr/>
        <p:txBody>
          <a:bodyPr/>
          <a:lstStyle/>
          <a:p>
            <a:fld id="{154A6B9D-90CC-3F49-9532-0BA92F483087}" type="slidenum">
              <a:rPr lang="fr-FR" smtClean="0"/>
              <a:t>20</a:t>
            </a:fld>
            <a:endParaRPr lang="fr-FR"/>
          </a:p>
        </p:txBody>
      </p:sp>
    </p:spTree>
    <p:extLst>
      <p:ext uri="{BB962C8B-B14F-4D97-AF65-F5344CB8AC3E}">
        <p14:creationId xmlns:p14="http://schemas.microsoft.com/office/powerpoint/2010/main" val="2427774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21AE4E-D615-DD40-8525-E6537D5B80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0888526-4614-474A-8B73-D0EDFC13E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E44BBBA-747B-1747-A812-75888EA1633C}"/>
              </a:ext>
            </a:extLst>
          </p:cNvPr>
          <p:cNvSpPr>
            <a:spLocks noGrp="1"/>
          </p:cNvSpPr>
          <p:nvPr>
            <p:ph type="dt" sz="half" idx="10"/>
          </p:nvPr>
        </p:nvSpPr>
        <p:spPr/>
        <p:txBody>
          <a:bodyPr/>
          <a:lstStyle/>
          <a:p>
            <a:fld id="{15C43295-CBC3-C244-B47E-B82E1DE94D92}" type="datetimeFigureOut">
              <a:rPr lang="fr-FR" smtClean="0"/>
              <a:t>23/05/2022</a:t>
            </a:fld>
            <a:endParaRPr lang="fr-FR"/>
          </a:p>
        </p:txBody>
      </p:sp>
      <p:sp>
        <p:nvSpPr>
          <p:cNvPr id="5" name="Espace réservé du pied de page 4">
            <a:extLst>
              <a:ext uri="{FF2B5EF4-FFF2-40B4-BE49-F238E27FC236}">
                <a16:creationId xmlns:a16="http://schemas.microsoft.com/office/drawing/2014/main" id="{BC8A618D-A1D9-C04A-9899-6067D85043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FE43E2-EB86-4344-8EC3-2C4C3C485A57}"/>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92928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24040-CC75-EC48-8C27-755FFD54DF2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C0058D8-04BB-9745-A1E2-504B7262B4E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EC790B-5643-DE46-8C9B-B53F744CED14}"/>
              </a:ext>
            </a:extLst>
          </p:cNvPr>
          <p:cNvSpPr>
            <a:spLocks noGrp="1"/>
          </p:cNvSpPr>
          <p:nvPr>
            <p:ph type="dt" sz="half" idx="10"/>
          </p:nvPr>
        </p:nvSpPr>
        <p:spPr/>
        <p:txBody>
          <a:bodyPr/>
          <a:lstStyle/>
          <a:p>
            <a:fld id="{15C43295-CBC3-C244-B47E-B82E1DE94D92}" type="datetimeFigureOut">
              <a:rPr lang="fr-FR" smtClean="0"/>
              <a:t>23/05/2022</a:t>
            </a:fld>
            <a:endParaRPr lang="fr-FR"/>
          </a:p>
        </p:txBody>
      </p:sp>
      <p:sp>
        <p:nvSpPr>
          <p:cNvPr id="5" name="Espace réservé du pied de page 4">
            <a:extLst>
              <a:ext uri="{FF2B5EF4-FFF2-40B4-BE49-F238E27FC236}">
                <a16:creationId xmlns:a16="http://schemas.microsoft.com/office/drawing/2014/main" id="{6CDF1EE5-697E-704D-AEF7-8239C93D70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487D771-EDE4-B24F-BD46-A3D02AAC7321}"/>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36908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0AD9381-8FDE-204A-86C7-7116D68A76B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F8BAD75-5FE8-EA46-8CFC-CB2C53D998F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22D5CC-2267-934B-ACBF-1D1C81DFC66F}"/>
              </a:ext>
            </a:extLst>
          </p:cNvPr>
          <p:cNvSpPr>
            <a:spLocks noGrp="1"/>
          </p:cNvSpPr>
          <p:nvPr>
            <p:ph type="dt" sz="half" idx="10"/>
          </p:nvPr>
        </p:nvSpPr>
        <p:spPr/>
        <p:txBody>
          <a:bodyPr/>
          <a:lstStyle/>
          <a:p>
            <a:fld id="{15C43295-CBC3-C244-B47E-B82E1DE94D92}" type="datetimeFigureOut">
              <a:rPr lang="fr-FR" smtClean="0"/>
              <a:t>23/05/2022</a:t>
            </a:fld>
            <a:endParaRPr lang="fr-FR"/>
          </a:p>
        </p:txBody>
      </p:sp>
      <p:sp>
        <p:nvSpPr>
          <p:cNvPr id="5" name="Espace réservé du pied de page 4">
            <a:extLst>
              <a:ext uri="{FF2B5EF4-FFF2-40B4-BE49-F238E27FC236}">
                <a16:creationId xmlns:a16="http://schemas.microsoft.com/office/drawing/2014/main" id="{3A327FA8-B304-3E4D-9DF4-6AA02428A86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7568A0-CB0A-3F42-9646-69CB7158EB50}"/>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23281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55AF4-7D8D-8545-8EF9-86837F80628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6CFF595-C5B8-AB42-BB37-0BC33CDEFCC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46FD9DE-D04C-5E46-B5D1-847D11E7933D}"/>
              </a:ext>
            </a:extLst>
          </p:cNvPr>
          <p:cNvSpPr>
            <a:spLocks noGrp="1"/>
          </p:cNvSpPr>
          <p:nvPr>
            <p:ph type="dt" sz="half" idx="10"/>
          </p:nvPr>
        </p:nvSpPr>
        <p:spPr/>
        <p:txBody>
          <a:bodyPr/>
          <a:lstStyle/>
          <a:p>
            <a:fld id="{15C43295-CBC3-C244-B47E-B82E1DE94D92}" type="datetimeFigureOut">
              <a:rPr lang="fr-FR" smtClean="0"/>
              <a:t>23/05/2022</a:t>
            </a:fld>
            <a:endParaRPr lang="fr-FR"/>
          </a:p>
        </p:txBody>
      </p:sp>
      <p:sp>
        <p:nvSpPr>
          <p:cNvPr id="5" name="Espace réservé du pied de page 4">
            <a:extLst>
              <a:ext uri="{FF2B5EF4-FFF2-40B4-BE49-F238E27FC236}">
                <a16:creationId xmlns:a16="http://schemas.microsoft.com/office/drawing/2014/main" id="{74968AF7-495F-544A-A503-157937C3A3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11A76A-7801-7E4E-8398-C9C1470A682B}"/>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3254808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EE23D-76C1-6147-9C65-7C113B9D03A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BA140B1-372A-1448-AE71-F17D46A399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47FF65-1AFF-FA46-993C-2F142E1BC198}"/>
              </a:ext>
            </a:extLst>
          </p:cNvPr>
          <p:cNvSpPr>
            <a:spLocks noGrp="1"/>
          </p:cNvSpPr>
          <p:nvPr>
            <p:ph type="dt" sz="half" idx="10"/>
          </p:nvPr>
        </p:nvSpPr>
        <p:spPr/>
        <p:txBody>
          <a:bodyPr/>
          <a:lstStyle/>
          <a:p>
            <a:fld id="{15C43295-CBC3-C244-B47E-B82E1DE94D92}" type="datetimeFigureOut">
              <a:rPr lang="fr-FR" smtClean="0"/>
              <a:t>23/05/2022</a:t>
            </a:fld>
            <a:endParaRPr lang="fr-FR"/>
          </a:p>
        </p:txBody>
      </p:sp>
      <p:sp>
        <p:nvSpPr>
          <p:cNvPr id="5" name="Espace réservé du pied de page 4">
            <a:extLst>
              <a:ext uri="{FF2B5EF4-FFF2-40B4-BE49-F238E27FC236}">
                <a16:creationId xmlns:a16="http://schemas.microsoft.com/office/drawing/2014/main" id="{D0887514-DA19-154F-833B-F1C21E3704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F73F09-460A-8347-990C-649408A82BC2}"/>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8707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3C6EC1-DBEF-CC4A-9662-0E6F79D5D50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A460AE5-050B-384B-B62D-FBBD0E19F36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524210E-8DF0-7642-B813-7709E897723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6797E1F-F471-AE40-86A1-3CC2EDB21065}"/>
              </a:ext>
            </a:extLst>
          </p:cNvPr>
          <p:cNvSpPr>
            <a:spLocks noGrp="1"/>
          </p:cNvSpPr>
          <p:nvPr>
            <p:ph type="dt" sz="half" idx="10"/>
          </p:nvPr>
        </p:nvSpPr>
        <p:spPr/>
        <p:txBody>
          <a:bodyPr/>
          <a:lstStyle/>
          <a:p>
            <a:fld id="{15C43295-CBC3-C244-B47E-B82E1DE94D92}" type="datetimeFigureOut">
              <a:rPr lang="fr-FR" smtClean="0"/>
              <a:t>23/05/2022</a:t>
            </a:fld>
            <a:endParaRPr lang="fr-FR"/>
          </a:p>
        </p:txBody>
      </p:sp>
      <p:sp>
        <p:nvSpPr>
          <p:cNvPr id="6" name="Espace réservé du pied de page 5">
            <a:extLst>
              <a:ext uri="{FF2B5EF4-FFF2-40B4-BE49-F238E27FC236}">
                <a16:creationId xmlns:a16="http://schemas.microsoft.com/office/drawing/2014/main" id="{869A2932-C30B-2F4C-BF90-D3F1C04825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885B549-0C1C-4D45-9152-72AEB92DFEC8}"/>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189888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1D8210-EFF0-EC4F-AE4E-FBA7D41EB79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37EC53D-366D-3348-ABFA-57F88D1F1A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22C834C-6529-BB4D-9A3F-143CD85219A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969142A-F82D-FD43-BC54-C4C4CC2753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794F762-7D90-754E-BDDA-20395AF851A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206D382-B540-354B-A673-09EEB8174898}"/>
              </a:ext>
            </a:extLst>
          </p:cNvPr>
          <p:cNvSpPr>
            <a:spLocks noGrp="1"/>
          </p:cNvSpPr>
          <p:nvPr>
            <p:ph type="dt" sz="half" idx="10"/>
          </p:nvPr>
        </p:nvSpPr>
        <p:spPr/>
        <p:txBody>
          <a:bodyPr/>
          <a:lstStyle/>
          <a:p>
            <a:fld id="{15C43295-CBC3-C244-B47E-B82E1DE94D92}" type="datetimeFigureOut">
              <a:rPr lang="fr-FR" smtClean="0"/>
              <a:t>23/05/2022</a:t>
            </a:fld>
            <a:endParaRPr lang="fr-FR"/>
          </a:p>
        </p:txBody>
      </p:sp>
      <p:sp>
        <p:nvSpPr>
          <p:cNvPr id="8" name="Espace réservé du pied de page 7">
            <a:extLst>
              <a:ext uri="{FF2B5EF4-FFF2-40B4-BE49-F238E27FC236}">
                <a16:creationId xmlns:a16="http://schemas.microsoft.com/office/drawing/2014/main" id="{1F605BF1-86AA-E742-9918-FA88DBF4C82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C8C99CD-CF9B-4941-AFCD-11E51BE4A3B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97165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6798DF-039D-674C-AEE7-2724F379C8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8D807B3-52EF-D04B-8A4F-7F948DC041DA}"/>
              </a:ext>
            </a:extLst>
          </p:cNvPr>
          <p:cNvSpPr>
            <a:spLocks noGrp="1"/>
          </p:cNvSpPr>
          <p:nvPr>
            <p:ph type="dt" sz="half" idx="10"/>
          </p:nvPr>
        </p:nvSpPr>
        <p:spPr/>
        <p:txBody>
          <a:bodyPr/>
          <a:lstStyle/>
          <a:p>
            <a:fld id="{15C43295-CBC3-C244-B47E-B82E1DE94D92}" type="datetimeFigureOut">
              <a:rPr lang="fr-FR" smtClean="0"/>
              <a:t>23/05/2022</a:t>
            </a:fld>
            <a:endParaRPr lang="fr-FR"/>
          </a:p>
        </p:txBody>
      </p:sp>
      <p:sp>
        <p:nvSpPr>
          <p:cNvPr id="4" name="Espace réservé du pied de page 3">
            <a:extLst>
              <a:ext uri="{FF2B5EF4-FFF2-40B4-BE49-F238E27FC236}">
                <a16:creationId xmlns:a16="http://schemas.microsoft.com/office/drawing/2014/main" id="{8D3A65CF-D9A4-2648-B99D-29FB0E3FD59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5C607BF-C809-6D47-BDAD-2FCB6F350DE3}"/>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27444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D7E3EAE-C0B8-094E-B7FC-0F7F76AD06A2}"/>
              </a:ext>
            </a:extLst>
          </p:cNvPr>
          <p:cNvSpPr>
            <a:spLocks noGrp="1"/>
          </p:cNvSpPr>
          <p:nvPr>
            <p:ph type="dt" sz="half" idx="10"/>
          </p:nvPr>
        </p:nvSpPr>
        <p:spPr/>
        <p:txBody>
          <a:bodyPr/>
          <a:lstStyle/>
          <a:p>
            <a:fld id="{15C43295-CBC3-C244-B47E-B82E1DE94D92}" type="datetimeFigureOut">
              <a:rPr lang="fr-FR" smtClean="0"/>
              <a:t>23/05/2022</a:t>
            </a:fld>
            <a:endParaRPr lang="fr-FR"/>
          </a:p>
        </p:txBody>
      </p:sp>
      <p:sp>
        <p:nvSpPr>
          <p:cNvPr id="3" name="Espace réservé du pied de page 2">
            <a:extLst>
              <a:ext uri="{FF2B5EF4-FFF2-40B4-BE49-F238E27FC236}">
                <a16:creationId xmlns:a16="http://schemas.microsoft.com/office/drawing/2014/main" id="{E1A977E1-00A3-AD41-9A36-115E16CBD25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F8BFC5A-B9F9-1B49-BFA1-0A384AFFC33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7790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29A08A-9F14-7A40-BEA9-CB46AFB21C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4196F6A-982E-0C4A-BAE6-B2B7E36CF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94BD82D-C915-D948-82E9-09A7EC388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A655F67-1338-1949-A556-890907C93074}"/>
              </a:ext>
            </a:extLst>
          </p:cNvPr>
          <p:cNvSpPr>
            <a:spLocks noGrp="1"/>
          </p:cNvSpPr>
          <p:nvPr>
            <p:ph type="dt" sz="half" idx="10"/>
          </p:nvPr>
        </p:nvSpPr>
        <p:spPr/>
        <p:txBody>
          <a:bodyPr/>
          <a:lstStyle/>
          <a:p>
            <a:fld id="{15C43295-CBC3-C244-B47E-B82E1DE94D92}" type="datetimeFigureOut">
              <a:rPr lang="fr-FR" smtClean="0"/>
              <a:t>23/05/2022</a:t>
            </a:fld>
            <a:endParaRPr lang="fr-FR"/>
          </a:p>
        </p:txBody>
      </p:sp>
      <p:sp>
        <p:nvSpPr>
          <p:cNvPr id="6" name="Espace réservé du pied de page 5">
            <a:extLst>
              <a:ext uri="{FF2B5EF4-FFF2-40B4-BE49-F238E27FC236}">
                <a16:creationId xmlns:a16="http://schemas.microsoft.com/office/drawing/2014/main" id="{D0F5D907-83BB-0545-86C6-D7B5A739D8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69DA810-6DE6-A644-82C8-E0D83A15C50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88506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AC3632-86B4-E240-A172-F84E2D53304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8D03744-137E-3F41-9E99-385936ECA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119E6D8-2E5F-7243-B86C-FE71B52F5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01BFD4-E2D9-7E45-85A0-38EC58AC34F9}"/>
              </a:ext>
            </a:extLst>
          </p:cNvPr>
          <p:cNvSpPr>
            <a:spLocks noGrp="1"/>
          </p:cNvSpPr>
          <p:nvPr>
            <p:ph type="dt" sz="half" idx="10"/>
          </p:nvPr>
        </p:nvSpPr>
        <p:spPr/>
        <p:txBody>
          <a:bodyPr/>
          <a:lstStyle/>
          <a:p>
            <a:fld id="{15C43295-CBC3-C244-B47E-B82E1DE94D92}" type="datetimeFigureOut">
              <a:rPr lang="fr-FR" smtClean="0"/>
              <a:t>23/05/2022</a:t>
            </a:fld>
            <a:endParaRPr lang="fr-FR"/>
          </a:p>
        </p:txBody>
      </p:sp>
      <p:sp>
        <p:nvSpPr>
          <p:cNvPr id="6" name="Espace réservé du pied de page 5">
            <a:extLst>
              <a:ext uri="{FF2B5EF4-FFF2-40B4-BE49-F238E27FC236}">
                <a16:creationId xmlns:a16="http://schemas.microsoft.com/office/drawing/2014/main" id="{36A0AD84-E47D-5B40-8D1B-D2EA123F2D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D1A0E72-4536-9842-9738-F29E14E44A4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13548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09448D7-3925-A64C-8DB5-EACEB6DCE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5288E36-EB16-BA43-BBB7-1AC004D6D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B0CEEF-C68C-F94E-8B1F-35907E271D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43295-CBC3-C244-B47E-B82E1DE94D92}" type="datetimeFigureOut">
              <a:rPr lang="fr-FR" smtClean="0"/>
              <a:t>23/05/2022</a:t>
            </a:fld>
            <a:endParaRPr lang="fr-FR"/>
          </a:p>
        </p:txBody>
      </p:sp>
      <p:sp>
        <p:nvSpPr>
          <p:cNvPr id="5" name="Espace réservé du pied de page 4">
            <a:extLst>
              <a:ext uri="{FF2B5EF4-FFF2-40B4-BE49-F238E27FC236}">
                <a16:creationId xmlns:a16="http://schemas.microsoft.com/office/drawing/2014/main" id="{8A86B5BD-C7EF-764F-B1B3-8B312AB04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BD7FD26-9B07-C342-98C5-B1E2CDE09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B937E-C8C2-6340-B40E-5AF416C29CAA}" type="slidenum">
              <a:rPr lang="fr-FR" smtClean="0"/>
              <a:t>‹N°›</a:t>
            </a:fld>
            <a:endParaRPr lang="fr-FR"/>
          </a:p>
        </p:txBody>
      </p:sp>
    </p:spTree>
    <p:extLst>
      <p:ext uri="{BB962C8B-B14F-4D97-AF65-F5344CB8AC3E}">
        <p14:creationId xmlns:p14="http://schemas.microsoft.com/office/powerpoint/2010/main" val="1218415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file:///verset/Gene&#768;se/2/16/TOB" TargetMode="External"/><Relationship Id="rId2" Type="http://schemas.openxmlformats.org/officeDocument/2006/relationships/hyperlink" Target="file:///verset/Gene&#768;se/2/15/TOB" TargetMode="External"/><Relationship Id="rId1" Type="http://schemas.openxmlformats.org/officeDocument/2006/relationships/slideLayout" Target="../slideLayouts/slideLayout7.xml"/><Relationship Id="rId4" Type="http://schemas.openxmlformats.org/officeDocument/2006/relationships/hyperlink" Target="file:///verset/Gene&#768;se/2/17/TOB"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file:///verset/Gene&#768;se/3/1/TOB" TargetMode="External"/><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hyperlink" Target="file:///verset/Gene&#768;se/3/3/TOB" TargetMode="External"/><Relationship Id="rId4" Type="http://schemas.openxmlformats.org/officeDocument/2006/relationships/hyperlink" Target="file:///verset/Gene&#768;se/3/2/TOB"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file:///verset/Gene&#768;se/3/4/TOB" TargetMode="External"/><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hyperlink" Target="file:///verset/Gene&#768;se/3/6/TOB" TargetMode="External"/><Relationship Id="rId4" Type="http://schemas.openxmlformats.org/officeDocument/2006/relationships/hyperlink" Target="file:///verset/Gene&#768;se/3/5/TOB"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file:///verset/Gene&#768;se/3/13/TOB" TargetMode="External"/><Relationship Id="rId3" Type="http://schemas.openxmlformats.org/officeDocument/2006/relationships/hyperlink" Target="file:///verset/Gene&#768;se/3/8/TOB" TargetMode="External"/><Relationship Id="rId7" Type="http://schemas.openxmlformats.org/officeDocument/2006/relationships/hyperlink" Target="file:///verset/Gene&#768;se/3/12/TOB" TargetMode="External"/><Relationship Id="rId2" Type="http://schemas.openxmlformats.org/officeDocument/2006/relationships/hyperlink" Target="file:///verset/Gene&#768;se/3/7/TOB" TargetMode="External"/><Relationship Id="rId1" Type="http://schemas.openxmlformats.org/officeDocument/2006/relationships/slideLayout" Target="../slideLayouts/slideLayout7.xml"/><Relationship Id="rId6" Type="http://schemas.openxmlformats.org/officeDocument/2006/relationships/hyperlink" Target="file:///verset/Gene&#768;se/3/11/TOB" TargetMode="External"/><Relationship Id="rId5" Type="http://schemas.openxmlformats.org/officeDocument/2006/relationships/hyperlink" Target="file:///verset/Gene&#768;se/3/10/TOB" TargetMode="External"/><Relationship Id="rId4" Type="http://schemas.openxmlformats.org/officeDocument/2006/relationships/hyperlink" Target="file:///verset/Gene&#768;se/3/9/TOB"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file:///verset/Gene&#768;se/3/15/TOB" TargetMode="External"/><Relationship Id="rId2" Type="http://schemas.openxmlformats.org/officeDocument/2006/relationships/hyperlink" Target="file:///verset/Gene&#768;se/3/14/TOB" TargetMode="External"/><Relationship Id="rId1" Type="http://schemas.openxmlformats.org/officeDocument/2006/relationships/slideLayout" Target="../slideLayouts/slideLayout7.xml"/><Relationship Id="rId4" Type="http://schemas.openxmlformats.org/officeDocument/2006/relationships/hyperlink" Target="file:///verset/Gene&#768;se/3/16/TOB"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file:///verset/Gene&#768;se/3/18/TOB" TargetMode="External"/><Relationship Id="rId2" Type="http://schemas.openxmlformats.org/officeDocument/2006/relationships/hyperlink" Target="file:///verset/Gene&#768;se/3/17/TOB" TargetMode="External"/><Relationship Id="rId1" Type="http://schemas.openxmlformats.org/officeDocument/2006/relationships/slideLayout" Target="../slideLayouts/slideLayout7.xml"/><Relationship Id="rId4" Type="http://schemas.openxmlformats.org/officeDocument/2006/relationships/hyperlink" Target="file:///verset/Gene&#768;se/3/19/TOB"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file:///verset/Gene&#768;se/3/20/TOB" TargetMode="External"/><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hyperlink" Target="file:///verset/Gene&#768;se/3/22/TOB" TargetMode="External"/><Relationship Id="rId4" Type="http://schemas.openxmlformats.org/officeDocument/2006/relationships/hyperlink" Target="file:///verset/Gene&#768;se/3/21/TOB"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file:///verset/Gene&#768;se/3/24/TOB" TargetMode="External"/><Relationship Id="rId2" Type="http://schemas.openxmlformats.org/officeDocument/2006/relationships/hyperlink" Target="file:///verset/Gene&#768;se/3/23/TOB" TargetMode="Externa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texte, personne, groupe, gens&#10;&#10;Description générée automatiquement">
            <a:extLst>
              <a:ext uri="{FF2B5EF4-FFF2-40B4-BE49-F238E27FC236}">
                <a16:creationId xmlns:a16="http://schemas.microsoft.com/office/drawing/2014/main" id="{99B44D58-0180-D149-86DD-4B912D201EE5}"/>
              </a:ext>
            </a:extLst>
          </p:cNvPr>
          <p:cNvPicPr>
            <a:picLocks noChangeAspect="1"/>
          </p:cNvPicPr>
          <p:nvPr/>
        </p:nvPicPr>
        <p:blipFill>
          <a:blip r:embed="rId3"/>
          <a:stretch>
            <a:fillRect/>
          </a:stretch>
        </p:blipFill>
        <p:spPr>
          <a:xfrm>
            <a:off x="2337724" y="27666"/>
            <a:ext cx="7452360" cy="6802668"/>
          </a:xfrm>
          <a:prstGeom prst="rect">
            <a:avLst/>
          </a:prstGeom>
        </p:spPr>
      </p:pic>
      <p:sp>
        <p:nvSpPr>
          <p:cNvPr id="2" name="Rectangle 1">
            <a:extLst>
              <a:ext uri="{FF2B5EF4-FFF2-40B4-BE49-F238E27FC236}">
                <a16:creationId xmlns:a16="http://schemas.microsoft.com/office/drawing/2014/main" id="{2671E58F-3608-734D-B851-DDC30B0A186F}"/>
              </a:ext>
            </a:extLst>
          </p:cNvPr>
          <p:cNvSpPr/>
          <p:nvPr/>
        </p:nvSpPr>
        <p:spPr>
          <a:xfrm>
            <a:off x="7647250" y="5933387"/>
            <a:ext cx="4285669" cy="707886"/>
          </a:xfrm>
          <a:prstGeom prst="rect">
            <a:avLst/>
          </a:prstGeom>
          <a:solidFill>
            <a:schemeClr val="bg1"/>
          </a:solidFill>
        </p:spPr>
        <p:txBody>
          <a:bodyPr wrap="square">
            <a:spAutoFit/>
          </a:bodyPr>
          <a:lstStyle/>
          <a:p>
            <a:r>
              <a:rPr lang="fr-FR" sz="2000" dirty="0">
                <a:latin typeface="Times New Roman" panose="02020603050405020304" pitchFamily="18" charset="0"/>
                <a:cs typeface="Times New Roman" panose="02020603050405020304" pitchFamily="18" charset="0"/>
              </a:rPr>
              <a:t>J. Bosch</a:t>
            </a:r>
            <a:r>
              <a:rPr lang="fr-FR" sz="2000" i="1" dirty="0">
                <a:latin typeface="Times New Roman" panose="02020603050405020304" pitchFamily="18" charset="0"/>
                <a:cs typeface="Times New Roman" panose="02020603050405020304" pitchFamily="18" charset="0"/>
              </a:rPr>
              <a:t>, Le portement de croix, </a:t>
            </a:r>
          </a:p>
          <a:p>
            <a:r>
              <a:rPr lang="fr-FR" sz="2000" i="1" dirty="0">
                <a:latin typeface="Times New Roman" panose="02020603050405020304" pitchFamily="18" charset="0"/>
                <a:cs typeface="Times New Roman" panose="02020603050405020304" pitchFamily="18" charset="0"/>
              </a:rPr>
              <a:t>v</a:t>
            </a:r>
            <a:r>
              <a:rPr lang="fr-FR" sz="2000" dirty="0">
                <a:latin typeface="Times New Roman" panose="02020603050405020304" pitchFamily="18" charset="0"/>
                <a:cs typeface="Times New Roman" panose="02020603050405020304" pitchFamily="18" charset="0"/>
              </a:rPr>
              <a:t>. 1515, Musée des Beaux Arts de Gand</a:t>
            </a:r>
          </a:p>
        </p:txBody>
      </p:sp>
      <p:sp>
        <p:nvSpPr>
          <p:cNvPr id="5" name="ZoneTexte 4">
            <a:extLst>
              <a:ext uri="{FF2B5EF4-FFF2-40B4-BE49-F238E27FC236}">
                <a16:creationId xmlns:a16="http://schemas.microsoft.com/office/drawing/2014/main" id="{DF14AD8D-6D74-1444-9DE3-C2006E0C8FF8}"/>
              </a:ext>
            </a:extLst>
          </p:cNvPr>
          <p:cNvSpPr txBox="1"/>
          <p:nvPr/>
        </p:nvSpPr>
        <p:spPr>
          <a:xfrm>
            <a:off x="3152532" y="570670"/>
            <a:ext cx="5886933" cy="584775"/>
          </a:xfrm>
          <a:prstGeom prst="rect">
            <a:avLst/>
          </a:prstGeom>
          <a:solidFill>
            <a:schemeClr val="bg1"/>
          </a:solidFill>
        </p:spPr>
        <p:txBody>
          <a:bodyPr wrap="none" rtlCol="0">
            <a:spAutoFit/>
          </a:bodyPr>
          <a:lstStyle/>
          <a:p>
            <a:r>
              <a:rPr lang="fr-FR" sz="3200" dirty="0">
                <a:latin typeface="Times New Roman" panose="02020603050405020304" pitchFamily="18" charset="0"/>
                <a:cs typeface="Times New Roman" panose="02020603050405020304" pitchFamily="18" charset="0"/>
              </a:rPr>
              <a:t>CH. 3 - LA MORT ET LE PECHE</a:t>
            </a:r>
          </a:p>
        </p:txBody>
      </p:sp>
    </p:spTree>
    <p:extLst>
      <p:ext uri="{BB962C8B-B14F-4D97-AF65-F5344CB8AC3E}">
        <p14:creationId xmlns:p14="http://schemas.microsoft.com/office/powerpoint/2010/main" val="2190005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1CB3CCB-A8D1-AC45-B448-F80BEB5E5278}"/>
              </a:ext>
            </a:extLst>
          </p:cNvPr>
          <p:cNvSpPr txBox="1"/>
          <p:nvPr/>
        </p:nvSpPr>
        <p:spPr>
          <a:xfrm>
            <a:off x="3695701" y="698863"/>
            <a:ext cx="8024948" cy="5539978"/>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Tes morts revivront ! leurs cadavres ressusciteront ! Réveillez-vous, criez de joie, vous qui demeurez dans la poussière ! car ta rosée est une rosée de lumière, et la terre aux trépassés rendra le jour. » </a:t>
            </a:r>
          </a:p>
          <a:p>
            <a:r>
              <a:rPr lang="fr-FR" sz="2800" dirty="0">
                <a:latin typeface="Times New Roman" panose="02020603050405020304" pitchFamily="18" charset="0"/>
                <a:cs typeface="Times New Roman" panose="02020603050405020304" pitchFamily="18" charset="0"/>
              </a:rPr>
              <a:t>(Is 26, 19)</a:t>
            </a:r>
          </a:p>
          <a:p>
            <a:endParaRPr lang="fr-FR" sz="2800" dirty="0">
              <a:latin typeface="Times New Roman" panose="02020603050405020304" pitchFamily="18" charset="0"/>
              <a:cs typeface="Times New Roman" panose="02020603050405020304" pitchFamily="18" charset="0"/>
            </a:endParaRP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 Je sais bien, moi, que mon rédempteur (défenseur) est vivant, que le dernier, il surgira sur la poussière. Et après qu’on aura détruit cette peau qui est mienne, c’est bien dans ma chair que je contemplerai Dieu. » (</a:t>
            </a:r>
            <a:r>
              <a:rPr lang="fr-FR" sz="2800" dirty="0" err="1">
                <a:latin typeface="Times New Roman" panose="02020603050405020304" pitchFamily="18" charset="0"/>
                <a:cs typeface="Times New Roman" panose="02020603050405020304" pitchFamily="18" charset="0"/>
              </a:rPr>
              <a:t>Jb</a:t>
            </a:r>
            <a:r>
              <a:rPr lang="fr-FR" sz="2800" dirty="0">
                <a:latin typeface="Times New Roman" panose="02020603050405020304" pitchFamily="18" charset="0"/>
                <a:cs typeface="Times New Roman" panose="02020603050405020304" pitchFamily="18" charset="0"/>
              </a:rPr>
              <a:t> 19, 25-26)</a:t>
            </a:r>
          </a:p>
          <a:p>
            <a:endParaRPr lang="fr-FR" i="1" dirty="0"/>
          </a:p>
        </p:txBody>
      </p:sp>
      <p:pic>
        <p:nvPicPr>
          <p:cNvPr id="4" name="Image 3" descr="Une image contenant texte, kylix, tasse, statue&#10;&#10;Description générée automatiquement">
            <a:extLst>
              <a:ext uri="{FF2B5EF4-FFF2-40B4-BE49-F238E27FC236}">
                <a16:creationId xmlns:a16="http://schemas.microsoft.com/office/drawing/2014/main" id="{BC0BE2E5-520B-154D-B923-E8C67967A026}"/>
              </a:ext>
            </a:extLst>
          </p:cNvPr>
          <p:cNvPicPr>
            <a:picLocks noChangeAspect="1"/>
          </p:cNvPicPr>
          <p:nvPr/>
        </p:nvPicPr>
        <p:blipFill>
          <a:blip r:embed="rId2"/>
          <a:stretch>
            <a:fillRect/>
          </a:stretch>
        </p:blipFill>
        <p:spPr>
          <a:xfrm>
            <a:off x="260223" y="160020"/>
            <a:ext cx="3046857" cy="3046857"/>
          </a:xfrm>
          <a:prstGeom prst="rect">
            <a:avLst/>
          </a:prstGeom>
        </p:spPr>
      </p:pic>
      <p:pic>
        <p:nvPicPr>
          <p:cNvPr id="6" name="Image 5" descr="Une image contenant texte, personne&#10;&#10;Description générée automatiquement">
            <a:extLst>
              <a:ext uri="{FF2B5EF4-FFF2-40B4-BE49-F238E27FC236}">
                <a16:creationId xmlns:a16="http://schemas.microsoft.com/office/drawing/2014/main" id="{374A3A0D-66CC-2F42-B76D-F67E17E5E27C}"/>
              </a:ext>
            </a:extLst>
          </p:cNvPr>
          <p:cNvPicPr>
            <a:picLocks noChangeAspect="1"/>
          </p:cNvPicPr>
          <p:nvPr/>
        </p:nvPicPr>
        <p:blipFill>
          <a:blip r:embed="rId3"/>
          <a:stretch>
            <a:fillRect/>
          </a:stretch>
        </p:blipFill>
        <p:spPr>
          <a:xfrm>
            <a:off x="697801" y="3651124"/>
            <a:ext cx="2171700" cy="3206877"/>
          </a:xfrm>
          <a:prstGeom prst="rect">
            <a:avLst/>
          </a:prstGeom>
        </p:spPr>
      </p:pic>
    </p:spTree>
    <p:extLst>
      <p:ext uri="{BB962C8B-B14F-4D97-AF65-F5344CB8AC3E}">
        <p14:creationId xmlns:p14="http://schemas.microsoft.com/office/powerpoint/2010/main" val="3048753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E312BC0-8EE2-DD4E-9D9C-0843F4312FAB}"/>
              </a:ext>
            </a:extLst>
          </p:cNvPr>
          <p:cNvSpPr txBox="1"/>
          <p:nvPr/>
        </p:nvSpPr>
        <p:spPr>
          <a:xfrm>
            <a:off x="4046220" y="2151727"/>
            <a:ext cx="7848600" cy="2554545"/>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 Quand j’ai crié vers toi, Seigneur, mon Dieu, tu m’as guéri ; Seigneur, tu m’as fait remonter de l’abîme et revivre quand je descendais à la fosse ».  </a:t>
            </a:r>
          </a:p>
          <a:p>
            <a:r>
              <a:rPr lang="fr-FR" sz="3200" dirty="0">
                <a:latin typeface="Times New Roman" panose="02020603050405020304" pitchFamily="18" charset="0"/>
                <a:cs typeface="Times New Roman" panose="02020603050405020304" pitchFamily="18" charset="0"/>
              </a:rPr>
              <a:t>(Ps 29/30, 3-4)</a:t>
            </a:r>
          </a:p>
        </p:txBody>
      </p:sp>
      <p:pic>
        <p:nvPicPr>
          <p:cNvPr id="4" name="Image 3" descr="Une image contenant texte&#10;&#10;Description générée automatiquement">
            <a:extLst>
              <a:ext uri="{FF2B5EF4-FFF2-40B4-BE49-F238E27FC236}">
                <a16:creationId xmlns:a16="http://schemas.microsoft.com/office/drawing/2014/main" id="{B9275454-9065-684F-80A0-2CA8694FBE3E}"/>
              </a:ext>
            </a:extLst>
          </p:cNvPr>
          <p:cNvPicPr>
            <a:picLocks noChangeAspect="1"/>
          </p:cNvPicPr>
          <p:nvPr/>
        </p:nvPicPr>
        <p:blipFill>
          <a:blip r:embed="rId2"/>
          <a:stretch>
            <a:fillRect/>
          </a:stretch>
        </p:blipFill>
        <p:spPr>
          <a:xfrm>
            <a:off x="297180" y="731520"/>
            <a:ext cx="3237785" cy="5394960"/>
          </a:xfrm>
          <a:prstGeom prst="rect">
            <a:avLst/>
          </a:prstGeom>
        </p:spPr>
      </p:pic>
    </p:spTree>
    <p:extLst>
      <p:ext uri="{BB962C8B-B14F-4D97-AF65-F5344CB8AC3E}">
        <p14:creationId xmlns:p14="http://schemas.microsoft.com/office/powerpoint/2010/main" val="674113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E312BC0-8EE2-DD4E-9D9C-0843F4312FAB}"/>
              </a:ext>
            </a:extLst>
          </p:cNvPr>
          <p:cNvSpPr txBox="1"/>
          <p:nvPr/>
        </p:nvSpPr>
        <p:spPr>
          <a:xfrm>
            <a:off x="3879966" y="731520"/>
            <a:ext cx="8145780" cy="5509200"/>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 Je te rends grâce de tout mon cœur, Seigneur mon Dieu, toujours je rendrai gloire à ton nom ; il est grand ton amour pour moi : tu m’as tiré de l’abîme des morts. »</a:t>
            </a:r>
          </a:p>
          <a:p>
            <a:r>
              <a:rPr lang="fr-FR" sz="3200" dirty="0">
                <a:latin typeface="Times New Roman" panose="02020603050405020304" pitchFamily="18" charset="0"/>
                <a:cs typeface="Times New Roman" panose="02020603050405020304" pitchFamily="18" charset="0"/>
              </a:rPr>
              <a:t>(Ps 85/86), 12-13 </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 Où donc aller, loin de ton souffle ?</a:t>
            </a:r>
          </a:p>
          <a:p>
            <a:r>
              <a:rPr lang="fr-FR" sz="3200" dirty="0">
                <a:latin typeface="Times New Roman" panose="02020603050405020304" pitchFamily="18" charset="0"/>
                <a:cs typeface="Times New Roman" panose="02020603050405020304" pitchFamily="18" charset="0"/>
              </a:rPr>
              <a:t>Où m’enfuir, loin de ta face ?</a:t>
            </a:r>
          </a:p>
          <a:p>
            <a:r>
              <a:rPr lang="fr-FR" sz="3200" dirty="0">
                <a:latin typeface="Times New Roman" panose="02020603050405020304" pitchFamily="18" charset="0"/>
                <a:cs typeface="Times New Roman" panose="02020603050405020304" pitchFamily="18" charset="0"/>
              </a:rPr>
              <a:t>Je gravis les cieux : tu es là ;</a:t>
            </a:r>
          </a:p>
          <a:p>
            <a:r>
              <a:rPr lang="fr-FR" sz="3200" dirty="0">
                <a:latin typeface="Times New Roman" panose="02020603050405020304" pitchFamily="18" charset="0"/>
                <a:cs typeface="Times New Roman" panose="02020603050405020304" pitchFamily="18" charset="0"/>
              </a:rPr>
              <a:t>Je descends chez les morts : te voici. » </a:t>
            </a:r>
          </a:p>
          <a:p>
            <a:r>
              <a:rPr lang="fr-FR" sz="3200" dirty="0">
                <a:latin typeface="Times New Roman" panose="02020603050405020304" pitchFamily="18" charset="0"/>
                <a:cs typeface="Times New Roman" panose="02020603050405020304" pitchFamily="18" charset="0"/>
              </a:rPr>
              <a:t>(Ps 138/139, 7-8) </a:t>
            </a:r>
          </a:p>
        </p:txBody>
      </p:sp>
      <p:pic>
        <p:nvPicPr>
          <p:cNvPr id="4" name="Image 3" descr="Une image contenant texte&#10;&#10;Description générée automatiquement">
            <a:extLst>
              <a:ext uri="{FF2B5EF4-FFF2-40B4-BE49-F238E27FC236}">
                <a16:creationId xmlns:a16="http://schemas.microsoft.com/office/drawing/2014/main" id="{B9275454-9065-684F-80A0-2CA8694FBE3E}"/>
              </a:ext>
            </a:extLst>
          </p:cNvPr>
          <p:cNvPicPr>
            <a:picLocks noChangeAspect="1"/>
          </p:cNvPicPr>
          <p:nvPr/>
        </p:nvPicPr>
        <p:blipFill>
          <a:blip r:embed="rId2"/>
          <a:stretch>
            <a:fillRect/>
          </a:stretch>
        </p:blipFill>
        <p:spPr>
          <a:xfrm>
            <a:off x="297180" y="731520"/>
            <a:ext cx="3237785" cy="5394960"/>
          </a:xfrm>
          <a:prstGeom prst="rect">
            <a:avLst/>
          </a:prstGeom>
        </p:spPr>
      </p:pic>
    </p:spTree>
    <p:extLst>
      <p:ext uri="{BB962C8B-B14F-4D97-AF65-F5344CB8AC3E}">
        <p14:creationId xmlns:p14="http://schemas.microsoft.com/office/powerpoint/2010/main" val="4268892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texte, livre, vieux&#10;&#10;Description générée automatiquement">
            <a:extLst>
              <a:ext uri="{FF2B5EF4-FFF2-40B4-BE49-F238E27FC236}">
                <a16:creationId xmlns:a16="http://schemas.microsoft.com/office/drawing/2014/main" id="{DF650BE3-CD2F-B240-A2E0-D9DB1153D372}"/>
              </a:ext>
            </a:extLst>
          </p:cNvPr>
          <p:cNvPicPr>
            <a:picLocks noChangeAspect="1"/>
          </p:cNvPicPr>
          <p:nvPr/>
        </p:nvPicPr>
        <p:blipFill rotWithShape="1">
          <a:blip r:embed="rId2"/>
          <a:srcRect t="15316"/>
          <a:stretch/>
        </p:blipFill>
        <p:spPr>
          <a:xfrm>
            <a:off x="5077612" y="935181"/>
            <a:ext cx="7310846" cy="5185064"/>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ZoneTexte 1">
            <a:extLst>
              <a:ext uri="{FF2B5EF4-FFF2-40B4-BE49-F238E27FC236}">
                <a16:creationId xmlns:a16="http://schemas.microsoft.com/office/drawing/2014/main" id="{BE81DD0F-3C74-1F40-9D66-646A06750F9F}"/>
              </a:ext>
            </a:extLst>
          </p:cNvPr>
          <p:cNvSpPr txBox="1"/>
          <p:nvPr/>
        </p:nvSpPr>
        <p:spPr>
          <a:xfrm>
            <a:off x="199506" y="540327"/>
            <a:ext cx="5896494" cy="5777345"/>
          </a:xfrm>
          <a:prstGeom prst="rect">
            <a:avLst/>
          </a:prstGeom>
        </p:spPr>
        <p:txBody>
          <a:bodyPr vert="horz" lIns="91440" tIns="45720" rIns="91440" bIns="45720" rtlCol="0">
            <a:noAutofit/>
          </a:bodyPr>
          <a:lstStyle/>
          <a:p>
            <a:pPr algn="just">
              <a:lnSpc>
                <a:spcPct val="90000"/>
              </a:lnSpc>
              <a:spcAft>
                <a:spcPts val="600"/>
              </a:spcAft>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Eminemment</a:t>
            </a:r>
            <a:r>
              <a:rPr lang="en-US" sz="3200" dirty="0">
                <a:latin typeface="Times New Roman" panose="02020603050405020304" pitchFamily="18" charset="0"/>
                <a:cs typeface="Times New Roman" panose="02020603050405020304" pitchFamily="18" charset="0"/>
              </a:rPr>
              <a:t> admirable et </a:t>
            </a:r>
            <a:r>
              <a:rPr lang="en-US" sz="3200" dirty="0" err="1">
                <a:latin typeface="Times New Roman" panose="02020603050405020304" pitchFamily="18" charset="0"/>
                <a:cs typeface="Times New Roman" panose="02020603050405020304" pitchFamily="18" charset="0"/>
              </a:rPr>
              <a:t>digne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d’une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excellente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renommée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fut</a:t>
            </a:r>
            <a:r>
              <a:rPr lang="en-US" sz="3200" dirty="0">
                <a:latin typeface="Times New Roman" panose="02020603050405020304" pitchFamily="18" charset="0"/>
                <a:cs typeface="Times New Roman" panose="02020603050405020304" pitchFamily="18" charset="0"/>
              </a:rPr>
              <a:t> la </a:t>
            </a:r>
            <a:r>
              <a:rPr lang="en-US" sz="3200" dirty="0" err="1">
                <a:latin typeface="Times New Roman" panose="02020603050405020304" pitchFamily="18" charset="0"/>
                <a:cs typeface="Times New Roman" panose="02020603050405020304" pitchFamily="18" charset="0"/>
              </a:rPr>
              <a:t>mère</a:t>
            </a:r>
            <a:r>
              <a:rPr lang="en-US" sz="3200" dirty="0">
                <a:latin typeface="Times New Roman" panose="02020603050405020304" pitchFamily="18" charset="0"/>
                <a:cs typeface="Times New Roman" panose="02020603050405020304" pitchFamily="18" charset="0"/>
              </a:rPr>
              <a:t>, qui </a:t>
            </a:r>
            <a:r>
              <a:rPr lang="en-US" sz="3200" dirty="0" err="1">
                <a:latin typeface="Times New Roman" panose="02020603050405020304" pitchFamily="18" charset="0"/>
                <a:cs typeface="Times New Roman" panose="02020603050405020304" pitchFamily="18" charset="0"/>
              </a:rPr>
              <a:t>voyait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mourir</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ses</a:t>
            </a:r>
            <a:r>
              <a:rPr lang="en-US" sz="3200" dirty="0">
                <a:latin typeface="Times New Roman" panose="02020603050405020304" pitchFamily="18" charset="0"/>
                <a:cs typeface="Times New Roman" panose="02020603050405020304" pitchFamily="18" charset="0"/>
              </a:rPr>
              <a:t> sept </a:t>
            </a:r>
            <a:r>
              <a:rPr lang="en-US" sz="3200" dirty="0" err="1">
                <a:latin typeface="Times New Roman" panose="02020603050405020304" pitchFamily="18" charset="0"/>
                <a:cs typeface="Times New Roman" panose="02020603050405020304" pitchFamily="18" charset="0"/>
              </a:rPr>
              <a:t>fils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l’espace</a:t>
            </a:r>
            <a:r>
              <a:rPr lang="en-US" sz="3200" dirty="0">
                <a:latin typeface="Times New Roman" panose="02020603050405020304" pitchFamily="18" charset="0"/>
                <a:cs typeface="Times New Roman" panose="02020603050405020304" pitchFamily="18" charset="0"/>
              </a:rPr>
              <a:t> d’un </a:t>
            </a:r>
            <a:r>
              <a:rPr lang="en-US" sz="3200" dirty="0" err="1">
                <a:latin typeface="Times New Roman" panose="02020603050405020304" pitchFamily="18" charset="0"/>
                <a:cs typeface="Times New Roman" panose="02020603050405020304" pitchFamily="18" charset="0"/>
              </a:rPr>
              <a:t>seul</a:t>
            </a:r>
            <a:r>
              <a:rPr lang="en-US" sz="3200" dirty="0">
                <a:latin typeface="Times New Roman" panose="02020603050405020304" pitchFamily="18" charset="0"/>
                <a:cs typeface="Times New Roman" panose="02020603050405020304" pitchFamily="18" charset="0"/>
              </a:rPr>
              <a:t> jour et le </a:t>
            </a:r>
            <a:r>
              <a:rPr lang="en-US" sz="3200" dirty="0" err="1">
                <a:latin typeface="Times New Roman" panose="02020603050405020304" pitchFamily="18" charset="0"/>
                <a:cs typeface="Times New Roman" panose="02020603050405020304" pitchFamily="18" charset="0"/>
              </a:rPr>
              <a:t>supportait</a:t>
            </a:r>
            <a:r>
              <a:rPr lang="en-US" sz="3200" dirty="0">
                <a:latin typeface="Times New Roman" panose="02020603050405020304" pitchFamily="18" charset="0"/>
                <a:cs typeface="Times New Roman" panose="02020603050405020304" pitchFamily="18" charset="0"/>
              </a:rPr>
              <a:t> avec </a:t>
            </a:r>
            <a:r>
              <a:rPr lang="en-US" sz="3200" dirty="0" err="1">
                <a:latin typeface="Times New Roman" panose="02020603050405020304" pitchFamily="18" charset="0"/>
                <a:cs typeface="Times New Roman" panose="02020603050405020304" pitchFamily="18" charset="0"/>
              </a:rPr>
              <a:t>sérénité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parce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qu’elle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mettait</a:t>
            </a:r>
            <a:r>
              <a:rPr lang="en-US" sz="3200" dirty="0">
                <a:latin typeface="Times New Roman" panose="02020603050405020304" pitchFamily="18" charset="0"/>
                <a:cs typeface="Times New Roman" panose="02020603050405020304" pitchFamily="18" charset="0"/>
              </a:rPr>
              <a:t> son </a:t>
            </a:r>
            <a:r>
              <a:rPr lang="en-US" sz="3200" dirty="0" err="1">
                <a:latin typeface="Times New Roman" panose="02020603050405020304" pitchFamily="18" charset="0"/>
                <a:cs typeface="Times New Roman" panose="02020603050405020304" pitchFamily="18" charset="0"/>
              </a:rPr>
              <a:t>espérance</a:t>
            </a:r>
            <a:r>
              <a:rPr lang="en-US" sz="3200" dirty="0">
                <a:latin typeface="Times New Roman" panose="02020603050405020304" pitchFamily="18" charset="0"/>
                <a:cs typeface="Times New Roman" panose="02020603050405020304" pitchFamily="18" charset="0"/>
              </a:rPr>
              <a:t> dans le Seigneur. </a:t>
            </a:r>
          </a:p>
          <a:p>
            <a:pPr algn="just">
              <a:lnSpc>
                <a:spcPct val="90000"/>
              </a:lnSpc>
              <a:spcAft>
                <a:spcPts val="600"/>
              </a:spcAft>
            </a:pPr>
            <a:r>
              <a:rPr lang="en-US" sz="3200" dirty="0">
                <a:latin typeface="Times New Roman" panose="02020603050405020304" pitchFamily="18" charset="0"/>
                <a:cs typeface="Times New Roman" panose="02020603050405020304" pitchFamily="18" charset="0"/>
              </a:rPr>
              <a:t>Elle </a:t>
            </a:r>
            <a:r>
              <a:rPr lang="en-US" sz="3200" dirty="0" err="1">
                <a:latin typeface="Times New Roman" panose="02020603050405020304" pitchFamily="18" charset="0"/>
                <a:cs typeface="Times New Roman" panose="02020603050405020304" pitchFamily="18" charset="0"/>
              </a:rPr>
              <a:t>exhortait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chacun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d’eux</a:t>
            </a:r>
            <a:r>
              <a:rPr lang="en-US" sz="3200" dirty="0">
                <a:latin typeface="Times New Roman" panose="02020603050405020304" pitchFamily="18" charset="0"/>
                <a:cs typeface="Times New Roman" panose="02020603050405020304" pitchFamily="18" charset="0"/>
              </a:rPr>
              <a:t> dans la langue de </a:t>
            </a:r>
            <a:r>
              <a:rPr lang="en-US" sz="3200" dirty="0" err="1">
                <a:latin typeface="Times New Roman" panose="02020603050405020304" pitchFamily="18" charset="0"/>
                <a:cs typeface="Times New Roman" panose="02020603050405020304" pitchFamily="18" charset="0"/>
              </a:rPr>
              <a:t>ses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pères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Remplie</a:t>
            </a:r>
            <a:r>
              <a:rPr lang="en-US" sz="3200" dirty="0">
                <a:latin typeface="Times New Roman" panose="02020603050405020304" pitchFamily="18" charset="0"/>
                <a:cs typeface="Times New Roman" panose="02020603050405020304" pitchFamily="18" charset="0"/>
              </a:rPr>
              <a:t> de nobles sentiments et </a:t>
            </a:r>
            <a:r>
              <a:rPr lang="en-US" sz="3200" dirty="0" err="1">
                <a:latin typeface="Times New Roman" panose="02020603050405020304" pitchFamily="18" charset="0"/>
                <a:cs typeface="Times New Roman" panose="02020603050405020304" pitchFamily="18" charset="0"/>
              </a:rPr>
              <a:t>animée</a:t>
            </a:r>
            <a:r>
              <a:rPr lang="en-US" sz="3200" dirty="0">
                <a:latin typeface="Times New Roman" panose="02020603050405020304" pitchFamily="18" charset="0"/>
                <a:cs typeface="Times New Roman" panose="02020603050405020304" pitchFamily="18" charset="0"/>
              </a:rPr>
              <a:t> d’un </a:t>
            </a:r>
            <a:r>
              <a:rPr lang="en-US" sz="3200" dirty="0" err="1">
                <a:latin typeface="Times New Roman" panose="02020603050405020304" pitchFamily="18" charset="0"/>
                <a:cs typeface="Times New Roman" panose="02020603050405020304" pitchFamily="18" charset="0"/>
              </a:rPr>
              <a:t>mâle</a:t>
            </a:r>
            <a:r>
              <a:rPr lang="en-US" sz="3200" dirty="0">
                <a:latin typeface="Times New Roman" panose="02020603050405020304" pitchFamily="18" charset="0"/>
                <a:cs typeface="Times New Roman" panose="02020603050405020304" pitchFamily="18" charset="0"/>
              </a:rPr>
              <a:t> courage, </a:t>
            </a:r>
            <a:r>
              <a:rPr lang="en-US" sz="3200" dirty="0" err="1">
                <a:latin typeface="Times New Roman" panose="02020603050405020304" pitchFamily="18" charset="0"/>
                <a:cs typeface="Times New Roman" panose="02020603050405020304" pitchFamily="18" charset="0"/>
              </a:rPr>
              <a:t>cette</a:t>
            </a:r>
            <a:r>
              <a:rPr lang="en-US" sz="3200" dirty="0">
                <a:latin typeface="Times New Roman" panose="02020603050405020304" pitchFamily="18" charset="0"/>
                <a:cs typeface="Times New Roman" panose="02020603050405020304" pitchFamily="18" charset="0"/>
              </a:rPr>
              <a:t> femme </a:t>
            </a:r>
            <a:r>
              <a:rPr lang="en-US" sz="3200" dirty="0" err="1">
                <a:latin typeface="Times New Roman" panose="02020603050405020304" pitchFamily="18" charset="0"/>
                <a:cs typeface="Times New Roman" panose="02020603050405020304" pitchFamily="18" charset="0"/>
              </a:rPr>
              <a:t>leur</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disait</a:t>
            </a:r>
            <a:r>
              <a:rPr lang="en-US" sz="3200" dirty="0">
                <a:latin typeface="Times New Roman" panose="02020603050405020304" pitchFamily="18" charset="0"/>
                <a:cs typeface="Times New Roman" panose="02020603050405020304" pitchFamily="18" charset="0"/>
              </a:rPr>
              <a:t> : </a:t>
            </a:r>
          </a:p>
        </p:txBody>
      </p:sp>
    </p:spTree>
    <p:extLst>
      <p:ext uri="{BB962C8B-B14F-4D97-AF65-F5344CB8AC3E}">
        <p14:creationId xmlns:p14="http://schemas.microsoft.com/office/powerpoint/2010/main" val="2131553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4C208CB-5005-DE43-8E69-2F5E9164094A}"/>
              </a:ext>
            </a:extLst>
          </p:cNvPr>
          <p:cNvSpPr txBox="1"/>
          <p:nvPr/>
        </p:nvSpPr>
        <p:spPr>
          <a:xfrm>
            <a:off x="1318260" y="1028343"/>
            <a:ext cx="9555480" cy="4801314"/>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Je ne sais comment vous êtes apparus dans mes entrailles ; ce n’est pas moi qui vous ai gratifiés de l’esprit et de la vie, et ce n’est pas moi qui ai organisé les éléments dont chacun de vous est composé. </a:t>
            </a:r>
            <a:r>
              <a:rPr lang="fr-FR" sz="3200" b="1" dirty="0">
                <a:latin typeface="Times New Roman" panose="02020603050405020304" pitchFamily="18" charset="0"/>
                <a:cs typeface="Times New Roman" panose="02020603050405020304" pitchFamily="18" charset="0"/>
              </a:rPr>
              <a:t>Aussi bien le Créateur du monde, qui a formé l’homme à sa naissance et qui est à l’origine de toute chose, vous rendra-t-il dans sa miséricorde et l’esprit et la vie,</a:t>
            </a:r>
            <a:r>
              <a:rPr lang="fr-FR" sz="3200" dirty="0">
                <a:latin typeface="Times New Roman" panose="02020603050405020304" pitchFamily="18" charset="0"/>
                <a:cs typeface="Times New Roman" panose="02020603050405020304" pitchFamily="18" charset="0"/>
              </a:rPr>
              <a:t> parce que vous vous sacrifiez maintenant vous-mêmes pour l’amour de ses lois »». (2 M 7, 20-23)</a:t>
            </a:r>
          </a:p>
          <a:p>
            <a:endParaRPr lang="fr-FR" dirty="0"/>
          </a:p>
        </p:txBody>
      </p:sp>
    </p:spTree>
    <p:extLst>
      <p:ext uri="{BB962C8B-B14F-4D97-AF65-F5344CB8AC3E}">
        <p14:creationId xmlns:p14="http://schemas.microsoft.com/office/powerpoint/2010/main" val="3532185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32F0E63-D783-2643-A556-BDA2E1C7EC0D}"/>
              </a:ext>
            </a:extLst>
          </p:cNvPr>
          <p:cNvSpPr txBox="1"/>
          <p:nvPr/>
        </p:nvSpPr>
        <p:spPr>
          <a:xfrm>
            <a:off x="228156" y="920621"/>
            <a:ext cx="7103669" cy="5016758"/>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En ce temps-là se dressera Michel, le grand Prince (…). Ce sera un temps d’angoisse tels qu’il n’en est pas advenu depuis qu’il existe une nation jusqu’à ce temps-là. (…). </a:t>
            </a:r>
          </a:p>
          <a:p>
            <a:pPr algn="just"/>
            <a:r>
              <a:rPr lang="fr-FR" sz="3200" dirty="0">
                <a:latin typeface="Times New Roman" panose="02020603050405020304" pitchFamily="18" charset="0"/>
                <a:cs typeface="Times New Roman" panose="02020603050405020304" pitchFamily="18" charset="0"/>
              </a:rPr>
              <a:t>Beaucoup de ceux qui dorment dans le ciel poussiéreux </a:t>
            </a:r>
            <a:r>
              <a:rPr lang="fr-FR" sz="3200" b="1" dirty="0">
                <a:latin typeface="Times New Roman" panose="02020603050405020304" pitchFamily="18" charset="0"/>
                <a:cs typeface="Times New Roman" panose="02020603050405020304" pitchFamily="18" charset="0"/>
              </a:rPr>
              <a:t>se réveilleront (</a:t>
            </a:r>
            <a:r>
              <a:rPr lang="fr-FR" sz="3200" b="1" i="1" dirty="0" err="1">
                <a:latin typeface="Times New Roman" panose="02020603050405020304" pitchFamily="18" charset="0"/>
                <a:cs typeface="Times New Roman" panose="02020603050405020304" pitchFamily="18" charset="0"/>
              </a:rPr>
              <a:t>egeiro</a:t>
            </a:r>
            <a:r>
              <a:rPr lang="fr-FR" sz="3200" b="1" dirty="0">
                <a:latin typeface="Times New Roman" panose="02020603050405020304" pitchFamily="18" charset="0"/>
                <a:cs typeface="Times New Roman" panose="02020603050405020304" pitchFamily="18" charset="0"/>
              </a:rPr>
              <a:t>), </a:t>
            </a:r>
            <a:r>
              <a:rPr lang="fr-FR" sz="3200" dirty="0">
                <a:latin typeface="Times New Roman" panose="02020603050405020304" pitchFamily="18" charset="0"/>
                <a:cs typeface="Times New Roman" panose="02020603050405020304" pitchFamily="18" charset="0"/>
              </a:rPr>
              <a:t>ceux-ci pour la vie éternelle, ceux-là pour l’opprobre, pour l’horreur éternelle. » (</a:t>
            </a:r>
            <a:r>
              <a:rPr lang="fr-FR" sz="3200" dirty="0" err="1">
                <a:latin typeface="Times New Roman" panose="02020603050405020304" pitchFamily="18" charset="0"/>
                <a:cs typeface="Times New Roman" panose="02020603050405020304" pitchFamily="18" charset="0"/>
              </a:rPr>
              <a:t>Dn</a:t>
            </a:r>
            <a:r>
              <a:rPr lang="fr-FR" sz="3200" dirty="0">
                <a:latin typeface="Times New Roman" panose="02020603050405020304" pitchFamily="18" charset="0"/>
                <a:cs typeface="Times New Roman" panose="02020603050405020304" pitchFamily="18" charset="0"/>
              </a:rPr>
              <a:t> 12, 1-2)</a:t>
            </a:r>
          </a:p>
        </p:txBody>
      </p:sp>
      <p:pic>
        <p:nvPicPr>
          <p:cNvPr id="4" name="Image 3">
            <a:extLst>
              <a:ext uri="{FF2B5EF4-FFF2-40B4-BE49-F238E27FC236}">
                <a16:creationId xmlns:a16="http://schemas.microsoft.com/office/drawing/2014/main" id="{217915AC-9AF3-1842-9E10-B1FD63FD5318}"/>
              </a:ext>
            </a:extLst>
          </p:cNvPr>
          <p:cNvPicPr>
            <a:picLocks noChangeAspect="1"/>
          </p:cNvPicPr>
          <p:nvPr/>
        </p:nvPicPr>
        <p:blipFill>
          <a:blip r:embed="rId2"/>
          <a:stretch>
            <a:fillRect/>
          </a:stretch>
        </p:blipFill>
        <p:spPr>
          <a:xfrm>
            <a:off x="7542942" y="889843"/>
            <a:ext cx="4420902" cy="5262979"/>
          </a:xfrm>
          <a:prstGeom prst="rect">
            <a:avLst/>
          </a:prstGeom>
        </p:spPr>
      </p:pic>
    </p:spTree>
    <p:extLst>
      <p:ext uri="{BB962C8B-B14F-4D97-AF65-F5344CB8AC3E}">
        <p14:creationId xmlns:p14="http://schemas.microsoft.com/office/powerpoint/2010/main" val="466420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360218" y="181957"/>
            <a:ext cx="11471564" cy="6494085"/>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1. LA MORT</a:t>
            </a:r>
          </a:p>
          <a:p>
            <a:pPr marL="342900" lvl="0" indent="-3429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1.1. Le drame de la mort</a:t>
            </a:r>
          </a:p>
          <a:p>
            <a:pPr lvl="1"/>
            <a:r>
              <a:rPr lang="fr-FR" sz="3200" dirty="0">
                <a:latin typeface="Times New Roman" panose="02020603050405020304" pitchFamily="18" charset="0"/>
                <a:cs typeface="Times New Roman" panose="02020603050405020304" pitchFamily="18" charset="0"/>
              </a:rPr>
              <a:t>1.2. Le chemin parcouru par les hommes de l’Ancien Testament</a:t>
            </a:r>
          </a:p>
          <a:p>
            <a:pPr lvl="1"/>
            <a:r>
              <a:rPr lang="fr-FR" sz="3200" dirty="0">
                <a:solidFill>
                  <a:srgbClr val="FF0000"/>
                </a:solidFill>
                <a:latin typeface="Times New Roman" panose="02020603050405020304" pitchFamily="18" charset="0"/>
                <a:cs typeface="Times New Roman" panose="02020603050405020304" pitchFamily="18" charset="0"/>
              </a:rPr>
              <a:t>1.3. Jésus vainqueur de la mort</a:t>
            </a:r>
          </a:p>
          <a:p>
            <a:r>
              <a:rPr lang="fr-FR" sz="3200" dirty="0"/>
              <a:t> </a:t>
            </a:r>
            <a:endParaRPr lang="fr-FR" sz="3200" b="1" dirty="0">
              <a:latin typeface="Times New Roman" panose="02020603050405020304" pitchFamily="18" charset="0"/>
              <a:cs typeface="Times New Roman" panose="02020603050405020304" pitchFamily="18" charset="0"/>
            </a:endParaRPr>
          </a:p>
          <a:p>
            <a:pPr lvl="0"/>
            <a:r>
              <a:rPr lang="fr-FR" sz="3200" b="1" dirty="0">
                <a:latin typeface="Times New Roman" panose="02020603050405020304" pitchFamily="18" charset="0"/>
                <a:cs typeface="Times New Roman" panose="02020603050405020304" pitchFamily="18" charset="0"/>
              </a:rPr>
              <a:t>2. LE PECHE</a:t>
            </a:r>
          </a:p>
          <a:p>
            <a:pPr lvl="0"/>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2.1. Quelques mises au point</a:t>
            </a:r>
          </a:p>
          <a:p>
            <a:pPr lvl="1"/>
            <a:r>
              <a:rPr lang="fr-FR" sz="3200" dirty="0">
                <a:latin typeface="Times New Roman" panose="02020603050405020304" pitchFamily="18" charset="0"/>
                <a:cs typeface="Times New Roman" panose="02020603050405020304" pitchFamily="18" charset="0"/>
              </a:rPr>
              <a:t>2.2. Le péché et la mort</a:t>
            </a:r>
          </a:p>
          <a:p>
            <a:pPr lvl="1"/>
            <a:r>
              <a:rPr lang="fr-FR" sz="3200" dirty="0">
                <a:latin typeface="Times New Roman" panose="02020603050405020304" pitchFamily="18" charset="0"/>
                <a:cs typeface="Times New Roman" panose="02020603050405020304" pitchFamily="18" charset="0"/>
              </a:rPr>
              <a:t>2.3. Du premier Adam au nouvel Adam</a:t>
            </a:r>
          </a:p>
          <a:p>
            <a:pPr lvl="2"/>
            <a:r>
              <a:rPr lang="fr-FR" sz="3200" i="1" dirty="0">
                <a:latin typeface="Times New Roman" panose="02020603050405020304" pitchFamily="18" charset="0"/>
                <a:cs typeface="Times New Roman" panose="02020603050405020304" pitchFamily="18" charset="0"/>
              </a:rPr>
              <a:t>Lecture de </a:t>
            </a:r>
            <a:r>
              <a:rPr lang="fr-FR" sz="3200" i="1" dirty="0" err="1">
                <a:latin typeface="Times New Roman" panose="02020603050405020304" pitchFamily="18" charset="0"/>
                <a:cs typeface="Times New Roman" panose="02020603050405020304" pitchFamily="18" charset="0"/>
              </a:rPr>
              <a:t>Gn</a:t>
            </a:r>
            <a:r>
              <a:rPr lang="fr-FR" sz="3200" i="1" dirty="0">
                <a:latin typeface="Times New Roman" panose="02020603050405020304" pitchFamily="18" charset="0"/>
                <a:cs typeface="Times New Roman" panose="02020603050405020304" pitchFamily="18" charset="0"/>
              </a:rPr>
              <a:t> 3</a:t>
            </a:r>
          </a:p>
          <a:p>
            <a:pPr lvl="2"/>
            <a:r>
              <a:rPr lang="fr-FR" sz="3200" i="1" dirty="0">
                <a:latin typeface="Times New Roman" panose="02020603050405020304" pitchFamily="18" charset="0"/>
                <a:cs typeface="Times New Roman" panose="02020603050405020304" pitchFamily="18" charset="0"/>
              </a:rPr>
              <a:t>Le retournement de </a:t>
            </a:r>
            <a:r>
              <a:rPr lang="fr-FR" sz="3200" i="1" dirty="0" err="1">
                <a:latin typeface="Times New Roman" panose="02020603050405020304" pitchFamily="18" charset="0"/>
                <a:cs typeface="Times New Roman" panose="02020603050405020304" pitchFamily="18" charset="0"/>
              </a:rPr>
              <a:t>Philippiens</a:t>
            </a:r>
            <a:r>
              <a:rPr lang="fr-FR" sz="3200" i="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3291259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6FF671E-3D62-5446-9011-A34FE8B781A9}"/>
              </a:ext>
            </a:extLst>
          </p:cNvPr>
          <p:cNvSpPr txBox="1"/>
          <p:nvPr/>
        </p:nvSpPr>
        <p:spPr>
          <a:xfrm>
            <a:off x="8245928" y="5535386"/>
            <a:ext cx="3641271" cy="646331"/>
          </a:xfrm>
          <a:prstGeom prst="rect">
            <a:avLst/>
          </a:prstGeom>
          <a:solidFill>
            <a:schemeClr val="bg1"/>
          </a:solidFill>
        </p:spPr>
        <p:txBody>
          <a:bodyPr wrap="square" rtlCol="0">
            <a:spAutoFit/>
          </a:bodyPr>
          <a:lstStyle/>
          <a:p>
            <a:r>
              <a:rPr lang="fr-FR" dirty="0"/>
              <a:t>Matthias Grünewald, </a:t>
            </a:r>
          </a:p>
          <a:p>
            <a:r>
              <a:rPr lang="fr-FR" dirty="0"/>
              <a:t>Retable d’Issenheim, v.1516</a:t>
            </a:r>
          </a:p>
        </p:txBody>
      </p:sp>
      <p:pic>
        <p:nvPicPr>
          <p:cNvPr id="4" name="Image 3" descr="Une image contenant texte&#10;&#10;Description générée automatiquement">
            <a:extLst>
              <a:ext uri="{FF2B5EF4-FFF2-40B4-BE49-F238E27FC236}">
                <a16:creationId xmlns:a16="http://schemas.microsoft.com/office/drawing/2014/main" id="{5159908E-D320-A14C-8511-008358468563}"/>
              </a:ext>
            </a:extLst>
          </p:cNvPr>
          <p:cNvPicPr>
            <a:picLocks noChangeAspect="1"/>
          </p:cNvPicPr>
          <p:nvPr/>
        </p:nvPicPr>
        <p:blipFill>
          <a:blip r:embed="rId2"/>
          <a:stretch>
            <a:fillRect/>
          </a:stretch>
        </p:blipFill>
        <p:spPr>
          <a:xfrm>
            <a:off x="-82305" y="0"/>
            <a:ext cx="8028877" cy="6858000"/>
          </a:xfrm>
          <a:prstGeom prst="rect">
            <a:avLst/>
          </a:prstGeom>
        </p:spPr>
      </p:pic>
    </p:spTree>
    <p:extLst>
      <p:ext uri="{BB962C8B-B14F-4D97-AF65-F5344CB8AC3E}">
        <p14:creationId xmlns:p14="http://schemas.microsoft.com/office/powerpoint/2010/main" val="1993708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771B848-A79D-2249-AEE9-DD381C46ACA9}"/>
              </a:ext>
            </a:extLst>
          </p:cNvPr>
          <p:cNvSpPr txBox="1"/>
          <p:nvPr/>
        </p:nvSpPr>
        <p:spPr>
          <a:xfrm>
            <a:off x="2073729" y="5437414"/>
            <a:ext cx="7658100" cy="369332"/>
          </a:xfrm>
          <a:prstGeom prst="rect">
            <a:avLst/>
          </a:prstGeom>
          <a:solidFill>
            <a:schemeClr val="bg1"/>
          </a:solidFill>
        </p:spPr>
        <p:txBody>
          <a:bodyPr wrap="square" rtlCol="0">
            <a:spAutoFit/>
          </a:bodyPr>
          <a:lstStyle/>
          <a:p>
            <a:r>
              <a:rPr lang="fr-FR" dirty="0"/>
              <a:t>Holbein le Jeune, </a:t>
            </a:r>
            <a:r>
              <a:rPr lang="fr-FR" i="1" dirty="0"/>
              <a:t>Le Christ au tombeau</a:t>
            </a:r>
            <a:r>
              <a:rPr lang="fr-FR" dirty="0"/>
              <a:t>, 1521, </a:t>
            </a:r>
            <a:r>
              <a:rPr lang="fr-FR" dirty="0" err="1"/>
              <a:t>Kunstmuseum</a:t>
            </a:r>
            <a:r>
              <a:rPr lang="fr-FR" dirty="0"/>
              <a:t> de Bâle </a:t>
            </a:r>
          </a:p>
        </p:txBody>
      </p:sp>
      <p:pic>
        <p:nvPicPr>
          <p:cNvPr id="5" name="Image 4">
            <a:extLst>
              <a:ext uri="{FF2B5EF4-FFF2-40B4-BE49-F238E27FC236}">
                <a16:creationId xmlns:a16="http://schemas.microsoft.com/office/drawing/2014/main" id="{59431077-C023-BB4C-B6FC-7DCD59BCA303}"/>
              </a:ext>
            </a:extLst>
          </p:cNvPr>
          <p:cNvPicPr>
            <a:picLocks noChangeAspect="1"/>
          </p:cNvPicPr>
          <p:nvPr/>
        </p:nvPicPr>
        <p:blipFill>
          <a:blip r:embed="rId2"/>
          <a:stretch>
            <a:fillRect/>
          </a:stretch>
        </p:blipFill>
        <p:spPr>
          <a:xfrm>
            <a:off x="0" y="1313970"/>
            <a:ext cx="12192000" cy="3176067"/>
          </a:xfrm>
          <a:prstGeom prst="rect">
            <a:avLst/>
          </a:prstGeom>
        </p:spPr>
      </p:pic>
    </p:spTree>
    <p:extLst>
      <p:ext uri="{BB962C8B-B14F-4D97-AF65-F5344CB8AC3E}">
        <p14:creationId xmlns:p14="http://schemas.microsoft.com/office/powerpoint/2010/main" val="989888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ierre&#10;&#10;Description générée automatiquement">
            <a:extLst>
              <a:ext uri="{FF2B5EF4-FFF2-40B4-BE49-F238E27FC236}">
                <a16:creationId xmlns:a16="http://schemas.microsoft.com/office/drawing/2014/main" id="{EF3473C3-0437-2E4D-A53E-020CD1D76AB9}"/>
              </a:ext>
            </a:extLst>
          </p:cNvPr>
          <p:cNvPicPr>
            <a:picLocks noChangeAspect="1"/>
          </p:cNvPicPr>
          <p:nvPr/>
        </p:nvPicPr>
        <p:blipFill>
          <a:blip r:embed="rId2"/>
          <a:stretch>
            <a:fillRect/>
          </a:stretch>
        </p:blipFill>
        <p:spPr>
          <a:xfrm>
            <a:off x="941982" y="0"/>
            <a:ext cx="10308035" cy="6858000"/>
          </a:xfrm>
          <a:prstGeom prst="rect">
            <a:avLst/>
          </a:prstGeom>
        </p:spPr>
      </p:pic>
      <p:sp>
        <p:nvSpPr>
          <p:cNvPr id="4" name="ZoneTexte 3">
            <a:extLst>
              <a:ext uri="{FF2B5EF4-FFF2-40B4-BE49-F238E27FC236}">
                <a16:creationId xmlns:a16="http://schemas.microsoft.com/office/drawing/2014/main" id="{4116AB38-0782-F74A-83E2-DBCE1B2F81BD}"/>
              </a:ext>
            </a:extLst>
          </p:cNvPr>
          <p:cNvSpPr txBox="1"/>
          <p:nvPr/>
        </p:nvSpPr>
        <p:spPr>
          <a:xfrm>
            <a:off x="8378455" y="318975"/>
            <a:ext cx="3558363" cy="369332"/>
          </a:xfrm>
          <a:prstGeom prst="rect">
            <a:avLst/>
          </a:prstGeom>
          <a:solidFill>
            <a:schemeClr val="bg1"/>
          </a:solidFill>
        </p:spPr>
        <p:txBody>
          <a:bodyPr wrap="square" rtlCol="0">
            <a:spAutoFit/>
          </a:bodyPr>
          <a:lstStyle/>
          <a:p>
            <a:r>
              <a:rPr lang="fr-FR" i="1" dirty="0"/>
              <a:t>Mise au tombeau, </a:t>
            </a:r>
            <a:r>
              <a:rPr lang="fr-FR" dirty="0"/>
              <a:t>Chaource, 1515</a:t>
            </a:r>
          </a:p>
        </p:txBody>
      </p:sp>
    </p:spTree>
    <p:extLst>
      <p:ext uri="{BB962C8B-B14F-4D97-AF65-F5344CB8AC3E}">
        <p14:creationId xmlns:p14="http://schemas.microsoft.com/office/powerpoint/2010/main" val="3289598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360218" y="181957"/>
            <a:ext cx="11471563" cy="6494085"/>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1. LA MORT</a:t>
            </a:r>
          </a:p>
          <a:p>
            <a:pPr marL="342900" lvl="0" indent="-3429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solidFill>
                  <a:srgbClr val="FF0000"/>
                </a:solidFill>
                <a:latin typeface="Times New Roman" panose="02020603050405020304" pitchFamily="18" charset="0"/>
                <a:cs typeface="Times New Roman" panose="02020603050405020304" pitchFamily="18" charset="0"/>
              </a:rPr>
              <a:t>1.1. Le drame de la mort</a:t>
            </a:r>
          </a:p>
          <a:p>
            <a:pPr lvl="1"/>
            <a:r>
              <a:rPr lang="fr-FR" sz="3200" dirty="0">
                <a:latin typeface="Times New Roman" panose="02020603050405020304" pitchFamily="18" charset="0"/>
                <a:cs typeface="Times New Roman" panose="02020603050405020304" pitchFamily="18" charset="0"/>
              </a:rPr>
              <a:t>1.2. Le chemin parcouru par les hommes de l’Ancien Testament</a:t>
            </a:r>
          </a:p>
          <a:p>
            <a:pPr lvl="1"/>
            <a:r>
              <a:rPr lang="fr-FR" sz="3200" dirty="0">
                <a:latin typeface="Times New Roman" panose="02020603050405020304" pitchFamily="18" charset="0"/>
                <a:cs typeface="Times New Roman" panose="02020603050405020304" pitchFamily="18" charset="0"/>
              </a:rPr>
              <a:t>1.3. Jésus vainqueur de la mort</a:t>
            </a:r>
          </a:p>
          <a:p>
            <a:r>
              <a:rPr lang="fr-FR" sz="3200" dirty="0"/>
              <a:t> </a:t>
            </a:r>
            <a:endParaRPr lang="fr-FR" sz="3200" b="1" dirty="0">
              <a:latin typeface="Times New Roman" panose="02020603050405020304" pitchFamily="18" charset="0"/>
              <a:cs typeface="Times New Roman" panose="02020603050405020304" pitchFamily="18" charset="0"/>
            </a:endParaRPr>
          </a:p>
          <a:p>
            <a:pPr lvl="0"/>
            <a:r>
              <a:rPr lang="fr-FR" sz="3200" b="1" dirty="0">
                <a:latin typeface="Times New Roman" panose="02020603050405020304" pitchFamily="18" charset="0"/>
                <a:cs typeface="Times New Roman" panose="02020603050405020304" pitchFamily="18" charset="0"/>
              </a:rPr>
              <a:t>2. LE PECHE</a:t>
            </a:r>
          </a:p>
          <a:p>
            <a:pPr lvl="0"/>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2.1. Quelques mises au point</a:t>
            </a:r>
          </a:p>
          <a:p>
            <a:pPr lvl="1"/>
            <a:r>
              <a:rPr lang="fr-FR" sz="3200" dirty="0">
                <a:latin typeface="Times New Roman" panose="02020603050405020304" pitchFamily="18" charset="0"/>
                <a:cs typeface="Times New Roman" panose="02020603050405020304" pitchFamily="18" charset="0"/>
              </a:rPr>
              <a:t>2.2. Le péché et la mort</a:t>
            </a:r>
          </a:p>
          <a:p>
            <a:pPr lvl="1"/>
            <a:r>
              <a:rPr lang="fr-FR" sz="3200" dirty="0">
                <a:latin typeface="Times New Roman" panose="02020603050405020304" pitchFamily="18" charset="0"/>
                <a:cs typeface="Times New Roman" panose="02020603050405020304" pitchFamily="18" charset="0"/>
              </a:rPr>
              <a:t>2.3. Du premier Adam au nouvel Adam</a:t>
            </a:r>
          </a:p>
          <a:p>
            <a:pPr lvl="2"/>
            <a:r>
              <a:rPr lang="fr-FR" sz="3200" i="1" dirty="0">
                <a:latin typeface="Times New Roman" panose="02020603050405020304" pitchFamily="18" charset="0"/>
                <a:cs typeface="Times New Roman" panose="02020603050405020304" pitchFamily="18" charset="0"/>
              </a:rPr>
              <a:t>Lecture de </a:t>
            </a:r>
            <a:r>
              <a:rPr lang="fr-FR" sz="3200" i="1" dirty="0" err="1">
                <a:latin typeface="Times New Roman" panose="02020603050405020304" pitchFamily="18" charset="0"/>
                <a:cs typeface="Times New Roman" panose="02020603050405020304" pitchFamily="18" charset="0"/>
              </a:rPr>
              <a:t>Gn</a:t>
            </a:r>
            <a:r>
              <a:rPr lang="fr-FR" sz="3200" i="1" dirty="0">
                <a:latin typeface="Times New Roman" panose="02020603050405020304" pitchFamily="18" charset="0"/>
                <a:cs typeface="Times New Roman" panose="02020603050405020304" pitchFamily="18" charset="0"/>
              </a:rPr>
              <a:t> 3</a:t>
            </a:r>
          </a:p>
          <a:p>
            <a:pPr lvl="2"/>
            <a:r>
              <a:rPr lang="fr-FR" sz="3200" i="1" dirty="0">
                <a:latin typeface="Times New Roman" panose="02020603050405020304" pitchFamily="18" charset="0"/>
                <a:cs typeface="Times New Roman" panose="02020603050405020304" pitchFamily="18" charset="0"/>
              </a:rPr>
              <a:t>Le retournement de </a:t>
            </a:r>
            <a:r>
              <a:rPr lang="fr-FR" sz="3200" i="1" dirty="0" err="1">
                <a:latin typeface="Times New Roman" panose="02020603050405020304" pitchFamily="18" charset="0"/>
                <a:cs typeface="Times New Roman" panose="02020603050405020304" pitchFamily="18" charset="0"/>
              </a:rPr>
              <a:t>Philippiens</a:t>
            </a:r>
            <a:r>
              <a:rPr lang="fr-FR" sz="3200" i="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778402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554615" y="1"/>
            <a:ext cx="6568224" cy="6857999"/>
          </a:xfrm>
          <a:prstGeom prst="rect">
            <a:avLst/>
          </a:prstGeom>
        </p:spPr>
      </p:pic>
      <p:sp>
        <p:nvSpPr>
          <p:cNvPr id="3" name="ZoneTexte 2"/>
          <p:cNvSpPr txBox="1"/>
          <p:nvPr/>
        </p:nvSpPr>
        <p:spPr>
          <a:xfrm>
            <a:off x="7699947" y="5895857"/>
            <a:ext cx="3985386" cy="707886"/>
          </a:xfrm>
          <a:prstGeom prst="rect">
            <a:avLst/>
          </a:prstGeom>
          <a:solidFill>
            <a:schemeClr val="bg1"/>
          </a:solidFill>
        </p:spPr>
        <p:txBody>
          <a:bodyPr wrap="none" rtlCol="0">
            <a:spAutoFit/>
          </a:bodyPr>
          <a:lstStyle/>
          <a:p>
            <a:r>
              <a:rPr lang="fr-FR" sz="2000" dirty="0">
                <a:latin typeface="Times New Roman" panose="02020603050405020304" pitchFamily="18" charset="0"/>
                <a:cs typeface="Times New Roman" panose="02020603050405020304" pitchFamily="18" charset="0"/>
              </a:rPr>
              <a:t>Rembrandt, </a:t>
            </a:r>
            <a:r>
              <a:rPr lang="fr-FR" sz="2000" i="1" dirty="0">
                <a:latin typeface="Times New Roman" panose="02020603050405020304" pitchFamily="18" charset="0"/>
                <a:cs typeface="Times New Roman" panose="02020603050405020304" pitchFamily="18" charset="0"/>
              </a:rPr>
              <a:t>Les pèlerins d’Emmaüs</a:t>
            </a:r>
            <a:r>
              <a:rPr lang="fr-FR" sz="2000" dirty="0">
                <a:latin typeface="Times New Roman" panose="02020603050405020304" pitchFamily="18" charset="0"/>
                <a:cs typeface="Times New Roman" panose="02020603050405020304" pitchFamily="18" charset="0"/>
              </a:rPr>
              <a:t>, </a:t>
            </a:r>
          </a:p>
          <a:p>
            <a:r>
              <a:rPr lang="fr-FR" sz="2000" dirty="0">
                <a:latin typeface="Times New Roman" panose="02020603050405020304" pitchFamily="18" charset="0"/>
                <a:cs typeface="Times New Roman" panose="02020603050405020304" pitchFamily="18" charset="0"/>
              </a:rPr>
              <a:t>1648, Musée du Louvre</a:t>
            </a:r>
          </a:p>
        </p:txBody>
      </p:sp>
      <p:pic>
        <p:nvPicPr>
          <p:cNvPr id="6" name="Image 5">
            <a:extLst>
              <a:ext uri="{FF2B5EF4-FFF2-40B4-BE49-F238E27FC236}">
                <a16:creationId xmlns:a16="http://schemas.microsoft.com/office/drawing/2014/main" id="{0C93A45E-5FB4-6C43-B9F1-D079F6509535}"/>
              </a:ext>
            </a:extLst>
          </p:cNvPr>
          <p:cNvPicPr>
            <a:picLocks noChangeAspect="1"/>
          </p:cNvPicPr>
          <p:nvPr/>
        </p:nvPicPr>
        <p:blipFill>
          <a:blip r:embed="rId4"/>
          <a:stretch>
            <a:fillRect/>
          </a:stretch>
        </p:blipFill>
        <p:spPr>
          <a:xfrm>
            <a:off x="7699947" y="847218"/>
            <a:ext cx="3985386" cy="3609083"/>
          </a:xfrm>
          <a:prstGeom prst="rect">
            <a:avLst/>
          </a:prstGeom>
        </p:spPr>
      </p:pic>
    </p:spTree>
    <p:extLst>
      <p:ext uri="{BB962C8B-B14F-4D97-AF65-F5344CB8AC3E}">
        <p14:creationId xmlns:p14="http://schemas.microsoft.com/office/powerpoint/2010/main" val="1085673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FBF21BC-DAB5-9147-95A8-4604393893F1}"/>
              </a:ext>
            </a:extLst>
          </p:cNvPr>
          <p:cNvSpPr txBox="1"/>
          <p:nvPr/>
        </p:nvSpPr>
        <p:spPr>
          <a:xfrm>
            <a:off x="1466850" y="1743891"/>
            <a:ext cx="9258300" cy="3046988"/>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 Oui, j’en ai l’assurance, ni la mort ni la vie […], ni le présent ni l’avenir, ni les puissances, ni les forces des hauteurs ni celles des profondeurs, ni aucune autre créature, </a:t>
            </a:r>
            <a:r>
              <a:rPr lang="fr-FR" sz="3200" b="1" dirty="0">
                <a:latin typeface="Times New Roman" panose="02020603050405020304" pitchFamily="18" charset="0"/>
                <a:cs typeface="Times New Roman" panose="02020603050405020304" pitchFamily="18" charset="0"/>
              </a:rPr>
              <a:t>rien ne pourra nous séparer de l’amour de Dieu </a:t>
            </a:r>
            <a:r>
              <a:rPr lang="fr-FR" sz="3200" dirty="0">
                <a:latin typeface="Times New Roman" panose="02020603050405020304" pitchFamily="18" charset="0"/>
                <a:cs typeface="Times New Roman" panose="02020603050405020304" pitchFamily="18" charset="0"/>
              </a:rPr>
              <a:t>manifesté en Jésus Christ, notre Seigneur. » </a:t>
            </a:r>
          </a:p>
          <a:p>
            <a:r>
              <a:rPr lang="fr-FR" sz="3200" dirty="0">
                <a:latin typeface="Times New Roman" panose="02020603050405020304" pitchFamily="18" charset="0"/>
                <a:cs typeface="Times New Roman" panose="02020603050405020304" pitchFamily="18" charset="0"/>
              </a:rPr>
              <a:t>(</a:t>
            </a:r>
            <a:r>
              <a:rPr lang="fr-FR" sz="3200" dirty="0" err="1">
                <a:latin typeface="Times New Roman" panose="02020603050405020304" pitchFamily="18" charset="0"/>
                <a:cs typeface="Times New Roman" panose="02020603050405020304" pitchFamily="18" charset="0"/>
              </a:rPr>
              <a:t>Rm</a:t>
            </a:r>
            <a:r>
              <a:rPr lang="fr-FR" sz="3200" dirty="0">
                <a:latin typeface="Times New Roman" panose="02020603050405020304" pitchFamily="18" charset="0"/>
                <a:cs typeface="Times New Roman" panose="02020603050405020304" pitchFamily="18" charset="0"/>
              </a:rPr>
              <a:t> 8, 38-39) </a:t>
            </a:r>
          </a:p>
        </p:txBody>
      </p:sp>
    </p:spTree>
    <p:extLst>
      <p:ext uri="{BB962C8B-B14F-4D97-AF65-F5344CB8AC3E}">
        <p14:creationId xmlns:p14="http://schemas.microsoft.com/office/powerpoint/2010/main" val="3118855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texte, homme, personne, intérieur&#10;&#10;Description générée automatiquement">
            <a:extLst>
              <a:ext uri="{FF2B5EF4-FFF2-40B4-BE49-F238E27FC236}">
                <a16:creationId xmlns:a16="http://schemas.microsoft.com/office/drawing/2014/main" id="{05DC2E5D-D007-5F43-9986-9ADB029EDA09}"/>
              </a:ext>
            </a:extLst>
          </p:cNvPr>
          <p:cNvPicPr>
            <a:picLocks noChangeAspect="1"/>
          </p:cNvPicPr>
          <p:nvPr/>
        </p:nvPicPr>
        <p:blipFill rotWithShape="1">
          <a:blip r:embed="rId2"/>
          <a:srcRect l="5605" t="4865" r="10542" b="5704"/>
          <a:stretch/>
        </p:blipFill>
        <p:spPr>
          <a:xfrm>
            <a:off x="0" y="0"/>
            <a:ext cx="2538878" cy="2971346"/>
          </a:xfrm>
          <a:prstGeom prst="rect">
            <a:avLst/>
          </a:prstGeom>
        </p:spPr>
      </p:pic>
      <p:sp>
        <p:nvSpPr>
          <p:cNvPr id="4" name="ZoneTexte 3">
            <a:extLst>
              <a:ext uri="{FF2B5EF4-FFF2-40B4-BE49-F238E27FC236}">
                <a16:creationId xmlns:a16="http://schemas.microsoft.com/office/drawing/2014/main" id="{07C8EBF2-6A20-EA4E-8E9B-F50D014291C1}"/>
              </a:ext>
            </a:extLst>
          </p:cNvPr>
          <p:cNvSpPr txBox="1"/>
          <p:nvPr/>
        </p:nvSpPr>
        <p:spPr>
          <a:xfrm>
            <a:off x="2578661" y="120495"/>
            <a:ext cx="2066438" cy="646331"/>
          </a:xfrm>
          <a:prstGeom prst="rect">
            <a:avLst/>
          </a:prstGeom>
          <a:solidFill>
            <a:schemeClr val="bg1"/>
          </a:solidFill>
        </p:spPr>
        <p:txBody>
          <a:bodyPr wrap="square" rtlCol="0">
            <a:spAutoFit/>
          </a:bodyPr>
          <a:lstStyle/>
          <a:p>
            <a:pPr algn="ctr"/>
            <a:r>
              <a:rPr lang="fr-FR" dirty="0"/>
              <a:t>Xavier Léon-Dufour </a:t>
            </a:r>
          </a:p>
          <a:p>
            <a:pPr algn="ctr"/>
            <a:r>
              <a:rPr lang="fr-FR" dirty="0"/>
              <a:t>(1912-2007)</a:t>
            </a:r>
          </a:p>
        </p:txBody>
      </p:sp>
      <p:sp>
        <p:nvSpPr>
          <p:cNvPr id="2" name="ZoneTexte 1">
            <a:extLst>
              <a:ext uri="{FF2B5EF4-FFF2-40B4-BE49-F238E27FC236}">
                <a16:creationId xmlns:a16="http://schemas.microsoft.com/office/drawing/2014/main" id="{3E093667-8870-4546-B36E-55DA7BE70F6E}"/>
              </a:ext>
            </a:extLst>
          </p:cNvPr>
          <p:cNvSpPr txBox="1"/>
          <p:nvPr/>
        </p:nvSpPr>
        <p:spPr>
          <a:xfrm>
            <a:off x="3016102" y="918094"/>
            <a:ext cx="9175898" cy="1661993"/>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 </a:t>
            </a:r>
            <a:r>
              <a:rPr lang="fr-FR" sz="2800" i="1" dirty="0">
                <a:latin typeface="Times New Roman" panose="02020603050405020304" pitchFamily="18" charset="0"/>
                <a:cs typeface="Times New Roman" panose="02020603050405020304" pitchFamily="18" charset="0"/>
              </a:rPr>
              <a:t>Qui est Jésus-Christ pour vous ? </a:t>
            </a:r>
            <a:endParaRPr lang="fr-FR" sz="2800" dirty="0">
              <a:latin typeface="Times New Roman" panose="02020603050405020304" pitchFamily="18" charset="0"/>
              <a:cs typeface="Times New Roman" panose="02020603050405020304" pitchFamily="18" charset="0"/>
            </a:endParaRPr>
          </a:p>
          <a:p>
            <a:pPr lvl="0"/>
            <a:endParaRPr lang="fr-FR" dirty="0">
              <a:latin typeface="Times New Roman" panose="02020603050405020304" pitchFamily="18" charset="0"/>
              <a:cs typeface="Times New Roman" panose="02020603050405020304" pitchFamily="18" charset="0"/>
            </a:endParaRPr>
          </a:p>
          <a:p>
            <a:pPr lvl="0"/>
            <a:r>
              <a:rPr lang="fr-FR" sz="2800" dirty="0">
                <a:latin typeface="Times New Roman" panose="02020603050405020304" pitchFamily="18" charset="0"/>
                <a:cs typeface="Times New Roman" panose="02020603050405020304" pitchFamily="18" charset="0"/>
              </a:rPr>
              <a:t>Celui qui m’a fait traverser la mort. Par lui, la mort est derrière moi ; quand on a cette certitude, plus rien ne vous entrave. </a:t>
            </a:r>
          </a:p>
        </p:txBody>
      </p:sp>
      <p:sp>
        <p:nvSpPr>
          <p:cNvPr id="5" name="ZoneTexte 4">
            <a:extLst>
              <a:ext uri="{FF2B5EF4-FFF2-40B4-BE49-F238E27FC236}">
                <a16:creationId xmlns:a16="http://schemas.microsoft.com/office/drawing/2014/main" id="{D93A50F3-DEDC-F942-9AA2-3CD563803DE4}"/>
              </a:ext>
            </a:extLst>
          </p:cNvPr>
          <p:cNvSpPr txBox="1"/>
          <p:nvPr/>
        </p:nvSpPr>
        <p:spPr>
          <a:xfrm>
            <a:off x="277421" y="3064431"/>
            <a:ext cx="11637158" cy="3662541"/>
          </a:xfrm>
          <a:prstGeom prst="rect">
            <a:avLst/>
          </a:prstGeom>
          <a:noFill/>
        </p:spPr>
        <p:txBody>
          <a:bodyPr wrap="square" rtlCol="0">
            <a:spAutoFit/>
          </a:bodyPr>
          <a:lstStyle/>
          <a:p>
            <a:pPr lvl="0"/>
            <a:r>
              <a:rPr lang="fr-FR" sz="2800" i="1" dirty="0">
                <a:latin typeface="Times New Roman" panose="02020603050405020304" pitchFamily="18" charset="0"/>
                <a:cs typeface="Times New Roman" panose="02020603050405020304" pitchFamily="18" charset="0"/>
              </a:rPr>
              <a:t>Qu’est-ce que cela veut dire : "La mort est derrière moi ? " </a:t>
            </a:r>
            <a:endParaRPr lang="fr-FR" sz="2800" dirty="0">
              <a:latin typeface="Times New Roman" panose="02020603050405020304" pitchFamily="18" charset="0"/>
              <a:cs typeface="Times New Roman" panose="02020603050405020304" pitchFamily="18" charset="0"/>
            </a:endParaRPr>
          </a:p>
          <a:p>
            <a:pPr lvl="0"/>
            <a:endParaRPr lang="fr-FR" dirty="0">
              <a:latin typeface="Times New Roman" panose="02020603050405020304" pitchFamily="18" charset="0"/>
              <a:cs typeface="Times New Roman" panose="02020603050405020304" pitchFamily="18" charset="0"/>
            </a:endParaRPr>
          </a:p>
          <a:p>
            <a:pPr lvl="0"/>
            <a:r>
              <a:rPr lang="fr-FR" sz="2800" dirty="0">
                <a:latin typeface="Times New Roman" panose="02020603050405020304" pitchFamily="18" charset="0"/>
                <a:cs typeface="Times New Roman" panose="02020603050405020304" pitchFamily="18" charset="0"/>
              </a:rPr>
              <a:t>Je ne fais que répéter saint Jean : </a:t>
            </a:r>
            <a:r>
              <a:rPr lang="fr-FR" sz="2800" i="1" dirty="0">
                <a:latin typeface="Times New Roman" panose="02020603050405020304" pitchFamily="18" charset="0"/>
                <a:cs typeface="Times New Roman" panose="02020603050405020304" pitchFamily="18" charset="0"/>
              </a:rPr>
              <a:t>"C</a:t>
            </a:r>
            <a:r>
              <a:rPr lang="fr-FR" sz="2800" dirty="0">
                <a:latin typeface="Times New Roman" panose="02020603050405020304" pitchFamily="18" charset="0"/>
                <a:cs typeface="Times New Roman" panose="02020603050405020304" pitchFamily="18" charset="0"/>
              </a:rPr>
              <a:t>elui qui croit en moi, dit Jésus, vit à jamais.</a:t>
            </a:r>
            <a:r>
              <a:rPr lang="fr-FR" sz="2800"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 J’ai beaucoup médité cela. La mort pourrait être un mur devant moi qui signifierait la fin de tout : ma vie, mon travail, mes amis. Mais Jésus nous révèle que, pour lui comme pour nous, l’amour de Dieu est plus fort que la mort. Si je suis uni à Dieu, je suis uni à la vie de Dieu, une vie d’éternité, et c’est cela qui met la mort derrière moi. </a:t>
            </a:r>
          </a:p>
          <a:p>
            <a:endParaRPr lang="fr-FR" dirty="0"/>
          </a:p>
        </p:txBody>
      </p:sp>
    </p:spTree>
    <p:extLst>
      <p:ext uri="{BB962C8B-B14F-4D97-AF65-F5344CB8AC3E}">
        <p14:creationId xmlns:p14="http://schemas.microsoft.com/office/powerpoint/2010/main" val="3702747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305F1C-53CB-064B-8339-2D32D6606520}"/>
              </a:ext>
            </a:extLst>
          </p:cNvPr>
          <p:cNvSpPr txBox="1"/>
          <p:nvPr/>
        </p:nvSpPr>
        <p:spPr>
          <a:xfrm>
            <a:off x="541020" y="1397674"/>
            <a:ext cx="11109960" cy="4062651"/>
          </a:xfrm>
          <a:prstGeom prst="rect">
            <a:avLst/>
          </a:prstGeom>
          <a:noFill/>
        </p:spPr>
        <p:txBody>
          <a:bodyPr wrap="square" rtlCol="0">
            <a:spAutoFit/>
          </a:bodyPr>
          <a:lstStyle/>
          <a:p>
            <a:pPr lvl="0"/>
            <a:r>
              <a:rPr lang="fr-FR" sz="2800" i="1" dirty="0">
                <a:latin typeface="Times New Roman" panose="02020603050405020304" pitchFamily="18" charset="0"/>
                <a:cs typeface="Times New Roman" panose="02020603050405020304" pitchFamily="18" charset="0"/>
              </a:rPr>
              <a:t>Vous allez tout de même mourir ? </a:t>
            </a:r>
          </a:p>
          <a:p>
            <a:pPr lvl="0"/>
            <a:endParaRPr lang="fr-FR" sz="2800" dirty="0">
              <a:latin typeface="Times New Roman" panose="02020603050405020304" pitchFamily="18" charset="0"/>
              <a:cs typeface="Times New Roman" panose="02020603050405020304" pitchFamily="18" charset="0"/>
            </a:endParaRPr>
          </a:p>
          <a:p>
            <a:pPr lvl="0"/>
            <a:r>
              <a:rPr lang="fr-FR" sz="2800" dirty="0">
                <a:latin typeface="Times New Roman" panose="02020603050405020304" pitchFamily="18" charset="0"/>
                <a:cs typeface="Times New Roman" panose="02020603050405020304" pitchFamily="18" charset="0"/>
              </a:rPr>
              <a:t>Oui, à l’existence limitée de ce </a:t>
            </a:r>
            <a:r>
              <a:rPr lang="fr-FR" sz="2800" dirty="0" err="1">
                <a:latin typeface="Times New Roman" panose="02020603050405020304" pitchFamily="18" charset="0"/>
                <a:cs typeface="Times New Roman" panose="02020603050405020304" pitchFamily="18" charset="0"/>
              </a:rPr>
              <a:t>monde-ci</a:t>
            </a:r>
            <a:r>
              <a:rPr lang="fr-FR" sz="2800" dirty="0">
                <a:latin typeface="Times New Roman" panose="02020603050405020304" pitchFamily="18" charset="0"/>
                <a:cs typeface="Times New Roman" panose="02020603050405020304" pitchFamily="18" charset="0"/>
              </a:rPr>
              <a:t>. Mais ma vie condamnée à cette mort coexiste actuellement avec une vie éternelle déjà commencée. Une vie éternelle déjà vécue à travers ma vie terrestre, voilà ce que Jésus m’a appris et m’a donné, c’est du pur Evangile. Jésus montre constamment qu’il ne faut avoir peur de rien, ni de la nature ni des hommes, pourvu qu’on soit uni comme lui au Père qui est la source inépuisable de la vie.</a:t>
            </a:r>
          </a:p>
          <a:p>
            <a:pPr lvl="0"/>
            <a:endParaRPr lang="fr-FR" sz="1600" dirty="0">
              <a:latin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662208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91DF918-EAD1-E441-A299-4467CBC418B5}"/>
              </a:ext>
            </a:extLst>
          </p:cNvPr>
          <p:cNvSpPr txBox="1"/>
          <p:nvPr/>
        </p:nvSpPr>
        <p:spPr>
          <a:xfrm>
            <a:off x="1181100" y="1228397"/>
            <a:ext cx="9829800" cy="4401205"/>
          </a:xfrm>
          <a:prstGeom prst="rect">
            <a:avLst/>
          </a:prstGeom>
          <a:noFill/>
        </p:spPr>
        <p:txBody>
          <a:bodyPr wrap="square" rtlCol="0">
            <a:spAutoFit/>
          </a:bodyPr>
          <a:lstStyle/>
          <a:p>
            <a:pPr lvl="0"/>
            <a:r>
              <a:rPr lang="fr-FR" sz="2800" i="1" dirty="0">
                <a:latin typeface="Times New Roman" panose="02020603050405020304" pitchFamily="18" charset="0"/>
                <a:cs typeface="Times New Roman" panose="02020603050405020304" pitchFamily="18" charset="0"/>
              </a:rPr>
              <a:t>Si je vous suis bien, il n’y a ni une vie coupée par la mort ni une vie entièrement nouvelle après la mort ? </a:t>
            </a:r>
          </a:p>
          <a:p>
            <a:pPr lvl="0"/>
            <a:endParaRPr lang="fr-FR" sz="2800" dirty="0">
              <a:latin typeface="Times New Roman" panose="02020603050405020304" pitchFamily="18" charset="0"/>
              <a:cs typeface="Times New Roman" panose="02020603050405020304" pitchFamily="18" charset="0"/>
            </a:endParaRPr>
          </a:p>
          <a:p>
            <a:pPr lvl="0"/>
            <a:r>
              <a:rPr lang="fr-FR" sz="2800" dirty="0">
                <a:latin typeface="Times New Roman" panose="02020603050405020304" pitchFamily="18" charset="0"/>
                <a:cs typeface="Times New Roman" panose="02020603050405020304" pitchFamily="18" charset="0"/>
              </a:rPr>
              <a:t>Dès maintenant, la même vie est à vivre à la fois comme destinée à finir et comme vie éternelle. Tel est le paradoxe chrétien fondamental : je crois que j’ai déjà dépassé la mort, mais j’espère aussi une vie qui va transfigurer ce que je vis péniblement et secrètement. Saint Paul le dit aux Colossiens : </a:t>
            </a:r>
            <a:r>
              <a:rPr lang="fr-FR" sz="2800" i="1" dirty="0">
                <a:latin typeface="Times New Roman" panose="02020603050405020304" pitchFamily="18" charset="0"/>
                <a:cs typeface="Times New Roman" panose="02020603050405020304" pitchFamily="18" charset="0"/>
              </a:rPr>
              <a:t>"</a:t>
            </a:r>
            <a:r>
              <a:rPr lang="fr-FR" sz="2800" dirty="0">
                <a:latin typeface="Times New Roman" panose="02020603050405020304" pitchFamily="18" charset="0"/>
                <a:cs typeface="Times New Roman" panose="02020603050405020304" pitchFamily="18" charset="0"/>
              </a:rPr>
              <a:t>Actuellement votre vie est désormais cachée avec le Christ en Dieu, mais vous paraîtrez un jour avec le Christ en pleine gloire. »</a:t>
            </a:r>
          </a:p>
        </p:txBody>
      </p:sp>
    </p:spTree>
    <p:extLst>
      <p:ext uri="{BB962C8B-B14F-4D97-AF65-F5344CB8AC3E}">
        <p14:creationId xmlns:p14="http://schemas.microsoft.com/office/powerpoint/2010/main" val="659978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360218" y="181957"/>
            <a:ext cx="11471564" cy="6494085"/>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1. LA MORT</a:t>
            </a:r>
          </a:p>
          <a:p>
            <a:pPr marL="342900" lvl="0" indent="-3429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1.1. Le drame de la mort</a:t>
            </a:r>
          </a:p>
          <a:p>
            <a:pPr lvl="1"/>
            <a:r>
              <a:rPr lang="fr-FR" sz="3200" dirty="0">
                <a:latin typeface="Times New Roman" panose="02020603050405020304" pitchFamily="18" charset="0"/>
                <a:cs typeface="Times New Roman" panose="02020603050405020304" pitchFamily="18" charset="0"/>
              </a:rPr>
              <a:t>1.2. Le chemin parcouru par les hommes de l’Ancien Testament</a:t>
            </a:r>
          </a:p>
          <a:p>
            <a:pPr lvl="1"/>
            <a:r>
              <a:rPr lang="fr-FR" sz="3200" dirty="0">
                <a:latin typeface="Times New Roman" panose="02020603050405020304" pitchFamily="18" charset="0"/>
                <a:cs typeface="Times New Roman" panose="02020603050405020304" pitchFamily="18" charset="0"/>
              </a:rPr>
              <a:t>1.3. Jésus vainqueur de la mort</a:t>
            </a:r>
          </a:p>
          <a:p>
            <a:r>
              <a:rPr lang="fr-FR" sz="3200" dirty="0"/>
              <a:t> </a:t>
            </a:r>
            <a:endParaRPr lang="fr-FR" sz="3200" b="1" dirty="0">
              <a:latin typeface="Times New Roman" panose="02020603050405020304" pitchFamily="18" charset="0"/>
              <a:cs typeface="Times New Roman" panose="02020603050405020304" pitchFamily="18" charset="0"/>
            </a:endParaRPr>
          </a:p>
          <a:p>
            <a:pPr lvl="0"/>
            <a:r>
              <a:rPr lang="fr-FR" sz="3200" b="1" dirty="0">
                <a:latin typeface="Times New Roman" panose="02020603050405020304" pitchFamily="18" charset="0"/>
                <a:cs typeface="Times New Roman" panose="02020603050405020304" pitchFamily="18" charset="0"/>
              </a:rPr>
              <a:t>2. LE PECHE</a:t>
            </a:r>
          </a:p>
          <a:p>
            <a:pPr lvl="0"/>
            <a:endParaRPr lang="fr-FR" sz="3200" b="1" dirty="0">
              <a:latin typeface="Times New Roman" panose="02020603050405020304" pitchFamily="18" charset="0"/>
              <a:cs typeface="Times New Roman" panose="02020603050405020304" pitchFamily="18" charset="0"/>
            </a:endParaRPr>
          </a:p>
          <a:p>
            <a:pPr lvl="1"/>
            <a:r>
              <a:rPr lang="fr-FR" sz="3200" dirty="0">
                <a:solidFill>
                  <a:srgbClr val="FF0000"/>
                </a:solidFill>
                <a:latin typeface="Times New Roman" panose="02020603050405020304" pitchFamily="18" charset="0"/>
                <a:cs typeface="Times New Roman" panose="02020603050405020304" pitchFamily="18" charset="0"/>
              </a:rPr>
              <a:t>2.1. Quelques mises au point</a:t>
            </a:r>
          </a:p>
          <a:p>
            <a:pPr lvl="1"/>
            <a:r>
              <a:rPr lang="fr-FR" sz="3200" dirty="0">
                <a:latin typeface="Times New Roman" panose="02020603050405020304" pitchFamily="18" charset="0"/>
                <a:cs typeface="Times New Roman" panose="02020603050405020304" pitchFamily="18" charset="0"/>
              </a:rPr>
              <a:t>2.2. Le péché et la mort</a:t>
            </a:r>
          </a:p>
          <a:p>
            <a:pPr lvl="1"/>
            <a:r>
              <a:rPr lang="fr-FR" sz="3200" dirty="0">
                <a:latin typeface="Times New Roman" panose="02020603050405020304" pitchFamily="18" charset="0"/>
                <a:cs typeface="Times New Roman" panose="02020603050405020304" pitchFamily="18" charset="0"/>
              </a:rPr>
              <a:t>2.3. Du premier Adam au nouvel Adam</a:t>
            </a:r>
          </a:p>
          <a:p>
            <a:pPr lvl="2"/>
            <a:r>
              <a:rPr lang="fr-FR" sz="3200" i="1" dirty="0">
                <a:latin typeface="Times New Roman" panose="02020603050405020304" pitchFamily="18" charset="0"/>
                <a:cs typeface="Times New Roman" panose="02020603050405020304" pitchFamily="18" charset="0"/>
              </a:rPr>
              <a:t>Lecture de </a:t>
            </a:r>
            <a:r>
              <a:rPr lang="fr-FR" sz="3200" i="1" dirty="0" err="1">
                <a:latin typeface="Times New Roman" panose="02020603050405020304" pitchFamily="18" charset="0"/>
                <a:cs typeface="Times New Roman" panose="02020603050405020304" pitchFamily="18" charset="0"/>
              </a:rPr>
              <a:t>Gn</a:t>
            </a:r>
            <a:r>
              <a:rPr lang="fr-FR" sz="3200" i="1" dirty="0">
                <a:latin typeface="Times New Roman" panose="02020603050405020304" pitchFamily="18" charset="0"/>
                <a:cs typeface="Times New Roman" panose="02020603050405020304" pitchFamily="18" charset="0"/>
              </a:rPr>
              <a:t> 3</a:t>
            </a:r>
          </a:p>
          <a:p>
            <a:pPr lvl="2"/>
            <a:r>
              <a:rPr lang="fr-FR" sz="3200" i="1" dirty="0">
                <a:latin typeface="Times New Roman" panose="02020603050405020304" pitchFamily="18" charset="0"/>
                <a:cs typeface="Times New Roman" panose="02020603050405020304" pitchFamily="18" charset="0"/>
              </a:rPr>
              <a:t>Le retournement de </a:t>
            </a:r>
            <a:r>
              <a:rPr lang="fr-FR" sz="3200" i="1" dirty="0" err="1">
                <a:latin typeface="Times New Roman" panose="02020603050405020304" pitchFamily="18" charset="0"/>
                <a:cs typeface="Times New Roman" panose="02020603050405020304" pitchFamily="18" charset="0"/>
              </a:rPr>
              <a:t>Philippiens</a:t>
            </a:r>
            <a:r>
              <a:rPr lang="fr-FR" sz="3200" i="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98170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99258" y="181957"/>
            <a:ext cx="11321935" cy="6494085"/>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1. LA MORT</a:t>
            </a:r>
          </a:p>
          <a:p>
            <a:pPr marL="342900" lvl="0" indent="-3429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1.1. Le drame de la mort</a:t>
            </a:r>
          </a:p>
          <a:p>
            <a:pPr lvl="1"/>
            <a:r>
              <a:rPr lang="fr-FR" sz="3200" dirty="0">
                <a:latin typeface="Times New Roman" panose="02020603050405020304" pitchFamily="18" charset="0"/>
                <a:cs typeface="Times New Roman" panose="02020603050405020304" pitchFamily="18" charset="0"/>
              </a:rPr>
              <a:t>1.2. Le chemin parcouru par les hommes de l’Ancien Testament</a:t>
            </a:r>
          </a:p>
          <a:p>
            <a:pPr lvl="1"/>
            <a:r>
              <a:rPr lang="fr-FR" sz="3200" dirty="0">
                <a:latin typeface="Times New Roman" panose="02020603050405020304" pitchFamily="18" charset="0"/>
                <a:cs typeface="Times New Roman" panose="02020603050405020304" pitchFamily="18" charset="0"/>
              </a:rPr>
              <a:t>1.3. Jésus vainqueur de la mort</a:t>
            </a:r>
          </a:p>
          <a:p>
            <a:r>
              <a:rPr lang="fr-FR" sz="3200" dirty="0"/>
              <a:t> </a:t>
            </a:r>
            <a:endParaRPr lang="fr-FR" sz="3200" b="1" dirty="0">
              <a:latin typeface="Times New Roman" panose="02020603050405020304" pitchFamily="18" charset="0"/>
              <a:cs typeface="Times New Roman" panose="02020603050405020304" pitchFamily="18" charset="0"/>
            </a:endParaRPr>
          </a:p>
          <a:p>
            <a:pPr lvl="0"/>
            <a:r>
              <a:rPr lang="fr-FR" sz="3200" b="1" dirty="0">
                <a:latin typeface="Times New Roman" panose="02020603050405020304" pitchFamily="18" charset="0"/>
                <a:cs typeface="Times New Roman" panose="02020603050405020304" pitchFamily="18" charset="0"/>
              </a:rPr>
              <a:t>2. LE PECHE</a:t>
            </a:r>
          </a:p>
          <a:p>
            <a:pPr lvl="0"/>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2.1. Quelques mises au point</a:t>
            </a:r>
          </a:p>
          <a:p>
            <a:pPr lvl="1"/>
            <a:r>
              <a:rPr lang="fr-FR" sz="3200" dirty="0">
                <a:solidFill>
                  <a:srgbClr val="FF0000"/>
                </a:solidFill>
                <a:latin typeface="Times New Roman" panose="02020603050405020304" pitchFamily="18" charset="0"/>
                <a:cs typeface="Times New Roman" panose="02020603050405020304" pitchFamily="18" charset="0"/>
              </a:rPr>
              <a:t>2.2. Le péché et la mort</a:t>
            </a:r>
          </a:p>
          <a:p>
            <a:pPr lvl="1"/>
            <a:r>
              <a:rPr lang="fr-FR" sz="3200" dirty="0">
                <a:latin typeface="Times New Roman" panose="02020603050405020304" pitchFamily="18" charset="0"/>
                <a:cs typeface="Times New Roman" panose="02020603050405020304" pitchFamily="18" charset="0"/>
              </a:rPr>
              <a:t>2.3. Du premier Adam au nouvel Adam</a:t>
            </a:r>
          </a:p>
          <a:p>
            <a:pPr lvl="2"/>
            <a:r>
              <a:rPr lang="fr-FR" sz="3200" i="1" dirty="0">
                <a:latin typeface="Times New Roman" panose="02020603050405020304" pitchFamily="18" charset="0"/>
                <a:cs typeface="Times New Roman" panose="02020603050405020304" pitchFamily="18" charset="0"/>
              </a:rPr>
              <a:t>Lecture de </a:t>
            </a:r>
            <a:r>
              <a:rPr lang="fr-FR" sz="3200" i="1" dirty="0" err="1">
                <a:latin typeface="Times New Roman" panose="02020603050405020304" pitchFamily="18" charset="0"/>
                <a:cs typeface="Times New Roman" panose="02020603050405020304" pitchFamily="18" charset="0"/>
              </a:rPr>
              <a:t>Gn</a:t>
            </a:r>
            <a:r>
              <a:rPr lang="fr-FR" sz="3200" i="1" dirty="0">
                <a:latin typeface="Times New Roman" panose="02020603050405020304" pitchFamily="18" charset="0"/>
                <a:cs typeface="Times New Roman" panose="02020603050405020304" pitchFamily="18" charset="0"/>
              </a:rPr>
              <a:t> 3</a:t>
            </a:r>
          </a:p>
          <a:p>
            <a:pPr lvl="2"/>
            <a:r>
              <a:rPr lang="fr-FR" sz="3200" i="1" dirty="0">
                <a:latin typeface="Times New Roman" panose="02020603050405020304" pitchFamily="18" charset="0"/>
                <a:cs typeface="Times New Roman" panose="02020603050405020304" pitchFamily="18" charset="0"/>
              </a:rPr>
              <a:t>Le retournement de </a:t>
            </a:r>
            <a:r>
              <a:rPr lang="fr-FR" sz="3200" i="1" dirty="0" err="1">
                <a:latin typeface="Times New Roman" panose="02020603050405020304" pitchFamily="18" charset="0"/>
                <a:cs typeface="Times New Roman" panose="02020603050405020304" pitchFamily="18" charset="0"/>
              </a:rPr>
              <a:t>Philippiens</a:t>
            </a:r>
            <a:r>
              <a:rPr lang="fr-FR" sz="3200" i="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3490385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446E099-BB6D-C2E9-50C2-F2C889C8BA0A}"/>
              </a:ext>
            </a:extLst>
          </p:cNvPr>
          <p:cNvSpPr txBox="1"/>
          <p:nvPr/>
        </p:nvSpPr>
        <p:spPr>
          <a:xfrm>
            <a:off x="1415935" y="2013228"/>
            <a:ext cx="9360130" cy="2831544"/>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L’homme meurt parce qu’il refuse le Vivant et exclut le Créateur de sa création. Mais Dieu s’incarnera et mourra pour que la mort même s’emplisse de son amour et devienne pour l’homme résurrection. »</a:t>
            </a:r>
          </a:p>
          <a:p>
            <a:pPr algn="just"/>
            <a:r>
              <a:rPr lang="fr-FR" sz="3200" dirty="0">
                <a:latin typeface="Times New Roman" panose="02020603050405020304" pitchFamily="18" charset="0"/>
                <a:cs typeface="Times New Roman" panose="02020603050405020304" pitchFamily="18" charset="0"/>
              </a:rPr>
              <a:t>(Olivier Clément, </a:t>
            </a:r>
            <a:r>
              <a:rPr lang="fr-FR" sz="3200" i="1" dirty="0">
                <a:latin typeface="Times New Roman" panose="02020603050405020304" pitchFamily="18" charset="0"/>
                <a:cs typeface="Times New Roman" panose="02020603050405020304" pitchFamily="18" charset="0"/>
              </a:rPr>
              <a:t>Questions sur l’homme</a:t>
            </a:r>
            <a:r>
              <a:rPr lang="fr-FR" sz="3200" dirty="0">
                <a:latin typeface="Times New Roman" panose="02020603050405020304" pitchFamily="18" charset="0"/>
                <a:cs typeface="Times New Roman" panose="02020603050405020304" pitchFamily="18" charset="0"/>
              </a:rPr>
              <a:t>, p. 14)</a:t>
            </a:r>
            <a:endParaRPr lang="fr-FR" dirty="0"/>
          </a:p>
          <a:p>
            <a:endParaRPr lang="fr-FR" dirty="0"/>
          </a:p>
        </p:txBody>
      </p:sp>
    </p:spTree>
    <p:extLst>
      <p:ext uri="{BB962C8B-B14F-4D97-AF65-F5344CB8AC3E}">
        <p14:creationId xmlns:p14="http://schemas.microsoft.com/office/powerpoint/2010/main" val="392293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376843" y="212735"/>
            <a:ext cx="11438313" cy="6432530"/>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1. LA MORT</a:t>
            </a:r>
          </a:p>
          <a:p>
            <a:pPr marL="342900" lvl="0" indent="-3429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1.1. Le drame de la mort</a:t>
            </a:r>
          </a:p>
          <a:p>
            <a:pPr lvl="1"/>
            <a:r>
              <a:rPr lang="fr-FR" sz="3200" dirty="0">
                <a:latin typeface="Times New Roman" panose="02020603050405020304" pitchFamily="18" charset="0"/>
                <a:cs typeface="Times New Roman" panose="02020603050405020304" pitchFamily="18" charset="0"/>
              </a:rPr>
              <a:t>1.2. Le chemin parcouru par les hommes de l’Ancien Testament</a:t>
            </a:r>
          </a:p>
          <a:p>
            <a:pPr lvl="1"/>
            <a:r>
              <a:rPr lang="fr-FR" sz="3200" dirty="0">
                <a:latin typeface="Times New Roman" panose="02020603050405020304" pitchFamily="18" charset="0"/>
                <a:cs typeface="Times New Roman" panose="02020603050405020304" pitchFamily="18" charset="0"/>
              </a:rPr>
              <a:t>1.3. Jésus vainqueur de la mort</a:t>
            </a:r>
          </a:p>
          <a:p>
            <a:r>
              <a:rPr lang="fr-FR" sz="3200" dirty="0"/>
              <a:t> </a:t>
            </a:r>
            <a:endParaRPr lang="fr-FR" sz="3200" b="1" dirty="0">
              <a:latin typeface="Times New Roman" panose="02020603050405020304" pitchFamily="18" charset="0"/>
              <a:cs typeface="Times New Roman" panose="02020603050405020304" pitchFamily="18" charset="0"/>
            </a:endParaRPr>
          </a:p>
          <a:p>
            <a:pPr lvl="0"/>
            <a:r>
              <a:rPr lang="fr-FR" sz="3200" b="1" dirty="0">
                <a:latin typeface="Times New Roman" panose="02020603050405020304" pitchFamily="18" charset="0"/>
                <a:cs typeface="Times New Roman" panose="02020603050405020304" pitchFamily="18" charset="0"/>
              </a:rPr>
              <a:t>2. LE PECHE</a:t>
            </a:r>
          </a:p>
          <a:p>
            <a:pPr lvl="0"/>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2.1. Quelques mises au point</a:t>
            </a:r>
          </a:p>
          <a:p>
            <a:pPr lvl="1"/>
            <a:r>
              <a:rPr lang="fr-FR" sz="3200" dirty="0">
                <a:latin typeface="Times New Roman" panose="02020603050405020304" pitchFamily="18" charset="0"/>
                <a:cs typeface="Times New Roman" panose="02020603050405020304" pitchFamily="18" charset="0"/>
              </a:rPr>
              <a:t>2.2. Le péché et la mort</a:t>
            </a:r>
          </a:p>
          <a:p>
            <a:pPr lvl="1"/>
            <a:r>
              <a:rPr lang="fr-FR" sz="3200" dirty="0">
                <a:solidFill>
                  <a:srgbClr val="FF0000"/>
                </a:solidFill>
                <a:latin typeface="Times New Roman" panose="02020603050405020304" pitchFamily="18" charset="0"/>
                <a:cs typeface="Times New Roman" panose="02020603050405020304" pitchFamily="18" charset="0"/>
              </a:rPr>
              <a:t>2.3. Du premier Adam au nouvel Adam</a:t>
            </a:r>
          </a:p>
          <a:p>
            <a:pPr lvl="2"/>
            <a:r>
              <a:rPr lang="fr-FR" sz="3200" i="1" dirty="0">
                <a:latin typeface="Times New Roman" panose="02020603050405020304" pitchFamily="18" charset="0"/>
                <a:cs typeface="Times New Roman" panose="02020603050405020304" pitchFamily="18" charset="0"/>
              </a:rPr>
              <a:t>Lecture de </a:t>
            </a:r>
            <a:r>
              <a:rPr lang="fr-FR" sz="3200" i="1" dirty="0" err="1">
                <a:latin typeface="Times New Roman" panose="02020603050405020304" pitchFamily="18" charset="0"/>
                <a:cs typeface="Times New Roman" panose="02020603050405020304" pitchFamily="18" charset="0"/>
              </a:rPr>
              <a:t>Gn</a:t>
            </a:r>
            <a:r>
              <a:rPr lang="fr-FR" sz="3200" i="1" dirty="0">
                <a:latin typeface="Times New Roman" panose="02020603050405020304" pitchFamily="18" charset="0"/>
                <a:cs typeface="Times New Roman" panose="02020603050405020304" pitchFamily="18" charset="0"/>
              </a:rPr>
              <a:t> 3</a:t>
            </a:r>
          </a:p>
          <a:p>
            <a:pPr lvl="2"/>
            <a:r>
              <a:rPr lang="fr-FR" sz="2800" i="1" dirty="0">
                <a:latin typeface="Times New Roman" panose="02020603050405020304" pitchFamily="18" charset="0"/>
                <a:cs typeface="Times New Roman" panose="02020603050405020304" pitchFamily="18" charset="0"/>
              </a:rPr>
              <a:t>Le retournement de </a:t>
            </a:r>
            <a:r>
              <a:rPr lang="fr-FR" sz="2800" i="1" dirty="0" err="1">
                <a:latin typeface="Times New Roman" panose="02020603050405020304" pitchFamily="18" charset="0"/>
                <a:cs typeface="Times New Roman" panose="02020603050405020304" pitchFamily="18" charset="0"/>
              </a:rPr>
              <a:t>Philippiens</a:t>
            </a:r>
            <a:r>
              <a:rPr lang="fr-FR" sz="2800" i="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060090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personne, homme, maillot de bain, extérieur&#10;&#10;Description générée automatiquement">
            <a:extLst>
              <a:ext uri="{FF2B5EF4-FFF2-40B4-BE49-F238E27FC236}">
                <a16:creationId xmlns:a16="http://schemas.microsoft.com/office/drawing/2014/main" id="{9354E98B-7CEA-41D9-8111-B14A4F743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567" y="0"/>
            <a:ext cx="10844865" cy="6858000"/>
          </a:xfrm>
          <a:prstGeom prst="rect">
            <a:avLst/>
          </a:prstGeom>
        </p:spPr>
      </p:pic>
      <p:sp>
        <p:nvSpPr>
          <p:cNvPr id="2" name="ZoneTexte 1">
            <a:extLst>
              <a:ext uri="{FF2B5EF4-FFF2-40B4-BE49-F238E27FC236}">
                <a16:creationId xmlns:a16="http://schemas.microsoft.com/office/drawing/2014/main" id="{7F6C7481-29A1-8D49-A517-C58A6072BB53}"/>
              </a:ext>
            </a:extLst>
          </p:cNvPr>
          <p:cNvSpPr txBox="1"/>
          <p:nvPr/>
        </p:nvSpPr>
        <p:spPr>
          <a:xfrm>
            <a:off x="9193877" y="6356564"/>
            <a:ext cx="2824843" cy="369332"/>
          </a:xfrm>
          <a:prstGeom prst="rect">
            <a:avLst/>
          </a:prstGeom>
          <a:noFill/>
        </p:spPr>
        <p:txBody>
          <a:bodyPr wrap="square" rtlCol="0">
            <a:spAutoFit/>
          </a:bodyPr>
          <a:lstStyle/>
          <a:p>
            <a:r>
              <a:rPr lang="fr-FR" dirty="0">
                <a:solidFill>
                  <a:schemeClr val="bg1"/>
                </a:solidFill>
              </a:rPr>
              <a:t>Lucas Cranach l’Ancien</a:t>
            </a:r>
          </a:p>
        </p:txBody>
      </p:sp>
    </p:spTree>
    <p:extLst>
      <p:ext uri="{BB962C8B-B14F-4D97-AF65-F5344CB8AC3E}">
        <p14:creationId xmlns:p14="http://schemas.microsoft.com/office/powerpoint/2010/main" val="2656118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légume&#10;&#10;Description générée automatiquement">
            <a:extLst>
              <a:ext uri="{FF2B5EF4-FFF2-40B4-BE49-F238E27FC236}">
                <a16:creationId xmlns:a16="http://schemas.microsoft.com/office/drawing/2014/main" id="{15A7C00E-51AB-7149-8E35-F17B017DED74}"/>
              </a:ext>
            </a:extLst>
          </p:cNvPr>
          <p:cNvPicPr>
            <a:picLocks noChangeAspect="1"/>
          </p:cNvPicPr>
          <p:nvPr/>
        </p:nvPicPr>
        <p:blipFill>
          <a:blip r:embed="rId2"/>
          <a:stretch>
            <a:fillRect/>
          </a:stretch>
        </p:blipFill>
        <p:spPr>
          <a:xfrm>
            <a:off x="2508913" y="1915475"/>
            <a:ext cx="6954033" cy="3027050"/>
          </a:xfrm>
          <a:prstGeom prst="rect">
            <a:avLst/>
          </a:prstGeom>
        </p:spPr>
      </p:pic>
    </p:spTree>
    <p:extLst>
      <p:ext uri="{BB962C8B-B14F-4D97-AF65-F5344CB8AC3E}">
        <p14:creationId xmlns:p14="http://schemas.microsoft.com/office/powerpoint/2010/main" val="1751768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E7FE37D-32DB-A546-BF2E-095ED325B4D7}"/>
              </a:ext>
            </a:extLst>
          </p:cNvPr>
          <p:cNvSpPr txBox="1"/>
          <p:nvPr/>
        </p:nvSpPr>
        <p:spPr>
          <a:xfrm>
            <a:off x="1498270" y="1166842"/>
            <a:ext cx="9195459" cy="4524315"/>
          </a:xfrm>
          <a:prstGeom prst="rect">
            <a:avLst/>
          </a:prstGeom>
          <a:noFill/>
        </p:spPr>
        <p:txBody>
          <a:bodyPr wrap="square" rtlCol="0">
            <a:spAutoFit/>
          </a:bodyPr>
          <a:lstStyle/>
          <a:p>
            <a:pPr algn="ctr"/>
            <a:r>
              <a:rPr lang="fr-FR" sz="3200" b="1" dirty="0" err="1">
                <a:latin typeface="Times New Roman" panose="02020603050405020304" pitchFamily="18" charset="0"/>
                <a:cs typeface="Times New Roman" panose="02020603050405020304" pitchFamily="18" charset="0"/>
              </a:rPr>
              <a:t>Gn</a:t>
            </a:r>
            <a:r>
              <a:rPr lang="fr-FR" sz="3200" b="1" dirty="0">
                <a:latin typeface="Times New Roman" panose="02020603050405020304" pitchFamily="18" charset="0"/>
                <a:cs typeface="Times New Roman" panose="02020603050405020304" pitchFamily="18" charset="0"/>
              </a:rPr>
              <a:t> 2</a:t>
            </a:r>
          </a:p>
          <a:p>
            <a:pPr algn="just"/>
            <a:endParaRPr lang="fr-FR" sz="3200" dirty="0">
              <a:latin typeface="Times New Roman" panose="02020603050405020304" pitchFamily="18" charset="0"/>
              <a:cs typeface="Times New Roman" panose="02020603050405020304" pitchFamily="18" charset="0"/>
            </a:endParaRPr>
          </a:p>
          <a:p>
            <a:pPr algn="just"/>
            <a:r>
              <a:rPr lang="fr-FR" sz="3200" b="1" dirty="0">
                <a:latin typeface="Times New Roman" panose="02020603050405020304" pitchFamily="18" charset="0"/>
                <a:cs typeface="Times New Roman" panose="02020603050405020304" pitchFamily="18" charset="0"/>
                <a:hlinkClick r:id="rId2"/>
              </a:rPr>
              <a:t>15</a:t>
            </a:r>
            <a:r>
              <a:rPr lang="fr-FR" sz="3200" dirty="0">
                <a:latin typeface="Times New Roman" panose="02020603050405020304" pitchFamily="18" charset="0"/>
                <a:cs typeface="Times New Roman" panose="02020603050405020304" pitchFamily="18" charset="0"/>
              </a:rPr>
              <a:t>Le SEIGNEUR Dieu prit l’homme et l’établit dans le jardin d’Eden pour cultiver le sol et le garder. </a:t>
            </a:r>
          </a:p>
          <a:p>
            <a:pPr algn="just"/>
            <a:r>
              <a:rPr lang="fr-FR" sz="3200" b="1" dirty="0">
                <a:latin typeface="Times New Roman" panose="02020603050405020304" pitchFamily="18" charset="0"/>
                <a:cs typeface="Times New Roman" panose="02020603050405020304" pitchFamily="18" charset="0"/>
                <a:hlinkClick r:id="rId3"/>
              </a:rPr>
              <a:t>16</a:t>
            </a:r>
            <a:r>
              <a:rPr lang="fr-FR" sz="3200" dirty="0">
                <a:latin typeface="Times New Roman" panose="02020603050405020304" pitchFamily="18" charset="0"/>
                <a:cs typeface="Times New Roman" panose="02020603050405020304" pitchFamily="18" charset="0"/>
              </a:rPr>
              <a:t>Le SEIGNEUR Dieu prescrivit à l’homme : « Tu pourras manger de tout arbre du jardin, </a:t>
            </a:r>
          </a:p>
          <a:p>
            <a:pPr algn="just"/>
            <a:r>
              <a:rPr lang="fr-FR" sz="3200" b="1" dirty="0">
                <a:latin typeface="Times New Roman" panose="02020603050405020304" pitchFamily="18" charset="0"/>
                <a:cs typeface="Times New Roman" panose="02020603050405020304" pitchFamily="18" charset="0"/>
                <a:hlinkClick r:id="rId4"/>
              </a:rPr>
              <a:t>17</a:t>
            </a:r>
            <a:r>
              <a:rPr lang="fr-FR" sz="3200" dirty="0">
                <a:latin typeface="Times New Roman" panose="02020603050405020304" pitchFamily="18" charset="0"/>
                <a:cs typeface="Times New Roman" panose="02020603050405020304" pitchFamily="18" charset="0"/>
              </a:rPr>
              <a:t>mais tu ne mangeras pas de l’arbre de la connaissance de ce qui est bon ou mauvais car, du jour où tu en mangeras, tu devras mourir. » (…)</a:t>
            </a:r>
          </a:p>
        </p:txBody>
      </p:sp>
    </p:spTree>
    <p:extLst>
      <p:ext uri="{BB962C8B-B14F-4D97-AF65-F5344CB8AC3E}">
        <p14:creationId xmlns:p14="http://schemas.microsoft.com/office/powerpoint/2010/main" val="3707189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ZoneTexte 4">
            <a:extLst>
              <a:ext uri="{FF2B5EF4-FFF2-40B4-BE49-F238E27FC236}">
                <a16:creationId xmlns:a16="http://schemas.microsoft.com/office/drawing/2014/main" id="{2CB204DF-0925-7642-B8C6-9A2AD2372EB6}"/>
              </a:ext>
            </a:extLst>
          </p:cNvPr>
          <p:cNvSpPr txBox="1"/>
          <p:nvPr/>
        </p:nvSpPr>
        <p:spPr>
          <a:xfrm>
            <a:off x="8358835" y="5934670"/>
            <a:ext cx="3833101" cy="646331"/>
          </a:xfrm>
          <a:prstGeom prst="rect">
            <a:avLst/>
          </a:prstGeom>
        </p:spPr>
        <p:txBody>
          <a:bodyPr wrap="none" rtlCol="0">
            <a:spAutoFit/>
          </a:bodyPr>
          <a:lstStyle/>
          <a:p>
            <a:r>
              <a:rPr lang="fr-FR" dirty="0"/>
              <a:t>Les Très Riches Heures du duc de Berry</a:t>
            </a:r>
          </a:p>
          <a:p>
            <a:r>
              <a:rPr lang="fr-FR" dirty="0"/>
              <a:t>1411-1416, Musée Condé (Chantilly)</a:t>
            </a:r>
          </a:p>
        </p:txBody>
      </p:sp>
      <p:pic>
        <p:nvPicPr>
          <p:cNvPr id="4" name="Image 3">
            <a:extLst>
              <a:ext uri="{FF2B5EF4-FFF2-40B4-BE49-F238E27FC236}">
                <a16:creationId xmlns:a16="http://schemas.microsoft.com/office/drawing/2014/main" id="{D7F43264-B326-954C-9492-F3F95D87CD5E}"/>
              </a:ext>
            </a:extLst>
          </p:cNvPr>
          <p:cNvPicPr>
            <a:picLocks noChangeAspect="1"/>
          </p:cNvPicPr>
          <p:nvPr/>
        </p:nvPicPr>
        <p:blipFill>
          <a:blip r:embed="rId2"/>
          <a:stretch>
            <a:fillRect/>
          </a:stretch>
        </p:blipFill>
        <p:spPr>
          <a:xfrm>
            <a:off x="6972300" y="-1705"/>
            <a:ext cx="5219700" cy="6859705"/>
          </a:xfrm>
          <a:prstGeom prst="rect">
            <a:avLst/>
          </a:prstGeom>
        </p:spPr>
      </p:pic>
      <p:sp>
        <p:nvSpPr>
          <p:cNvPr id="2" name="ZoneTexte 1">
            <a:extLst>
              <a:ext uri="{FF2B5EF4-FFF2-40B4-BE49-F238E27FC236}">
                <a16:creationId xmlns:a16="http://schemas.microsoft.com/office/drawing/2014/main" id="{660529FE-2823-3441-BB4F-32F0662838D5}"/>
              </a:ext>
            </a:extLst>
          </p:cNvPr>
          <p:cNvSpPr txBox="1"/>
          <p:nvPr/>
        </p:nvSpPr>
        <p:spPr>
          <a:xfrm>
            <a:off x="0" y="0"/>
            <a:ext cx="7265325" cy="6986528"/>
          </a:xfrm>
          <a:prstGeom prst="rect">
            <a:avLst/>
          </a:prstGeom>
          <a:solidFill>
            <a:schemeClr val="bg1"/>
          </a:solidFill>
        </p:spPr>
        <p:txBody>
          <a:bodyPr wrap="square" rtlCol="0">
            <a:spAutoFit/>
          </a:bodyPr>
          <a:lstStyle/>
          <a:p>
            <a:pPr algn="ctr"/>
            <a:r>
              <a:rPr lang="fr-FR" sz="3200" b="1" dirty="0" err="1">
                <a:latin typeface="Times New Roman" panose="02020603050405020304" pitchFamily="18" charset="0"/>
                <a:cs typeface="Times New Roman" panose="02020603050405020304" pitchFamily="18" charset="0"/>
              </a:rPr>
              <a:t>Gn</a:t>
            </a:r>
            <a:r>
              <a:rPr lang="fr-FR" sz="3200" b="1" dirty="0">
                <a:latin typeface="Times New Roman" panose="02020603050405020304" pitchFamily="18" charset="0"/>
                <a:cs typeface="Times New Roman" panose="02020603050405020304" pitchFamily="18" charset="0"/>
              </a:rPr>
              <a:t> 3</a:t>
            </a:r>
          </a:p>
          <a:p>
            <a:r>
              <a:rPr lang="fr-FR" sz="3200" b="1" dirty="0">
                <a:solidFill>
                  <a:srgbClr val="0563C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1</a:t>
            </a:r>
            <a:r>
              <a:rPr lang="fr-FR" sz="3200" dirty="0">
                <a:latin typeface="Times New Roman" panose="02020603050405020304" pitchFamily="18" charset="0"/>
                <a:cs typeface="Times New Roman" panose="02020603050405020304" pitchFamily="18" charset="0"/>
              </a:rPr>
              <a:t>Or le serpent était la plus astucieuse de toutes les bêtes des champs que le SEIGNEUR Dieu avait faites. Il dit à la femme : « Vraiment ! Dieu vous a dit : “Vous ne mangerez pas de tout arbre du jardin”… » </a:t>
            </a:r>
          </a:p>
          <a:p>
            <a:r>
              <a:rPr lang="fr-FR" sz="3200" b="1" dirty="0">
                <a:latin typeface="Times New Roman" panose="02020603050405020304" pitchFamily="18" charset="0"/>
                <a:cs typeface="Times New Roman" panose="02020603050405020304" pitchFamily="18" charset="0"/>
                <a:hlinkClick r:id="rId4"/>
              </a:rPr>
              <a:t>2</a:t>
            </a:r>
            <a:r>
              <a:rPr lang="fr-FR" sz="3200" dirty="0">
                <a:latin typeface="Times New Roman" panose="02020603050405020304" pitchFamily="18" charset="0"/>
                <a:cs typeface="Times New Roman" panose="02020603050405020304" pitchFamily="18" charset="0"/>
              </a:rPr>
              <a:t>La femme répondit au serpent : « Nous pouvons manger du fruit des arbres du jardin, </a:t>
            </a:r>
          </a:p>
          <a:p>
            <a:r>
              <a:rPr lang="fr-FR" sz="3200" b="1" dirty="0">
                <a:latin typeface="Times New Roman" panose="02020603050405020304" pitchFamily="18" charset="0"/>
                <a:cs typeface="Times New Roman" panose="02020603050405020304" pitchFamily="18" charset="0"/>
                <a:hlinkClick r:id="rId5"/>
              </a:rPr>
              <a:t>3</a:t>
            </a:r>
            <a:r>
              <a:rPr lang="fr-FR" sz="3200" dirty="0">
                <a:latin typeface="Times New Roman" panose="02020603050405020304" pitchFamily="18" charset="0"/>
                <a:cs typeface="Times New Roman" panose="02020603050405020304" pitchFamily="18" charset="0"/>
              </a:rPr>
              <a:t>mais du fruit de l’arbre qui est au milieu du jardin, Dieu a dit : “Vous n’en mangerez pas et vous n’y toucherez pas afin de ne pas mourir.” » </a:t>
            </a:r>
          </a:p>
        </p:txBody>
      </p:sp>
    </p:spTree>
    <p:extLst>
      <p:ext uri="{BB962C8B-B14F-4D97-AF65-F5344CB8AC3E}">
        <p14:creationId xmlns:p14="http://schemas.microsoft.com/office/powerpoint/2010/main" val="1769618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arbre, extérieur, plusieurs&#10;&#10;Description générée automatiquement">
            <a:extLst>
              <a:ext uri="{FF2B5EF4-FFF2-40B4-BE49-F238E27FC236}">
                <a16:creationId xmlns:a16="http://schemas.microsoft.com/office/drawing/2014/main" id="{6A2C725A-9B15-AD4A-B370-5358898CA1C9}"/>
              </a:ext>
            </a:extLst>
          </p:cNvPr>
          <p:cNvPicPr>
            <a:picLocks noChangeAspect="1"/>
          </p:cNvPicPr>
          <p:nvPr/>
        </p:nvPicPr>
        <p:blipFill>
          <a:blip r:embed="rId2"/>
          <a:stretch>
            <a:fillRect/>
          </a:stretch>
        </p:blipFill>
        <p:spPr>
          <a:xfrm>
            <a:off x="0" y="0"/>
            <a:ext cx="4554265" cy="6858000"/>
          </a:xfrm>
          <a:prstGeom prst="rect">
            <a:avLst/>
          </a:prstGeom>
        </p:spPr>
      </p:pic>
      <p:sp>
        <p:nvSpPr>
          <p:cNvPr id="5" name="Rectangle 4">
            <a:extLst>
              <a:ext uri="{FF2B5EF4-FFF2-40B4-BE49-F238E27FC236}">
                <a16:creationId xmlns:a16="http://schemas.microsoft.com/office/drawing/2014/main" id="{D274E5BC-1CE4-DD44-9FA8-30DB4C9BB7ED}"/>
              </a:ext>
            </a:extLst>
          </p:cNvPr>
          <p:cNvSpPr/>
          <p:nvPr/>
        </p:nvSpPr>
        <p:spPr>
          <a:xfrm>
            <a:off x="4665101" y="97908"/>
            <a:ext cx="7270178" cy="6494085"/>
          </a:xfrm>
          <a:prstGeom prst="rect">
            <a:avLst/>
          </a:prstGeom>
        </p:spPr>
        <p:txBody>
          <a:bodyPr wrap="square">
            <a:spAutoFit/>
          </a:bodyPr>
          <a:lstStyle/>
          <a:p>
            <a:r>
              <a:rPr lang="fr-FR" sz="3200" b="1" dirty="0">
                <a:latin typeface="Times New Roman" panose="02020603050405020304" pitchFamily="18" charset="0"/>
                <a:cs typeface="Times New Roman" panose="02020603050405020304" pitchFamily="18" charset="0"/>
                <a:hlinkClick r:id="rId3"/>
              </a:rPr>
              <a:t>4</a:t>
            </a:r>
            <a:r>
              <a:rPr lang="fr-FR" sz="3200" dirty="0">
                <a:latin typeface="Times New Roman" panose="02020603050405020304" pitchFamily="18" charset="0"/>
                <a:cs typeface="Times New Roman" panose="02020603050405020304" pitchFamily="18" charset="0"/>
              </a:rPr>
              <a:t>Le serpent dit à la femme : « Non, vous ne mourrez pas, </a:t>
            </a:r>
          </a:p>
          <a:p>
            <a:r>
              <a:rPr lang="fr-FR" sz="3200" b="1" dirty="0">
                <a:latin typeface="Times New Roman" panose="02020603050405020304" pitchFamily="18" charset="0"/>
                <a:cs typeface="Times New Roman" panose="02020603050405020304" pitchFamily="18" charset="0"/>
                <a:hlinkClick r:id="rId4"/>
              </a:rPr>
              <a:t>5</a:t>
            </a:r>
            <a:r>
              <a:rPr lang="fr-FR" sz="3200" dirty="0">
                <a:latin typeface="Times New Roman" panose="02020603050405020304" pitchFamily="18" charset="0"/>
                <a:cs typeface="Times New Roman" panose="02020603050405020304" pitchFamily="18" charset="0"/>
              </a:rPr>
              <a:t>mais Dieu sait que le jour où vous en mangerez, vos yeux s’ouvriront et vous serez comme des dieux possédant la connaissance de ce qui est bon ou mauvais. »</a:t>
            </a:r>
          </a:p>
          <a:p>
            <a:r>
              <a:rPr lang="fr-FR" sz="3200" b="1" dirty="0">
                <a:latin typeface="Times New Roman" panose="02020603050405020304" pitchFamily="18" charset="0"/>
                <a:cs typeface="Times New Roman" panose="02020603050405020304" pitchFamily="18" charset="0"/>
                <a:hlinkClick r:id="rId5"/>
              </a:rPr>
              <a:t>6</a:t>
            </a:r>
            <a:r>
              <a:rPr lang="fr-FR" sz="3200" dirty="0">
                <a:latin typeface="Times New Roman" panose="02020603050405020304" pitchFamily="18" charset="0"/>
                <a:cs typeface="Times New Roman" panose="02020603050405020304" pitchFamily="18" charset="0"/>
              </a:rPr>
              <a:t>La femme vit que l’arbre était bon à manger, séduisant à regarder, précieux pour agir avec clairvoyance. Elle en prit un fruit dont elle mangea, elle en donna aussi à son mari, qui était avec elle, et il en mangea. </a:t>
            </a:r>
          </a:p>
        </p:txBody>
      </p:sp>
      <p:sp>
        <p:nvSpPr>
          <p:cNvPr id="2" name="ZoneTexte 1">
            <a:extLst>
              <a:ext uri="{FF2B5EF4-FFF2-40B4-BE49-F238E27FC236}">
                <a16:creationId xmlns:a16="http://schemas.microsoft.com/office/drawing/2014/main" id="{7BF83A85-00D3-CD41-A8F0-A148C4C09BDE}"/>
              </a:ext>
            </a:extLst>
          </p:cNvPr>
          <p:cNvSpPr txBox="1"/>
          <p:nvPr/>
        </p:nvSpPr>
        <p:spPr>
          <a:xfrm flipH="1">
            <a:off x="182109" y="6063884"/>
            <a:ext cx="4190046" cy="646331"/>
          </a:xfrm>
          <a:prstGeom prst="rect">
            <a:avLst/>
          </a:prstGeom>
          <a:noFill/>
        </p:spPr>
        <p:txBody>
          <a:bodyPr wrap="square" rtlCol="0">
            <a:spAutoFit/>
          </a:bodyPr>
          <a:lstStyle/>
          <a:p>
            <a:r>
              <a:rPr lang="fr-FR" dirty="0">
                <a:solidFill>
                  <a:schemeClr val="bg1"/>
                </a:solidFill>
              </a:rPr>
              <a:t>Lucas Cranach l’Ancien, </a:t>
            </a:r>
            <a:r>
              <a:rPr lang="fr-FR" i="1" dirty="0">
                <a:solidFill>
                  <a:schemeClr val="bg1"/>
                </a:solidFill>
              </a:rPr>
              <a:t>Adam et Eve, </a:t>
            </a:r>
          </a:p>
          <a:p>
            <a:r>
              <a:rPr lang="fr-FR" dirty="0">
                <a:solidFill>
                  <a:schemeClr val="bg1"/>
                </a:solidFill>
              </a:rPr>
              <a:t>1526, Institut </a:t>
            </a:r>
            <a:r>
              <a:rPr lang="fr-FR" dirty="0" err="1">
                <a:solidFill>
                  <a:schemeClr val="bg1"/>
                </a:solidFill>
              </a:rPr>
              <a:t>Courtauld</a:t>
            </a:r>
            <a:r>
              <a:rPr lang="fr-FR" dirty="0">
                <a:solidFill>
                  <a:schemeClr val="bg1"/>
                </a:solidFill>
              </a:rPr>
              <a:t> (Londres)</a:t>
            </a:r>
          </a:p>
        </p:txBody>
      </p:sp>
    </p:spTree>
    <p:extLst>
      <p:ext uri="{BB962C8B-B14F-4D97-AF65-F5344CB8AC3E}">
        <p14:creationId xmlns:p14="http://schemas.microsoft.com/office/powerpoint/2010/main" val="2834157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7403F5A-D23A-C944-91F0-78E9B3FD9BCB}"/>
              </a:ext>
            </a:extLst>
          </p:cNvPr>
          <p:cNvSpPr txBox="1"/>
          <p:nvPr/>
        </p:nvSpPr>
        <p:spPr>
          <a:xfrm>
            <a:off x="0" y="0"/>
            <a:ext cx="12070080" cy="6986528"/>
          </a:xfrm>
          <a:prstGeom prst="rect">
            <a:avLst/>
          </a:prstGeom>
          <a:noFill/>
        </p:spPr>
        <p:txBody>
          <a:bodyPr wrap="square" rtlCol="0">
            <a:spAutoFit/>
          </a:bodyPr>
          <a:lstStyle/>
          <a:p>
            <a:r>
              <a:rPr lang="fr-FR" sz="3200" b="1" dirty="0">
                <a:latin typeface="Times New Roman" panose="02020603050405020304" pitchFamily="18" charset="0"/>
                <a:cs typeface="Times New Roman" panose="02020603050405020304" pitchFamily="18" charset="0"/>
                <a:hlinkClick r:id="rId2"/>
              </a:rPr>
              <a:t>7</a:t>
            </a:r>
            <a:r>
              <a:rPr lang="fr-FR" sz="3200" dirty="0">
                <a:latin typeface="Times New Roman" panose="02020603050405020304" pitchFamily="18" charset="0"/>
                <a:cs typeface="Times New Roman" panose="02020603050405020304" pitchFamily="18" charset="0"/>
              </a:rPr>
              <a:t>Leurs yeux à tous deux s’ouvrirent et ils surent qu’ils étaient nus. Ayant cousu des feuilles de figuier, ils s’en firent des pagnes.</a:t>
            </a:r>
          </a:p>
          <a:p>
            <a:r>
              <a:rPr lang="fr-FR" sz="3200" b="1" dirty="0">
                <a:latin typeface="Times New Roman" panose="02020603050405020304" pitchFamily="18" charset="0"/>
                <a:cs typeface="Times New Roman" panose="02020603050405020304" pitchFamily="18" charset="0"/>
                <a:hlinkClick r:id="rId3"/>
              </a:rPr>
              <a:t>8</a:t>
            </a:r>
            <a:r>
              <a:rPr lang="fr-FR" sz="3200" dirty="0">
                <a:latin typeface="Times New Roman" panose="02020603050405020304" pitchFamily="18" charset="0"/>
                <a:cs typeface="Times New Roman" panose="02020603050405020304" pitchFamily="18" charset="0"/>
              </a:rPr>
              <a:t>Or ils entendirent la voix du SEIGNEUR Dieu qui se promenait dans le jardin au souffle du jour. L’homme et la femme se cachèrent devant le SEIGNEUR Dieu au milieu des arbres du jardin. </a:t>
            </a:r>
          </a:p>
          <a:p>
            <a:r>
              <a:rPr lang="fr-FR" sz="3200" b="1" dirty="0">
                <a:latin typeface="Times New Roman" panose="02020603050405020304" pitchFamily="18" charset="0"/>
                <a:cs typeface="Times New Roman" panose="02020603050405020304" pitchFamily="18" charset="0"/>
                <a:hlinkClick r:id="rId4"/>
              </a:rPr>
              <a:t>9</a:t>
            </a:r>
            <a:r>
              <a:rPr lang="fr-FR" sz="3200" dirty="0">
                <a:latin typeface="Times New Roman" panose="02020603050405020304" pitchFamily="18" charset="0"/>
                <a:cs typeface="Times New Roman" panose="02020603050405020304" pitchFamily="18" charset="0"/>
              </a:rPr>
              <a:t>Le SEIGNEUR Dieu appela l’homme et lui dit : « Où es-tu ? » </a:t>
            </a:r>
          </a:p>
          <a:p>
            <a:r>
              <a:rPr lang="fr-FR" sz="3200" b="1" dirty="0">
                <a:latin typeface="Times New Roman" panose="02020603050405020304" pitchFamily="18" charset="0"/>
                <a:cs typeface="Times New Roman" panose="02020603050405020304" pitchFamily="18" charset="0"/>
                <a:hlinkClick r:id="rId5"/>
              </a:rPr>
              <a:t>10</a:t>
            </a:r>
            <a:r>
              <a:rPr lang="fr-FR" sz="3200" dirty="0">
                <a:latin typeface="Times New Roman" panose="02020603050405020304" pitchFamily="18" charset="0"/>
                <a:cs typeface="Times New Roman" panose="02020603050405020304" pitchFamily="18" charset="0"/>
              </a:rPr>
              <a:t>Il répondit : « J’ai entendu ta voix dans le jardin, j’ai pris peur car j’étais nu, et je me suis caché. » – </a:t>
            </a:r>
          </a:p>
          <a:p>
            <a:r>
              <a:rPr lang="fr-FR" sz="3200" b="1" dirty="0">
                <a:latin typeface="Times New Roman" panose="02020603050405020304" pitchFamily="18" charset="0"/>
                <a:cs typeface="Times New Roman" panose="02020603050405020304" pitchFamily="18" charset="0"/>
                <a:hlinkClick r:id="rId6"/>
              </a:rPr>
              <a:t>11</a:t>
            </a:r>
            <a:r>
              <a:rPr lang="fr-FR" sz="3200" dirty="0">
                <a:latin typeface="Times New Roman" panose="02020603050405020304" pitchFamily="18" charset="0"/>
                <a:cs typeface="Times New Roman" panose="02020603050405020304" pitchFamily="18" charset="0"/>
              </a:rPr>
              <a:t>« Qui t’a révélé, dit-il, que tu étais nu ? Est-ce que tu as mangé de l’arbre dont je t’avais prescrit de ne pas manger ? » </a:t>
            </a:r>
          </a:p>
          <a:p>
            <a:r>
              <a:rPr lang="fr-FR" sz="3200" b="1" dirty="0">
                <a:latin typeface="Times New Roman" panose="02020603050405020304" pitchFamily="18" charset="0"/>
                <a:cs typeface="Times New Roman" panose="02020603050405020304" pitchFamily="18" charset="0"/>
                <a:hlinkClick r:id="rId7"/>
              </a:rPr>
              <a:t>12</a:t>
            </a:r>
            <a:r>
              <a:rPr lang="fr-FR" sz="3200" dirty="0">
                <a:latin typeface="Times New Roman" panose="02020603050405020304" pitchFamily="18" charset="0"/>
                <a:cs typeface="Times New Roman" panose="02020603050405020304" pitchFamily="18" charset="0"/>
              </a:rPr>
              <a:t>L’homme répondit : « La femme que tu as mise auprès de moi, c’est elle qui m’a donné du fruit de l’arbre, et j’en ai mangé. »</a:t>
            </a:r>
          </a:p>
          <a:p>
            <a:r>
              <a:rPr lang="fr-FR" sz="3200" b="1" dirty="0">
                <a:latin typeface="Times New Roman" panose="02020603050405020304" pitchFamily="18" charset="0"/>
                <a:cs typeface="Times New Roman" panose="02020603050405020304" pitchFamily="18" charset="0"/>
                <a:hlinkClick r:id="rId8"/>
              </a:rPr>
              <a:t>13</a:t>
            </a:r>
            <a:r>
              <a:rPr lang="fr-FR" sz="3200" dirty="0">
                <a:latin typeface="Times New Roman" panose="02020603050405020304" pitchFamily="18" charset="0"/>
                <a:cs typeface="Times New Roman" panose="02020603050405020304" pitchFamily="18" charset="0"/>
              </a:rPr>
              <a:t>Le SEIGNEUR Dieu dit à la femme : « Qu’as-tu fait là ? » La femme répondit : « Le serpent m’a trompée et j’ai mangé. »</a:t>
            </a:r>
          </a:p>
        </p:txBody>
      </p:sp>
    </p:spTree>
    <p:extLst>
      <p:ext uri="{BB962C8B-B14F-4D97-AF65-F5344CB8AC3E}">
        <p14:creationId xmlns:p14="http://schemas.microsoft.com/office/powerpoint/2010/main" val="2130467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6E67FE6-148B-0943-9A6E-5A82ED2F952C}"/>
              </a:ext>
            </a:extLst>
          </p:cNvPr>
          <p:cNvSpPr txBox="1"/>
          <p:nvPr/>
        </p:nvSpPr>
        <p:spPr>
          <a:xfrm>
            <a:off x="161365" y="731520"/>
            <a:ext cx="12030635" cy="5016758"/>
          </a:xfrm>
          <a:prstGeom prst="rect">
            <a:avLst/>
          </a:prstGeom>
          <a:noFill/>
        </p:spPr>
        <p:txBody>
          <a:bodyPr wrap="square" rtlCol="0">
            <a:spAutoFit/>
          </a:bodyPr>
          <a:lstStyle/>
          <a:p>
            <a:pPr algn="just"/>
            <a:r>
              <a:rPr lang="fr-FR" sz="3200" b="1" dirty="0">
                <a:latin typeface="Times New Roman" panose="02020603050405020304" pitchFamily="18" charset="0"/>
                <a:cs typeface="Times New Roman" panose="02020603050405020304" pitchFamily="18" charset="0"/>
                <a:hlinkClick r:id="rId2"/>
              </a:rPr>
              <a:t>14</a:t>
            </a:r>
            <a:r>
              <a:rPr lang="fr-FR" sz="3200" dirty="0">
                <a:latin typeface="Times New Roman" panose="02020603050405020304" pitchFamily="18" charset="0"/>
                <a:cs typeface="Times New Roman" panose="02020603050405020304" pitchFamily="18" charset="0"/>
              </a:rPr>
              <a:t>Le SEIGNEUR Dieu dit au serpent : « Parce que tu as fait cela, tu seras maudit entre tous les bestiaux et toutes les bêtes des champs ; tu marcheras sur ton ventre et tu mangeras de la poussière tous les jours de ta vie. </a:t>
            </a:r>
          </a:p>
          <a:p>
            <a:pPr algn="just"/>
            <a:r>
              <a:rPr lang="fr-FR" sz="3200" b="1" dirty="0">
                <a:latin typeface="Times New Roman" panose="02020603050405020304" pitchFamily="18" charset="0"/>
                <a:cs typeface="Times New Roman" panose="02020603050405020304" pitchFamily="18" charset="0"/>
                <a:hlinkClick r:id="rId3"/>
              </a:rPr>
              <a:t>15</a:t>
            </a:r>
            <a:r>
              <a:rPr lang="fr-FR" sz="3200" dirty="0">
                <a:latin typeface="Times New Roman" panose="02020603050405020304" pitchFamily="18" charset="0"/>
                <a:cs typeface="Times New Roman" panose="02020603050405020304" pitchFamily="18" charset="0"/>
              </a:rPr>
              <a:t>Je mettrai l’hostilité entre toi et la femme, entre ta descendance et sa descendance. Celle-ci te meurtrira à la tête et toi, tu la meurtriras au talon. »</a:t>
            </a:r>
          </a:p>
          <a:p>
            <a:pPr algn="just"/>
            <a:r>
              <a:rPr lang="fr-FR" sz="3200" b="1" dirty="0">
                <a:latin typeface="Times New Roman" panose="02020603050405020304" pitchFamily="18" charset="0"/>
                <a:cs typeface="Times New Roman" panose="02020603050405020304" pitchFamily="18" charset="0"/>
                <a:hlinkClick r:id="rId4"/>
              </a:rPr>
              <a:t>16</a:t>
            </a:r>
            <a:r>
              <a:rPr lang="fr-FR" sz="3200" dirty="0">
                <a:latin typeface="Times New Roman" panose="02020603050405020304" pitchFamily="18" charset="0"/>
                <a:cs typeface="Times New Roman" panose="02020603050405020304" pitchFamily="18" charset="0"/>
              </a:rPr>
              <a:t>Il dit à la femme : « Je ferai qu’enceinte, tu sois dans de grandes souffrances ; c’est péniblement que tu enfanteras des fils. Ton désir te poussera vers ton homme et lui te dominera. »</a:t>
            </a:r>
          </a:p>
        </p:txBody>
      </p:sp>
    </p:spTree>
    <p:extLst>
      <p:ext uri="{BB962C8B-B14F-4D97-AF65-F5344CB8AC3E}">
        <p14:creationId xmlns:p14="http://schemas.microsoft.com/office/powerpoint/2010/main" val="3099947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C3C30F8-A239-5B92-3BD6-076C55EC30E9}"/>
              </a:ext>
            </a:extLst>
          </p:cNvPr>
          <p:cNvSpPr txBox="1"/>
          <p:nvPr/>
        </p:nvSpPr>
        <p:spPr>
          <a:xfrm>
            <a:off x="767542" y="1028343"/>
            <a:ext cx="10656916" cy="4801314"/>
          </a:xfrm>
          <a:prstGeom prst="rect">
            <a:avLst/>
          </a:prstGeom>
          <a:noFill/>
        </p:spPr>
        <p:txBody>
          <a:bodyPr wrap="square" rtlCol="0">
            <a:spAutoFit/>
          </a:bodyPr>
          <a:lstStyle/>
          <a:p>
            <a:pPr algn="just"/>
            <a:r>
              <a:rPr lang="fr-FR" sz="3200" b="1" dirty="0">
                <a:latin typeface="Times New Roman" panose="02020603050405020304" pitchFamily="18" charset="0"/>
                <a:cs typeface="Times New Roman" panose="02020603050405020304" pitchFamily="18" charset="0"/>
                <a:hlinkClick r:id="rId2"/>
              </a:rPr>
              <a:t>17</a:t>
            </a:r>
            <a:r>
              <a:rPr lang="fr-FR" sz="3200" dirty="0">
                <a:latin typeface="Times New Roman" panose="02020603050405020304" pitchFamily="18" charset="0"/>
                <a:cs typeface="Times New Roman" panose="02020603050405020304" pitchFamily="18" charset="0"/>
              </a:rPr>
              <a:t>Il dit à Adam : « Parce que tu as écouté la voix de ta femme et que tu as mangé de l’arbre dont je t’avais formellement prescrit de ne pas manger, le sol sera maudit à cause de toi. C’est dans la peine que tu t’en nourriras tous les jours de ta vie, </a:t>
            </a:r>
          </a:p>
          <a:p>
            <a:r>
              <a:rPr lang="fr-FR" sz="3200" b="1" dirty="0">
                <a:latin typeface="Times New Roman" panose="02020603050405020304" pitchFamily="18" charset="0"/>
                <a:cs typeface="Times New Roman" panose="02020603050405020304" pitchFamily="18" charset="0"/>
                <a:hlinkClick r:id="rId3"/>
              </a:rPr>
              <a:t>18</a:t>
            </a:r>
            <a:r>
              <a:rPr lang="fr-FR" sz="3200" dirty="0">
                <a:latin typeface="Times New Roman" panose="02020603050405020304" pitchFamily="18" charset="0"/>
                <a:cs typeface="Times New Roman" panose="02020603050405020304" pitchFamily="18" charset="0"/>
              </a:rPr>
              <a:t>il fera germer pour toi l’épine et le chardon et tu mangeras l’herbe des champs. </a:t>
            </a:r>
          </a:p>
          <a:p>
            <a:r>
              <a:rPr lang="fr-FR" sz="3200" b="1" dirty="0">
                <a:latin typeface="Times New Roman" panose="02020603050405020304" pitchFamily="18" charset="0"/>
                <a:cs typeface="Times New Roman" panose="02020603050405020304" pitchFamily="18" charset="0"/>
                <a:hlinkClick r:id="rId4"/>
              </a:rPr>
              <a:t>19</a:t>
            </a:r>
            <a:r>
              <a:rPr lang="fr-FR" sz="3200" dirty="0">
                <a:latin typeface="Times New Roman" panose="02020603050405020304" pitchFamily="18" charset="0"/>
                <a:cs typeface="Times New Roman" panose="02020603050405020304" pitchFamily="18" charset="0"/>
              </a:rPr>
              <a:t>A la sueur de ton visage tu mangeras du pain jusqu’à ce que tu retournes au sol car c’est de lui que tu as été pris. Oui, tu es poussière et à la poussière tu retourneras. »</a:t>
            </a:r>
          </a:p>
          <a:p>
            <a:endParaRPr lang="fr-FR" dirty="0"/>
          </a:p>
        </p:txBody>
      </p:sp>
    </p:spTree>
    <p:extLst>
      <p:ext uri="{BB962C8B-B14F-4D97-AF65-F5344CB8AC3E}">
        <p14:creationId xmlns:p14="http://schemas.microsoft.com/office/powerpoint/2010/main" val="3624861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E32A2E7-251A-2E44-9C31-17CC3F0E862D}"/>
              </a:ext>
            </a:extLst>
          </p:cNvPr>
          <p:cNvSpPr txBox="1"/>
          <p:nvPr/>
        </p:nvSpPr>
        <p:spPr>
          <a:xfrm>
            <a:off x="3648636" y="6060141"/>
            <a:ext cx="3711388" cy="646331"/>
          </a:xfrm>
          <a:prstGeom prst="rect">
            <a:avLst/>
          </a:prstGeom>
          <a:noFill/>
        </p:spPr>
        <p:txBody>
          <a:bodyPr wrap="square" rtlCol="0">
            <a:spAutoFit/>
          </a:bodyPr>
          <a:lstStyle/>
          <a:p>
            <a:r>
              <a:rPr lang="fr-FR" dirty="0"/>
              <a:t>Fra Angelico, Détail de l’Annonciation</a:t>
            </a:r>
          </a:p>
          <a:p>
            <a:r>
              <a:rPr lang="fr-FR" dirty="0"/>
              <a:t>v. 1530, Musée du Prado (Madrid)</a:t>
            </a:r>
          </a:p>
        </p:txBody>
      </p:sp>
      <p:pic>
        <p:nvPicPr>
          <p:cNvPr id="4" name="Image 3" descr="Une image contenant posant&#10;&#10;Description générée automatiquement">
            <a:extLst>
              <a:ext uri="{FF2B5EF4-FFF2-40B4-BE49-F238E27FC236}">
                <a16:creationId xmlns:a16="http://schemas.microsoft.com/office/drawing/2014/main" id="{C2DB448B-C503-5F44-9E36-5A46060380C3}"/>
              </a:ext>
            </a:extLst>
          </p:cNvPr>
          <p:cNvPicPr>
            <a:picLocks noChangeAspect="1"/>
          </p:cNvPicPr>
          <p:nvPr/>
        </p:nvPicPr>
        <p:blipFill>
          <a:blip r:embed="rId2"/>
          <a:stretch>
            <a:fillRect/>
          </a:stretch>
        </p:blipFill>
        <p:spPr>
          <a:xfrm>
            <a:off x="7819505" y="0"/>
            <a:ext cx="4572000" cy="6858000"/>
          </a:xfrm>
          <a:prstGeom prst="rect">
            <a:avLst/>
          </a:prstGeom>
        </p:spPr>
      </p:pic>
      <p:sp>
        <p:nvSpPr>
          <p:cNvPr id="5" name="ZoneTexte 4">
            <a:extLst>
              <a:ext uri="{FF2B5EF4-FFF2-40B4-BE49-F238E27FC236}">
                <a16:creationId xmlns:a16="http://schemas.microsoft.com/office/drawing/2014/main" id="{E6DE2F4E-7363-174D-A934-4F6B17885C47}"/>
              </a:ext>
            </a:extLst>
          </p:cNvPr>
          <p:cNvSpPr txBox="1"/>
          <p:nvPr/>
        </p:nvSpPr>
        <p:spPr>
          <a:xfrm>
            <a:off x="8965" y="151528"/>
            <a:ext cx="7810539" cy="6001643"/>
          </a:xfrm>
          <a:prstGeom prst="rect">
            <a:avLst/>
          </a:prstGeom>
          <a:noFill/>
        </p:spPr>
        <p:txBody>
          <a:bodyPr wrap="square" rtlCol="0">
            <a:spAutoFit/>
          </a:bodyPr>
          <a:lstStyle/>
          <a:p>
            <a:r>
              <a:rPr lang="fr-FR" sz="3200" b="1" dirty="0">
                <a:latin typeface="Times New Roman" panose="02020603050405020304" pitchFamily="18" charset="0"/>
                <a:cs typeface="Times New Roman" panose="02020603050405020304" pitchFamily="18" charset="0"/>
                <a:hlinkClick r:id="rId3"/>
              </a:rPr>
              <a:t>20</a:t>
            </a:r>
            <a:r>
              <a:rPr lang="fr-FR" sz="3200" dirty="0">
                <a:latin typeface="Times New Roman" panose="02020603050405020304" pitchFamily="18" charset="0"/>
                <a:cs typeface="Times New Roman" panose="02020603050405020304" pitchFamily="18" charset="0"/>
              </a:rPr>
              <a:t>L’homme appela sa femme du nom d’Eve – c’est-à-dire La Vivante –, car c’est elle qui a été la mère de tout vivant. </a:t>
            </a:r>
          </a:p>
          <a:p>
            <a:r>
              <a:rPr lang="fr-FR" sz="3200" b="1" dirty="0">
                <a:latin typeface="Times New Roman" panose="02020603050405020304" pitchFamily="18" charset="0"/>
                <a:cs typeface="Times New Roman" panose="02020603050405020304" pitchFamily="18" charset="0"/>
                <a:hlinkClick r:id="rId4"/>
              </a:rPr>
              <a:t>21</a:t>
            </a:r>
            <a:r>
              <a:rPr lang="fr-FR" sz="3200" dirty="0">
                <a:latin typeface="Times New Roman" panose="02020603050405020304" pitchFamily="18" charset="0"/>
                <a:cs typeface="Times New Roman" panose="02020603050405020304" pitchFamily="18" charset="0"/>
              </a:rPr>
              <a:t>Le SEIGNEUR Dieu fit pour Adam et sa femme des tuniques de peau dont il les revêtit. </a:t>
            </a:r>
          </a:p>
          <a:p>
            <a:r>
              <a:rPr lang="fr-FR" sz="3200" b="1" dirty="0">
                <a:latin typeface="Times New Roman" panose="02020603050405020304" pitchFamily="18" charset="0"/>
                <a:cs typeface="Times New Roman" panose="02020603050405020304" pitchFamily="18" charset="0"/>
                <a:hlinkClick r:id="rId5"/>
              </a:rPr>
              <a:t>22</a:t>
            </a:r>
            <a:r>
              <a:rPr lang="fr-FR" sz="3200" dirty="0">
                <a:latin typeface="Times New Roman" panose="02020603050405020304" pitchFamily="18" charset="0"/>
                <a:cs typeface="Times New Roman" panose="02020603050405020304" pitchFamily="18" charset="0"/>
              </a:rPr>
              <a:t>Le SEIGNEUR Dieu dit : « Voici que l’homme est devenu comme l’un de nous par la connaissance de ce qui est bon ou mauvais. Maintenant, qu’il ne tende pas la main pour prendre aussi de l’arbre de vie, en manger et vivre à jamais ! »</a:t>
            </a:r>
          </a:p>
        </p:txBody>
      </p:sp>
    </p:spTree>
    <p:extLst>
      <p:ext uri="{BB962C8B-B14F-4D97-AF65-F5344CB8AC3E}">
        <p14:creationId xmlns:p14="http://schemas.microsoft.com/office/powerpoint/2010/main" val="2052625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BF27E3C-CC1E-C04E-891B-77C24188698D}"/>
              </a:ext>
            </a:extLst>
          </p:cNvPr>
          <p:cNvSpPr txBox="1"/>
          <p:nvPr/>
        </p:nvSpPr>
        <p:spPr>
          <a:xfrm>
            <a:off x="3391593" y="1441851"/>
            <a:ext cx="8110127" cy="3046988"/>
          </a:xfrm>
          <a:prstGeom prst="rect">
            <a:avLst/>
          </a:prstGeom>
          <a:noFill/>
        </p:spPr>
        <p:txBody>
          <a:bodyPr wrap="square" rtlCol="0">
            <a:spAutoFit/>
          </a:bodyPr>
          <a:lstStyle/>
          <a:p>
            <a:pPr algn="just"/>
            <a:r>
              <a:rPr lang="fr-FR" sz="3200" b="1" dirty="0">
                <a:latin typeface="Times New Roman" panose="02020603050405020304" pitchFamily="18" charset="0"/>
                <a:cs typeface="Times New Roman" panose="02020603050405020304" pitchFamily="18" charset="0"/>
                <a:hlinkClick r:id="rId2"/>
              </a:rPr>
              <a:t>23</a:t>
            </a:r>
            <a:r>
              <a:rPr lang="fr-FR" sz="3200" dirty="0">
                <a:latin typeface="Times New Roman" panose="02020603050405020304" pitchFamily="18" charset="0"/>
                <a:cs typeface="Times New Roman" panose="02020603050405020304" pitchFamily="18" charset="0"/>
              </a:rPr>
              <a:t>Le SEIGNEUR Dieu l’expulsa du jardin d’Eden pour cultiver le sol d’où il avait été pris. </a:t>
            </a:r>
          </a:p>
          <a:p>
            <a:pPr algn="just"/>
            <a:r>
              <a:rPr lang="fr-FR" sz="3200" b="1" dirty="0">
                <a:latin typeface="Times New Roman" panose="02020603050405020304" pitchFamily="18" charset="0"/>
                <a:cs typeface="Times New Roman" panose="02020603050405020304" pitchFamily="18" charset="0"/>
                <a:hlinkClick r:id="rId3"/>
              </a:rPr>
              <a:t>24</a:t>
            </a:r>
            <a:r>
              <a:rPr lang="fr-FR" sz="3200" dirty="0">
                <a:latin typeface="Times New Roman" panose="02020603050405020304" pitchFamily="18" charset="0"/>
                <a:cs typeface="Times New Roman" panose="02020603050405020304" pitchFamily="18" charset="0"/>
              </a:rPr>
              <a:t>Ayant chassé l’homme, il posta les chérubins à l’orient du jardin d’Eden avec la flamme de l’épée foudroyante pour garder le chemin de l’arbre de vie.</a:t>
            </a:r>
          </a:p>
        </p:txBody>
      </p:sp>
      <p:sp>
        <p:nvSpPr>
          <p:cNvPr id="5" name="ZoneTexte 4">
            <a:extLst>
              <a:ext uri="{FF2B5EF4-FFF2-40B4-BE49-F238E27FC236}">
                <a16:creationId xmlns:a16="http://schemas.microsoft.com/office/drawing/2014/main" id="{55DA60AE-BA5F-6E4D-B1CA-AA0332E14918}"/>
              </a:ext>
            </a:extLst>
          </p:cNvPr>
          <p:cNvSpPr txBox="1"/>
          <p:nvPr/>
        </p:nvSpPr>
        <p:spPr>
          <a:xfrm>
            <a:off x="3236258" y="5683624"/>
            <a:ext cx="5468471" cy="923330"/>
          </a:xfrm>
          <a:prstGeom prst="rect">
            <a:avLst/>
          </a:prstGeom>
          <a:noFill/>
        </p:spPr>
        <p:txBody>
          <a:bodyPr wrap="square" rtlCol="0">
            <a:spAutoFit/>
          </a:bodyPr>
          <a:lstStyle/>
          <a:p>
            <a:r>
              <a:rPr lang="fr-FR" dirty="0"/>
              <a:t>Masaccio, </a:t>
            </a:r>
            <a:r>
              <a:rPr lang="fr-FR" i="1" dirty="0"/>
              <a:t>Adam et Eve chassés du Paradis</a:t>
            </a:r>
            <a:r>
              <a:rPr lang="fr-FR" dirty="0"/>
              <a:t> (1426-27), chapelle des </a:t>
            </a:r>
            <a:r>
              <a:rPr lang="fr-FR" dirty="0" err="1"/>
              <a:t>Brancacci</a:t>
            </a:r>
            <a:r>
              <a:rPr lang="fr-FR" dirty="0"/>
              <a:t> de l'église  Santa Maria </a:t>
            </a:r>
            <a:r>
              <a:rPr lang="fr-FR" dirty="0" err="1"/>
              <a:t>del</a:t>
            </a:r>
            <a:r>
              <a:rPr lang="fr-FR" dirty="0"/>
              <a:t> Carmine (Florence)</a:t>
            </a:r>
          </a:p>
        </p:txBody>
      </p:sp>
      <p:pic>
        <p:nvPicPr>
          <p:cNvPr id="6" name="Image 5" descr="Une image contenant chien, brun, jouant, boule&#10;&#10;Description générée automatiquement">
            <a:extLst>
              <a:ext uri="{FF2B5EF4-FFF2-40B4-BE49-F238E27FC236}">
                <a16:creationId xmlns:a16="http://schemas.microsoft.com/office/drawing/2014/main" id="{BDCF6BEF-4074-7541-B437-6DB0F76F017A}"/>
              </a:ext>
            </a:extLst>
          </p:cNvPr>
          <p:cNvPicPr>
            <a:picLocks noChangeAspect="1"/>
          </p:cNvPicPr>
          <p:nvPr/>
        </p:nvPicPr>
        <p:blipFill>
          <a:blip r:embed="rId4"/>
          <a:stretch>
            <a:fillRect/>
          </a:stretch>
        </p:blipFill>
        <p:spPr>
          <a:xfrm>
            <a:off x="-1" y="-1"/>
            <a:ext cx="2812473" cy="6982691"/>
          </a:xfrm>
          <a:prstGeom prst="rect">
            <a:avLst/>
          </a:prstGeom>
        </p:spPr>
      </p:pic>
    </p:spTree>
    <p:extLst>
      <p:ext uri="{BB962C8B-B14F-4D97-AF65-F5344CB8AC3E}">
        <p14:creationId xmlns:p14="http://schemas.microsoft.com/office/powerpoint/2010/main" val="2381775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1B9835-B7C5-184C-81F4-56A4B8AAB712}"/>
              </a:ext>
            </a:extLst>
          </p:cNvPr>
          <p:cNvSpPr txBox="1"/>
          <p:nvPr/>
        </p:nvSpPr>
        <p:spPr>
          <a:xfrm>
            <a:off x="1496550" y="1659285"/>
            <a:ext cx="9198899" cy="3539430"/>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 Alors que l’âme devrait demeurer dans la jouissance de tous ces biens, elle prétend se les attribuer à soi-même : refusant de devenir semblable à Dieu par Dieu, mais voulant être par elle-même ce qu’est Dieu, elle se détourne de Dieu (..) Elle ne se suffit plus et rien ne lui suffit, une fois qu’elle s’est éloignée de celui-là seul qui </a:t>
            </a:r>
            <a:r>
              <a:rPr lang="fr-FR" sz="3200">
                <a:latin typeface="Times New Roman" panose="02020603050405020304" pitchFamily="18" charset="0"/>
                <a:cs typeface="Times New Roman" panose="02020603050405020304" pitchFamily="18" charset="0"/>
              </a:rPr>
              <a:t>lui suffit. </a:t>
            </a:r>
            <a:r>
              <a:rPr lang="fr-FR" sz="3200" dirty="0">
                <a:latin typeface="Times New Roman" panose="02020603050405020304" pitchFamily="18" charset="0"/>
                <a:cs typeface="Times New Roman" panose="02020603050405020304" pitchFamily="18" charset="0"/>
              </a:rPr>
              <a:t>» (Augustin, </a:t>
            </a:r>
            <a:r>
              <a:rPr lang="fr-FR" sz="3200" i="1" dirty="0">
                <a:latin typeface="Times New Roman" panose="02020603050405020304" pitchFamily="18" charset="0"/>
                <a:cs typeface="Times New Roman" panose="02020603050405020304" pitchFamily="18" charset="0"/>
              </a:rPr>
              <a:t>La Trinité,</a:t>
            </a:r>
            <a:r>
              <a:rPr lang="fr-FR" sz="3200" dirty="0">
                <a:latin typeface="Times New Roman" panose="02020603050405020304" pitchFamily="18" charset="0"/>
                <a:cs typeface="Times New Roman" panose="02020603050405020304" pitchFamily="18" charset="0"/>
              </a:rPr>
              <a:t> X, 5 7)  </a:t>
            </a:r>
          </a:p>
        </p:txBody>
      </p:sp>
    </p:spTree>
    <p:extLst>
      <p:ext uri="{BB962C8B-B14F-4D97-AF65-F5344CB8AC3E}">
        <p14:creationId xmlns:p14="http://schemas.microsoft.com/office/powerpoint/2010/main" val="1979863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9569684-3DCE-8543-9750-4313AE4CFA54}"/>
              </a:ext>
            </a:extLst>
          </p:cNvPr>
          <p:cNvSpPr txBox="1"/>
          <p:nvPr/>
        </p:nvSpPr>
        <p:spPr>
          <a:xfrm>
            <a:off x="591263" y="920621"/>
            <a:ext cx="11009474" cy="5016758"/>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lui qui est de condition divine n’a pas considéré comme une proie à saisir d’être l’égal de Dieu. Mais il s’est dépouillé, prenant la condition de serviteur, devenant semblable aux hommes, et reconnu à son aspect comme un homme, il s’est abaissé devenant obéissant jusqu’à la mort, à la mort de la croix. C’est pourquoi Dieu l’a souverainement élevé et lui a conféré le Nom qui est au-dessus de tous nom, afin qu’au nom de Jésus tout genou fléchisse, dans les cieux, sur la terre et sous la terre, et que toute langue confesse que le Seigneur, c’est Jésus Christ, à la gloire de Dieu le Père. » (Ph 2, 6-11)</a:t>
            </a:r>
            <a:r>
              <a:rPr lang="fr-FR" sz="3200" u="sng" dirty="0">
                <a:latin typeface="Times New Roman" panose="02020603050405020304" pitchFamily="18" charset="0"/>
                <a:cs typeface="Times New Roman" panose="02020603050405020304" pitchFamily="18" charset="0"/>
              </a:rPr>
              <a:t> </a:t>
            </a:r>
            <a:endParaRPr lang="fr-F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4769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anier, conteneur&#10;&#10;Description générée automatiquement">
            <a:extLst>
              <a:ext uri="{FF2B5EF4-FFF2-40B4-BE49-F238E27FC236}">
                <a16:creationId xmlns:a16="http://schemas.microsoft.com/office/drawing/2014/main" id="{2B24D5C7-5978-A44F-9010-642F57CFA281}"/>
              </a:ext>
            </a:extLst>
          </p:cNvPr>
          <p:cNvPicPr>
            <a:picLocks noChangeAspect="1"/>
          </p:cNvPicPr>
          <p:nvPr/>
        </p:nvPicPr>
        <p:blipFill>
          <a:blip r:embed="rId2"/>
          <a:stretch>
            <a:fillRect/>
          </a:stretch>
        </p:blipFill>
        <p:spPr>
          <a:xfrm>
            <a:off x="3439732" y="-1"/>
            <a:ext cx="5321496" cy="6869567"/>
          </a:xfrm>
          <a:prstGeom prst="rect">
            <a:avLst/>
          </a:prstGeom>
        </p:spPr>
      </p:pic>
      <p:sp>
        <p:nvSpPr>
          <p:cNvPr id="4" name="ZoneTexte 3">
            <a:extLst>
              <a:ext uri="{FF2B5EF4-FFF2-40B4-BE49-F238E27FC236}">
                <a16:creationId xmlns:a16="http://schemas.microsoft.com/office/drawing/2014/main" id="{9FE61E5D-8F36-714C-BF0C-47A799BC8062}"/>
              </a:ext>
            </a:extLst>
          </p:cNvPr>
          <p:cNvSpPr txBox="1"/>
          <p:nvPr/>
        </p:nvSpPr>
        <p:spPr>
          <a:xfrm>
            <a:off x="9292856" y="5656521"/>
            <a:ext cx="2700670" cy="646331"/>
          </a:xfrm>
          <a:prstGeom prst="rect">
            <a:avLst/>
          </a:prstGeom>
          <a:solidFill>
            <a:schemeClr val="bg1"/>
          </a:solidFill>
        </p:spPr>
        <p:txBody>
          <a:bodyPr wrap="square" rtlCol="0">
            <a:spAutoFit/>
          </a:bodyPr>
          <a:lstStyle/>
          <a:p>
            <a:r>
              <a:rPr lang="fr-FR" dirty="0"/>
              <a:t>Tablette V de l’épopée de Gilgamesh</a:t>
            </a:r>
          </a:p>
        </p:txBody>
      </p:sp>
    </p:spTree>
    <p:extLst>
      <p:ext uri="{BB962C8B-B14F-4D97-AF65-F5344CB8AC3E}">
        <p14:creationId xmlns:p14="http://schemas.microsoft.com/office/powerpoint/2010/main" val="2498800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vieux&#10;&#10;Description générée automatiquement">
            <a:extLst>
              <a:ext uri="{FF2B5EF4-FFF2-40B4-BE49-F238E27FC236}">
                <a16:creationId xmlns:a16="http://schemas.microsoft.com/office/drawing/2014/main" id="{F5C89CE4-0923-7743-B550-2DB277293D9C}"/>
              </a:ext>
            </a:extLst>
          </p:cNvPr>
          <p:cNvPicPr>
            <a:picLocks noChangeAspect="1"/>
          </p:cNvPicPr>
          <p:nvPr/>
        </p:nvPicPr>
        <p:blipFill>
          <a:blip r:embed="rId2"/>
          <a:stretch>
            <a:fillRect/>
          </a:stretch>
        </p:blipFill>
        <p:spPr>
          <a:xfrm>
            <a:off x="3842370" y="0"/>
            <a:ext cx="4507260" cy="6858000"/>
          </a:xfrm>
          <a:prstGeom prst="rect">
            <a:avLst/>
          </a:prstGeom>
        </p:spPr>
      </p:pic>
    </p:spTree>
    <p:extLst>
      <p:ext uri="{BB962C8B-B14F-4D97-AF65-F5344CB8AC3E}">
        <p14:creationId xmlns:p14="http://schemas.microsoft.com/office/powerpoint/2010/main" val="2386584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livre&#10;&#10;Description générée automatiquement">
            <a:extLst>
              <a:ext uri="{FF2B5EF4-FFF2-40B4-BE49-F238E27FC236}">
                <a16:creationId xmlns:a16="http://schemas.microsoft.com/office/drawing/2014/main" id="{39F08710-E93A-214C-A137-0B203ED536D3}"/>
              </a:ext>
            </a:extLst>
          </p:cNvPr>
          <p:cNvPicPr>
            <a:picLocks noChangeAspect="1"/>
          </p:cNvPicPr>
          <p:nvPr/>
        </p:nvPicPr>
        <p:blipFill>
          <a:blip r:embed="rId2"/>
          <a:stretch>
            <a:fillRect/>
          </a:stretch>
        </p:blipFill>
        <p:spPr>
          <a:xfrm>
            <a:off x="2348307" y="0"/>
            <a:ext cx="7189533" cy="5657850"/>
          </a:xfrm>
          <a:prstGeom prst="rect">
            <a:avLst/>
          </a:prstGeom>
        </p:spPr>
      </p:pic>
      <p:sp>
        <p:nvSpPr>
          <p:cNvPr id="4" name="ZoneTexte 3">
            <a:extLst>
              <a:ext uri="{FF2B5EF4-FFF2-40B4-BE49-F238E27FC236}">
                <a16:creationId xmlns:a16="http://schemas.microsoft.com/office/drawing/2014/main" id="{E4EDE6C2-D883-BC46-9CFD-AA7A397FAF39}"/>
              </a:ext>
            </a:extLst>
          </p:cNvPr>
          <p:cNvSpPr txBox="1"/>
          <p:nvPr/>
        </p:nvSpPr>
        <p:spPr>
          <a:xfrm>
            <a:off x="2650001" y="5886450"/>
            <a:ext cx="6586143" cy="707886"/>
          </a:xfrm>
          <a:prstGeom prst="rect">
            <a:avLst/>
          </a:prstGeom>
          <a:solidFill>
            <a:schemeClr val="bg1"/>
          </a:solidFill>
        </p:spPr>
        <p:txBody>
          <a:bodyPr wrap="square" rtlCol="0">
            <a:spAutoFit/>
          </a:bodyPr>
          <a:lstStyle/>
          <a:p>
            <a:r>
              <a:rPr lang="fr-FR" sz="2000" i="1" dirty="0">
                <a:latin typeface="Times New Roman" panose="02020603050405020304" pitchFamily="18" charset="0"/>
                <a:cs typeface="Times New Roman" panose="02020603050405020304" pitchFamily="18" charset="0"/>
              </a:rPr>
              <a:t>La Première Tentation du Christ</a:t>
            </a:r>
            <a:r>
              <a:rPr lang="fr-FR" sz="2000" dirty="0">
                <a:latin typeface="Times New Roman" panose="02020603050405020304" pitchFamily="18" charset="0"/>
                <a:cs typeface="Times New Roman" panose="02020603050405020304" pitchFamily="18" charset="0"/>
              </a:rPr>
              <a:t>, psautier enluminé, vers 1222 Copenhague, </a:t>
            </a:r>
            <a:r>
              <a:rPr lang="fr-FR" sz="2000" dirty="0" err="1">
                <a:latin typeface="Times New Roman" panose="02020603050405020304" pitchFamily="18" charset="0"/>
                <a:cs typeface="Times New Roman" panose="02020603050405020304" pitchFamily="18" charset="0"/>
              </a:rPr>
              <a:t>Det</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kongelige</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Bibliotek</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6185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DC3F7-9337-6A44-9977-DA78AED1066E}"/>
              </a:ext>
            </a:extLst>
          </p:cNvPr>
          <p:cNvSpPr txBox="1"/>
          <p:nvPr/>
        </p:nvSpPr>
        <p:spPr>
          <a:xfrm>
            <a:off x="1762125" y="2397948"/>
            <a:ext cx="8667750" cy="2062103"/>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Au milieu de la place de la cité et des deux bras du fleuve, est un arbre de vie produisant douze récoltes. Chaque mois il donne son fruit et son feuillage sert à la guérison des nations. » (</a:t>
            </a:r>
            <a:r>
              <a:rPr lang="fr-FR" sz="3200" dirty="0" err="1">
                <a:latin typeface="Times New Roman" panose="02020603050405020304" pitchFamily="18" charset="0"/>
                <a:cs typeface="Times New Roman" panose="02020603050405020304" pitchFamily="18" charset="0"/>
              </a:rPr>
              <a:t>Ap</a:t>
            </a:r>
            <a:r>
              <a:rPr lang="fr-FR" sz="3200" dirty="0">
                <a:latin typeface="Times New Roman" panose="02020603050405020304" pitchFamily="18" charset="0"/>
                <a:cs typeface="Times New Roman" panose="02020603050405020304" pitchFamily="18" charset="0"/>
              </a:rPr>
              <a:t> 22, 2) </a:t>
            </a:r>
          </a:p>
        </p:txBody>
      </p:sp>
    </p:spTree>
    <p:extLst>
      <p:ext uri="{BB962C8B-B14F-4D97-AF65-F5344CB8AC3E}">
        <p14:creationId xmlns:p14="http://schemas.microsoft.com/office/powerpoint/2010/main" val="1374642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lancher, intérieur, peint&#10;&#10;Description générée automatiquement">
            <a:extLst>
              <a:ext uri="{FF2B5EF4-FFF2-40B4-BE49-F238E27FC236}">
                <a16:creationId xmlns:a16="http://schemas.microsoft.com/office/drawing/2014/main" id="{D60FFFB1-EC6B-AB4A-82AD-784622A067BB}"/>
              </a:ext>
            </a:extLst>
          </p:cNvPr>
          <p:cNvPicPr>
            <a:picLocks noChangeAspect="1"/>
          </p:cNvPicPr>
          <p:nvPr/>
        </p:nvPicPr>
        <p:blipFill>
          <a:blip r:embed="rId2"/>
          <a:stretch>
            <a:fillRect/>
          </a:stretch>
        </p:blipFill>
        <p:spPr>
          <a:xfrm>
            <a:off x="1603460" y="0"/>
            <a:ext cx="8985080" cy="6858000"/>
          </a:xfrm>
          <a:prstGeom prst="rect">
            <a:avLst/>
          </a:prstGeom>
        </p:spPr>
      </p:pic>
      <p:sp>
        <p:nvSpPr>
          <p:cNvPr id="4" name="ZoneTexte 3">
            <a:extLst>
              <a:ext uri="{FF2B5EF4-FFF2-40B4-BE49-F238E27FC236}">
                <a16:creationId xmlns:a16="http://schemas.microsoft.com/office/drawing/2014/main" id="{04C7DCE2-1065-C54B-B2E4-B65470BBF83A}"/>
              </a:ext>
            </a:extLst>
          </p:cNvPr>
          <p:cNvSpPr txBox="1"/>
          <p:nvPr/>
        </p:nvSpPr>
        <p:spPr>
          <a:xfrm>
            <a:off x="152400" y="247650"/>
            <a:ext cx="3948260" cy="677108"/>
          </a:xfrm>
          <a:prstGeom prst="rect">
            <a:avLst/>
          </a:prstGeom>
          <a:solidFill>
            <a:schemeClr val="bg1"/>
          </a:solidFill>
        </p:spPr>
        <p:txBody>
          <a:bodyPr wrap="none" rtlCol="0">
            <a:spAutoFit/>
          </a:bodyPr>
          <a:lstStyle/>
          <a:p>
            <a:r>
              <a:rPr lang="fr-FR" dirty="0"/>
              <a:t>Fra Angelico, </a:t>
            </a:r>
            <a:r>
              <a:rPr lang="fr-FR" i="1" dirty="0"/>
              <a:t>La communion des apôtres</a:t>
            </a:r>
          </a:p>
          <a:p>
            <a:r>
              <a:rPr lang="fr-FR" sz="2000" dirty="0">
                <a:latin typeface="Times New Roman" panose="02020603050405020304" pitchFamily="18" charset="0"/>
                <a:cs typeface="Times New Roman" panose="02020603050405020304" pitchFamily="18" charset="0"/>
              </a:rPr>
              <a:t>1440, Florence, Musée San Marco</a:t>
            </a:r>
          </a:p>
        </p:txBody>
      </p:sp>
    </p:spTree>
    <p:extLst>
      <p:ext uri="{BB962C8B-B14F-4D97-AF65-F5344CB8AC3E}">
        <p14:creationId xmlns:p14="http://schemas.microsoft.com/office/powerpoint/2010/main" val="371081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graffiti, pierre&#10;&#10;Description générée automatiquement">
            <a:extLst>
              <a:ext uri="{FF2B5EF4-FFF2-40B4-BE49-F238E27FC236}">
                <a16:creationId xmlns:a16="http://schemas.microsoft.com/office/drawing/2014/main" id="{2BE51D28-14DD-A64B-87C0-82ED213A1335}"/>
              </a:ext>
            </a:extLst>
          </p:cNvPr>
          <p:cNvPicPr>
            <a:picLocks noChangeAspect="1"/>
          </p:cNvPicPr>
          <p:nvPr/>
        </p:nvPicPr>
        <p:blipFill>
          <a:blip r:embed="rId2"/>
          <a:stretch>
            <a:fillRect/>
          </a:stretch>
        </p:blipFill>
        <p:spPr>
          <a:xfrm>
            <a:off x="-4854" y="0"/>
            <a:ext cx="12201708" cy="6858000"/>
          </a:xfrm>
          <a:prstGeom prst="rect">
            <a:avLst/>
          </a:prstGeom>
        </p:spPr>
      </p:pic>
    </p:spTree>
    <p:extLst>
      <p:ext uri="{BB962C8B-B14F-4D97-AF65-F5344CB8AC3E}">
        <p14:creationId xmlns:p14="http://schemas.microsoft.com/office/powerpoint/2010/main" val="165879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567362" y="0"/>
            <a:ext cx="9144000" cy="5900032"/>
          </a:xfrm>
          <a:prstGeom prst="rect">
            <a:avLst/>
          </a:prstGeom>
        </p:spPr>
      </p:pic>
      <p:sp>
        <p:nvSpPr>
          <p:cNvPr id="3" name="ZoneTexte 2"/>
          <p:cNvSpPr txBox="1"/>
          <p:nvPr/>
        </p:nvSpPr>
        <p:spPr>
          <a:xfrm>
            <a:off x="2617577" y="6154194"/>
            <a:ext cx="7043570" cy="369332"/>
          </a:xfrm>
          <a:prstGeom prst="rect">
            <a:avLst/>
          </a:prstGeom>
          <a:solidFill>
            <a:schemeClr val="bg1"/>
          </a:solidFill>
        </p:spPr>
        <p:txBody>
          <a:bodyPr wrap="square" rtlCol="0">
            <a:spAutoFit/>
          </a:bodyPr>
          <a:lstStyle/>
          <a:p>
            <a:r>
              <a:rPr lang="fr-FR" dirty="0"/>
              <a:t>Danse macabre, gravure sur bois de 1486. Cimetière des Innocents, Paris</a:t>
            </a:r>
          </a:p>
        </p:txBody>
      </p:sp>
    </p:spTree>
    <p:extLst>
      <p:ext uri="{BB962C8B-B14F-4D97-AF65-F5344CB8AC3E}">
        <p14:creationId xmlns:p14="http://schemas.microsoft.com/office/powerpoint/2010/main" val="12478905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ACA7AD7-B711-C347-9C3D-C20DED0E7006}"/>
              </a:ext>
            </a:extLst>
          </p:cNvPr>
          <p:cNvPicPr>
            <a:picLocks noChangeAspect="1"/>
          </p:cNvPicPr>
          <p:nvPr/>
        </p:nvPicPr>
        <p:blipFill>
          <a:blip r:embed="rId2"/>
          <a:srcRect/>
          <a:stretch/>
        </p:blipFill>
        <p:spPr>
          <a:xfrm>
            <a:off x="0" y="0"/>
            <a:ext cx="7182508" cy="5602778"/>
          </a:xfrm>
          <a:prstGeom prst="rect">
            <a:avLst/>
          </a:prstGeom>
        </p:spPr>
      </p:pic>
      <p:sp>
        <p:nvSpPr>
          <p:cNvPr id="4" name="ZoneTexte 3">
            <a:extLst>
              <a:ext uri="{FF2B5EF4-FFF2-40B4-BE49-F238E27FC236}">
                <a16:creationId xmlns:a16="http://schemas.microsoft.com/office/drawing/2014/main" id="{45CC0742-BEDD-5748-9882-0B0B51AFE67E}"/>
              </a:ext>
            </a:extLst>
          </p:cNvPr>
          <p:cNvSpPr txBox="1"/>
          <p:nvPr/>
        </p:nvSpPr>
        <p:spPr>
          <a:xfrm>
            <a:off x="2157494" y="5934901"/>
            <a:ext cx="2707758" cy="646331"/>
          </a:xfrm>
          <a:prstGeom prst="rect">
            <a:avLst/>
          </a:prstGeom>
          <a:solidFill>
            <a:schemeClr val="bg1"/>
          </a:solidFill>
        </p:spPr>
        <p:txBody>
          <a:bodyPr wrap="square" rtlCol="0">
            <a:spAutoFit/>
          </a:bodyPr>
          <a:lstStyle/>
          <a:p>
            <a:r>
              <a:rPr lang="fr-FR" dirty="0"/>
              <a:t>Philippe de Champaigne, </a:t>
            </a:r>
          </a:p>
          <a:p>
            <a:r>
              <a:rPr lang="fr-FR" i="1" dirty="0"/>
              <a:t>Vanité, v. 1671</a:t>
            </a:r>
            <a:endParaRPr lang="fr-FR" dirty="0"/>
          </a:p>
        </p:txBody>
      </p:sp>
      <p:pic>
        <p:nvPicPr>
          <p:cNvPr id="5" name="Image 4" descr="Une image contenant personne&#10;&#10;Description générée automatiquement">
            <a:extLst>
              <a:ext uri="{FF2B5EF4-FFF2-40B4-BE49-F238E27FC236}">
                <a16:creationId xmlns:a16="http://schemas.microsoft.com/office/drawing/2014/main" id="{E612DF51-E344-43F3-FE10-26010D610DF3}"/>
              </a:ext>
            </a:extLst>
          </p:cNvPr>
          <p:cNvPicPr>
            <a:picLocks noChangeAspect="1"/>
          </p:cNvPicPr>
          <p:nvPr/>
        </p:nvPicPr>
        <p:blipFill>
          <a:blip r:embed="rId3"/>
          <a:stretch>
            <a:fillRect/>
          </a:stretch>
        </p:blipFill>
        <p:spPr>
          <a:xfrm>
            <a:off x="7269804" y="0"/>
            <a:ext cx="4922196" cy="6858000"/>
          </a:xfrm>
          <a:prstGeom prst="rect">
            <a:avLst/>
          </a:prstGeom>
        </p:spPr>
      </p:pic>
      <p:sp>
        <p:nvSpPr>
          <p:cNvPr id="6" name="ZoneTexte 5">
            <a:extLst>
              <a:ext uri="{FF2B5EF4-FFF2-40B4-BE49-F238E27FC236}">
                <a16:creationId xmlns:a16="http://schemas.microsoft.com/office/drawing/2014/main" id="{860D08D6-ECEC-4AD1-D1D0-6F6AA1404F1A}"/>
              </a:ext>
            </a:extLst>
          </p:cNvPr>
          <p:cNvSpPr txBox="1"/>
          <p:nvPr/>
        </p:nvSpPr>
        <p:spPr>
          <a:xfrm>
            <a:off x="7426567" y="6052825"/>
            <a:ext cx="3287572" cy="646331"/>
          </a:xfrm>
          <a:prstGeom prst="rect">
            <a:avLst/>
          </a:prstGeom>
          <a:solidFill>
            <a:schemeClr val="bg1"/>
          </a:solidFill>
        </p:spPr>
        <p:txBody>
          <a:bodyPr wrap="square" rtlCol="0">
            <a:spAutoFit/>
          </a:bodyPr>
          <a:lstStyle/>
          <a:p>
            <a:r>
              <a:rPr lang="fr-FR" dirty="0"/>
              <a:t>Georges de la Tour, </a:t>
            </a:r>
            <a:r>
              <a:rPr lang="fr-FR" i="1" dirty="0"/>
              <a:t>Madeleine à la flamme filante, v. 1638-1640</a:t>
            </a:r>
            <a:endParaRPr lang="fr-FR" dirty="0"/>
          </a:p>
        </p:txBody>
      </p:sp>
    </p:spTree>
    <p:extLst>
      <p:ext uri="{BB962C8B-B14F-4D97-AF65-F5344CB8AC3E}">
        <p14:creationId xmlns:p14="http://schemas.microsoft.com/office/powerpoint/2010/main" val="4081514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326967" y="181957"/>
            <a:ext cx="11538066" cy="6494085"/>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1. LA MORT</a:t>
            </a:r>
          </a:p>
          <a:p>
            <a:pPr marL="342900" lvl="0" indent="-3429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1.1. Le drame de la mort</a:t>
            </a:r>
          </a:p>
          <a:p>
            <a:pPr lvl="1"/>
            <a:r>
              <a:rPr lang="fr-FR" sz="3200" dirty="0">
                <a:solidFill>
                  <a:srgbClr val="FF0000"/>
                </a:solidFill>
                <a:latin typeface="Times New Roman" panose="02020603050405020304" pitchFamily="18" charset="0"/>
                <a:cs typeface="Times New Roman" panose="02020603050405020304" pitchFamily="18" charset="0"/>
              </a:rPr>
              <a:t>1.2. Le chemin parcouru par les hommes de l’Ancien Testament</a:t>
            </a:r>
          </a:p>
          <a:p>
            <a:pPr lvl="1"/>
            <a:r>
              <a:rPr lang="fr-FR" sz="3200" dirty="0">
                <a:latin typeface="Times New Roman" panose="02020603050405020304" pitchFamily="18" charset="0"/>
                <a:cs typeface="Times New Roman" panose="02020603050405020304" pitchFamily="18" charset="0"/>
              </a:rPr>
              <a:t>1.3. Jésus vainqueur de la mort</a:t>
            </a:r>
          </a:p>
          <a:p>
            <a:r>
              <a:rPr lang="fr-FR" sz="3200" dirty="0"/>
              <a:t> </a:t>
            </a:r>
            <a:endParaRPr lang="fr-FR" sz="3200" b="1" dirty="0">
              <a:latin typeface="Times New Roman" panose="02020603050405020304" pitchFamily="18" charset="0"/>
              <a:cs typeface="Times New Roman" panose="02020603050405020304" pitchFamily="18" charset="0"/>
            </a:endParaRPr>
          </a:p>
          <a:p>
            <a:pPr lvl="0"/>
            <a:r>
              <a:rPr lang="fr-FR" sz="3200" b="1" dirty="0">
                <a:latin typeface="Times New Roman" panose="02020603050405020304" pitchFamily="18" charset="0"/>
                <a:cs typeface="Times New Roman" panose="02020603050405020304" pitchFamily="18" charset="0"/>
              </a:rPr>
              <a:t>2. LE PECHE</a:t>
            </a:r>
          </a:p>
          <a:p>
            <a:pPr lvl="0"/>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2.1. Quelques mises au point</a:t>
            </a:r>
          </a:p>
          <a:p>
            <a:pPr lvl="1"/>
            <a:r>
              <a:rPr lang="fr-FR" sz="3200" dirty="0">
                <a:latin typeface="Times New Roman" panose="02020603050405020304" pitchFamily="18" charset="0"/>
                <a:cs typeface="Times New Roman" panose="02020603050405020304" pitchFamily="18" charset="0"/>
              </a:rPr>
              <a:t>2.2. Le péché et la mort</a:t>
            </a:r>
          </a:p>
          <a:p>
            <a:pPr lvl="1"/>
            <a:r>
              <a:rPr lang="fr-FR" sz="3200" dirty="0">
                <a:latin typeface="Times New Roman" panose="02020603050405020304" pitchFamily="18" charset="0"/>
                <a:cs typeface="Times New Roman" panose="02020603050405020304" pitchFamily="18" charset="0"/>
              </a:rPr>
              <a:t>2.3. Du premier Adam au nouvel Adam</a:t>
            </a:r>
          </a:p>
          <a:p>
            <a:pPr lvl="2"/>
            <a:r>
              <a:rPr lang="fr-FR" sz="3200" i="1" dirty="0">
                <a:latin typeface="Times New Roman" panose="02020603050405020304" pitchFamily="18" charset="0"/>
                <a:cs typeface="Times New Roman" panose="02020603050405020304" pitchFamily="18" charset="0"/>
              </a:rPr>
              <a:t>Lecture de </a:t>
            </a:r>
            <a:r>
              <a:rPr lang="fr-FR" sz="3200" i="1" dirty="0" err="1">
                <a:latin typeface="Times New Roman" panose="02020603050405020304" pitchFamily="18" charset="0"/>
                <a:cs typeface="Times New Roman" panose="02020603050405020304" pitchFamily="18" charset="0"/>
              </a:rPr>
              <a:t>Gn</a:t>
            </a:r>
            <a:r>
              <a:rPr lang="fr-FR" sz="3200" i="1" dirty="0">
                <a:latin typeface="Times New Roman" panose="02020603050405020304" pitchFamily="18" charset="0"/>
                <a:cs typeface="Times New Roman" panose="02020603050405020304" pitchFamily="18" charset="0"/>
              </a:rPr>
              <a:t> 3</a:t>
            </a:r>
          </a:p>
          <a:p>
            <a:pPr lvl="2"/>
            <a:r>
              <a:rPr lang="fr-FR" sz="3200" i="1" dirty="0">
                <a:latin typeface="Times New Roman" panose="02020603050405020304" pitchFamily="18" charset="0"/>
                <a:cs typeface="Times New Roman" panose="02020603050405020304" pitchFamily="18" charset="0"/>
              </a:rPr>
              <a:t>Le retournement de </a:t>
            </a:r>
            <a:r>
              <a:rPr lang="fr-FR" sz="3200" i="1" dirty="0" err="1">
                <a:latin typeface="Times New Roman" panose="02020603050405020304" pitchFamily="18" charset="0"/>
                <a:cs typeface="Times New Roman" panose="02020603050405020304" pitchFamily="18" charset="0"/>
              </a:rPr>
              <a:t>Philippiens</a:t>
            </a:r>
            <a:r>
              <a:rPr lang="fr-FR" sz="3200" i="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2475683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5989141-6C8E-BE4F-96A1-2155BA381A71}"/>
              </a:ext>
            </a:extLst>
          </p:cNvPr>
          <p:cNvPicPr>
            <a:picLocks noChangeAspect="1"/>
          </p:cNvPicPr>
          <p:nvPr/>
        </p:nvPicPr>
        <p:blipFill>
          <a:blip r:embed="rId2"/>
          <a:stretch>
            <a:fillRect/>
          </a:stretch>
        </p:blipFill>
        <p:spPr>
          <a:xfrm>
            <a:off x="1590972" y="0"/>
            <a:ext cx="9010055" cy="6858000"/>
          </a:xfrm>
          <a:prstGeom prst="rect">
            <a:avLst/>
          </a:prstGeom>
        </p:spPr>
      </p:pic>
      <p:sp>
        <p:nvSpPr>
          <p:cNvPr id="4" name="ZoneTexte 3">
            <a:extLst>
              <a:ext uri="{FF2B5EF4-FFF2-40B4-BE49-F238E27FC236}">
                <a16:creationId xmlns:a16="http://schemas.microsoft.com/office/drawing/2014/main" id="{E87979D1-0FD8-B742-AF92-86BB85585321}"/>
              </a:ext>
            </a:extLst>
          </p:cNvPr>
          <p:cNvSpPr txBox="1"/>
          <p:nvPr/>
        </p:nvSpPr>
        <p:spPr>
          <a:xfrm>
            <a:off x="7109460" y="5623560"/>
            <a:ext cx="4823460" cy="1015663"/>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Henri-Joseph de Forestier, </a:t>
            </a:r>
            <a:r>
              <a:rPr lang="fr-FR" sz="2000" i="1" dirty="0">
                <a:latin typeface="Times New Roman" panose="02020603050405020304" pitchFamily="18" charset="0"/>
                <a:cs typeface="Times New Roman" panose="02020603050405020304" pitchFamily="18" charset="0"/>
              </a:rPr>
              <a:t>La mort de Jacob, </a:t>
            </a:r>
            <a:r>
              <a:rPr lang="fr-FR" sz="2000" dirty="0">
                <a:latin typeface="Times New Roman" panose="02020603050405020304" pitchFamily="18" charset="0"/>
                <a:cs typeface="Times New Roman" panose="02020603050405020304" pitchFamily="18" charset="0"/>
              </a:rPr>
              <a:t>1813, Paris, École Nationale Supérieure des Beaux-Arts</a:t>
            </a:r>
          </a:p>
        </p:txBody>
      </p:sp>
    </p:spTree>
    <p:extLst>
      <p:ext uri="{BB962C8B-B14F-4D97-AF65-F5344CB8AC3E}">
        <p14:creationId xmlns:p14="http://schemas.microsoft.com/office/powerpoint/2010/main" val="262804709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6550</TotalTime>
  <Words>2658</Words>
  <Application>Microsoft Macintosh PowerPoint</Application>
  <PresentationFormat>Grand écran</PresentationFormat>
  <Paragraphs>181</Paragraphs>
  <Slides>43</Slides>
  <Notes>3</Notes>
  <HiddenSlides>2</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43</vt:i4>
      </vt:variant>
    </vt:vector>
  </HeadingPairs>
  <TitlesOfParts>
    <vt:vector size="48"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Aude Ragozin</dc:creator>
  <cp:lastModifiedBy>Aude Ragozin</cp:lastModifiedBy>
  <cp:revision>77</cp:revision>
  <dcterms:created xsi:type="dcterms:W3CDTF">2021-01-11T21:38:17Z</dcterms:created>
  <dcterms:modified xsi:type="dcterms:W3CDTF">2022-05-23T09:16:52Z</dcterms:modified>
</cp:coreProperties>
</file>