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341" r:id="rId4"/>
    <p:sldId id="348" r:id="rId5"/>
    <p:sldId id="343" r:id="rId6"/>
    <p:sldId id="427" r:id="rId7"/>
    <p:sldId id="352" r:id="rId8"/>
    <p:sldId id="353" r:id="rId9"/>
    <p:sldId id="436" r:id="rId10"/>
    <p:sldId id="438" r:id="rId11"/>
    <p:sldId id="342" r:id="rId12"/>
    <p:sldId id="432" r:id="rId13"/>
    <p:sldId id="354" r:id="rId14"/>
    <p:sldId id="349" r:id="rId15"/>
    <p:sldId id="355" r:id="rId16"/>
    <p:sldId id="338" r:id="rId17"/>
    <p:sldId id="356" r:id="rId18"/>
    <p:sldId id="350" r:id="rId19"/>
    <p:sldId id="367" r:id="rId20"/>
    <p:sldId id="433" r:id="rId21"/>
    <p:sldId id="376" r:id="rId22"/>
    <p:sldId id="381" r:id="rId23"/>
    <p:sldId id="396" r:id="rId24"/>
    <p:sldId id="382" r:id="rId25"/>
    <p:sldId id="395" r:id="rId26"/>
    <p:sldId id="397" r:id="rId27"/>
    <p:sldId id="434" r:id="rId28"/>
    <p:sldId id="398" r:id="rId29"/>
    <p:sldId id="407" r:id="rId30"/>
    <p:sldId id="389" r:id="rId31"/>
    <p:sldId id="400" r:id="rId32"/>
    <p:sldId id="399" r:id="rId33"/>
    <p:sldId id="390" r:id="rId34"/>
    <p:sldId id="401" r:id="rId35"/>
    <p:sldId id="402" r:id="rId36"/>
    <p:sldId id="393" r:id="rId37"/>
    <p:sldId id="403" r:id="rId38"/>
    <p:sldId id="404" r:id="rId39"/>
    <p:sldId id="374" r:id="rId40"/>
    <p:sldId id="406" r:id="rId41"/>
    <p:sldId id="405" r:id="rId42"/>
    <p:sldId id="408" r:id="rId43"/>
    <p:sldId id="411" r:id="rId44"/>
    <p:sldId id="428" r:id="rId45"/>
    <p:sldId id="412" r:id="rId46"/>
    <p:sldId id="391" r:id="rId47"/>
    <p:sldId id="413" r:id="rId48"/>
    <p:sldId id="385" r:id="rId49"/>
    <p:sldId id="414" r:id="rId50"/>
    <p:sldId id="384" r:id="rId51"/>
    <p:sldId id="415" r:id="rId52"/>
    <p:sldId id="425" r:id="rId53"/>
    <p:sldId id="259" r:id="rId54"/>
    <p:sldId id="416" r:id="rId55"/>
    <p:sldId id="417" r:id="rId56"/>
    <p:sldId id="418" r:id="rId57"/>
    <p:sldId id="409" r:id="rId58"/>
    <p:sldId id="439" r:id="rId59"/>
    <p:sldId id="421" r:id="rId60"/>
    <p:sldId id="394" r:id="rId61"/>
    <p:sldId id="420" r:id="rId62"/>
    <p:sldId id="422" r:id="rId63"/>
    <p:sldId id="370" r:id="rId64"/>
    <p:sldId id="435" r:id="rId65"/>
    <p:sldId id="423" r:id="rId66"/>
    <p:sldId id="419" r:id="rId67"/>
    <p:sldId id="378" r:id="rId68"/>
    <p:sldId id="288" r:id="rId69"/>
    <p:sldId id="289" r:id="rId70"/>
    <p:sldId id="290" r:id="rId71"/>
    <p:sldId id="291" r:id="rId72"/>
    <p:sldId id="317" r:id="rId73"/>
    <p:sldId id="292" r:id="rId74"/>
    <p:sldId id="293" r:id="rId75"/>
    <p:sldId id="294" r:id="rId76"/>
    <p:sldId id="295" r:id="rId77"/>
    <p:sldId id="296" r:id="rId78"/>
    <p:sldId id="297" r:id="rId79"/>
    <p:sldId id="298" r:id="rId80"/>
    <p:sldId id="299" r:id="rId81"/>
    <p:sldId id="300" r:id="rId82"/>
    <p:sldId id="301" r:id="rId83"/>
    <p:sldId id="302" r:id="rId84"/>
    <p:sldId id="303" r:id="rId85"/>
    <p:sldId id="304" r:id="rId86"/>
    <p:sldId id="305" r:id="rId87"/>
    <p:sldId id="306" r:id="rId88"/>
    <p:sldId id="307" r:id="rId89"/>
    <p:sldId id="308" r:id="rId90"/>
    <p:sldId id="309" r:id="rId91"/>
    <p:sldId id="310" r:id="rId92"/>
    <p:sldId id="311" r:id="rId93"/>
    <p:sldId id="312" r:id="rId94"/>
    <p:sldId id="379" r:id="rId95"/>
    <p:sldId id="431" r:id="rId96"/>
    <p:sldId id="429" r:id="rId97"/>
    <p:sldId id="430" r:id="rId98"/>
    <p:sldId id="336" r:id="rId99"/>
    <p:sldId id="365" r:id="rId100"/>
    <p:sldId id="333" r:id="rId101"/>
    <p:sldId id="325" r:id="rId102"/>
    <p:sldId id="286" r:id="rId103"/>
    <p:sldId id="280" r:id="rId104"/>
    <p:sldId id="363" r:id="rId105"/>
    <p:sldId id="337" r:id="rId106"/>
    <p:sldId id="366" r:id="rId10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90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212C-D551-4182-9B27-337FE930CB31}" type="datetimeFigureOut">
              <a:rPr lang="fr-FR" smtClean="0"/>
              <a:pPr/>
              <a:t>01/02/2022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E6AA-5FC7-42F2-9672-3A35C99F7A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212C-D551-4182-9B27-337FE930CB31}" type="datetimeFigureOut">
              <a:rPr lang="fr-FR" smtClean="0"/>
              <a:pPr/>
              <a:t>01/02/2022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E6AA-5FC7-42F2-9672-3A35C99F7A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212C-D551-4182-9B27-337FE930CB31}" type="datetimeFigureOut">
              <a:rPr lang="fr-FR" smtClean="0"/>
              <a:pPr/>
              <a:t>01/02/2022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E6AA-5FC7-42F2-9672-3A35C99F7A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212C-D551-4182-9B27-337FE930CB31}" type="datetimeFigureOut">
              <a:rPr lang="fr-FR" smtClean="0"/>
              <a:pPr/>
              <a:t>01/02/2022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E6AA-5FC7-42F2-9672-3A35C99F7A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212C-D551-4182-9B27-337FE930CB31}" type="datetimeFigureOut">
              <a:rPr lang="fr-FR" smtClean="0"/>
              <a:pPr/>
              <a:t>01/02/2022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E6AA-5FC7-42F2-9672-3A35C99F7A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212C-D551-4182-9B27-337FE930CB31}" type="datetimeFigureOut">
              <a:rPr lang="fr-FR" smtClean="0"/>
              <a:pPr/>
              <a:t>01/02/2022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E6AA-5FC7-42F2-9672-3A35C99F7A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212C-D551-4182-9B27-337FE930CB31}" type="datetimeFigureOut">
              <a:rPr lang="fr-FR" smtClean="0"/>
              <a:pPr/>
              <a:t>01/02/2022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E6AA-5FC7-42F2-9672-3A35C99F7A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212C-D551-4182-9B27-337FE930CB31}" type="datetimeFigureOut">
              <a:rPr lang="fr-FR" smtClean="0"/>
              <a:pPr/>
              <a:t>01/02/2022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E6AA-5FC7-42F2-9672-3A35C99F7A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212C-D551-4182-9B27-337FE930CB31}" type="datetimeFigureOut">
              <a:rPr lang="fr-FR" smtClean="0"/>
              <a:pPr/>
              <a:t>01/02/2022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E6AA-5FC7-42F2-9672-3A35C99F7A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212C-D551-4182-9B27-337FE930CB31}" type="datetimeFigureOut">
              <a:rPr lang="fr-FR" smtClean="0"/>
              <a:pPr/>
              <a:t>01/02/2022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E6AA-5FC7-42F2-9672-3A35C99F7A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212C-D551-4182-9B27-337FE930CB31}" type="datetimeFigureOut">
              <a:rPr lang="fr-FR" smtClean="0"/>
              <a:pPr/>
              <a:t>01/02/2022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E6AA-5FC7-42F2-9672-3A35C99F7A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7212C-D551-4182-9B27-337FE930CB31}" type="datetimeFigureOut">
              <a:rPr lang="fr-FR" smtClean="0"/>
              <a:pPr/>
              <a:t>01/02/2022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0E6AA-5FC7-42F2-9672-3A35C99F7A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fr/url?sa=i&amp;url=https://www.europeana.eu/portal/fr/record/22/_10825.html&amp;psig=AOvVaw3TWYz0ceYWmiWdQ57igVkC&amp;ust=1580652909075000&amp;source=images&amp;cd=vfe&amp;ved=0CAIQjRxqFwoTCPiXyIzFsOcCFQAAAAAdAAAAABAO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517902"/>
            <a:ext cx="87129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Historicit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endParaRPr kumimoji="0" lang="fr-FR" sz="1200" i="0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Verbe s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14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querelles christologiques des premiers si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sacrifice de la Croix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Notre P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FF303912-ADAE-40B2-B6D8-2CDD057B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"/>
            <a:ext cx="9144000" cy="70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AA4EC9-9F39-4B95-A0F9-1C79D516CAC6}"/>
              </a:ext>
            </a:extLst>
          </p:cNvPr>
          <p:cNvSpPr txBox="1"/>
          <p:nvPr/>
        </p:nvSpPr>
        <p:spPr>
          <a:xfrm>
            <a:off x="601966" y="5805264"/>
            <a:ext cx="47621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0" dirty="0" err="1">
                <a:solidFill>
                  <a:schemeClr val="bg1"/>
                </a:solidFill>
                <a:effectLst/>
                <a:latin typeface="-apple-system"/>
              </a:rPr>
              <a:t>Hendrick</a:t>
            </a:r>
            <a:r>
              <a:rPr lang="fr-FR" i="0" dirty="0">
                <a:solidFill>
                  <a:schemeClr val="bg1"/>
                </a:solidFill>
                <a:effectLst/>
                <a:latin typeface="-apple-system"/>
              </a:rPr>
              <a:t> ter </a:t>
            </a:r>
            <a:r>
              <a:rPr lang="fr-FR" i="0" dirty="0" err="1">
                <a:solidFill>
                  <a:schemeClr val="bg1"/>
                </a:solidFill>
                <a:effectLst/>
                <a:latin typeface="-apple-system"/>
              </a:rPr>
              <a:t>Brugghen</a:t>
            </a:r>
            <a:r>
              <a:rPr lang="fr-FR" i="0" dirty="0">
                <a:solidFill>
                  <a:schemeClr val="bg1"/>
                </a:solidFill>
                <a:effectLst/>
                <a:latin typeface="-apple-system"/>
              </a:rPr>
              <a:t>,</a:t>
            </a:r>
            <a:r>
              <a:rPr lang="fr-FR" dirty="0">
                <a:solidFill>
                  <a:schemeClr val="bg1"/>
                </a:solidFill>
                <a:latin typeface="Abadi" panose="020B0604020202020204" pitchFamily="34" charset="0"/>
              </a:rPr>
              <a:t> </a:t>
            </a:r>
          </a:p>
          <a:p>
            <a:r>
              <a:rPr lang="fr-FR" dirty="0">
                <a:solidFill>
                  <a:schemeClr val="bg1"/>
                </a:solidFill>
                <a:latin typeface="Abadi" panose="020B0604020202020204" pitchFamily="34" charset="0"/>
              </a:rPr>
              <a:t>La Vocation </a:t>
            </a:r>
            <a:r>
              <a:rPr lang="fr-FR" dirty="0">
                <a:solidFill>
                  <a:schemeClr val="bg1"/>
                </a:solidFill>
                <a:latin typeface="-apple-system"/>
              </a:rPr>
              <a:t>de Saint Matthieu;</a:t>
            </a:r>
          </a:p>
          <a:p>
            <a:r>
              <a:rPr lang="fr-FR" dirty="0">
                <a:solidFill>
                  <a:schemeClr val="bg1"/>
                </a:solidFill>
                <a:latin typeface="-apple-system"/>
              </a:rPr>
              <a:t>1619, Le Havre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638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valtorta.fr/images/evenement/adieu-de-jesus-a-sa-me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09329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971600" y="623731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Fresque de l‘école de Sienne, Monastère Saint Benoit, XV°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Résultat de recherche d'images pour &quot;la synagogue de Nazaret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9" y="1"/>
            <a:ext cx="971227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1441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Résultat de recherche d'images pour &quot;Jésus adolescent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438151"/>
            <a:ext cx="9753600" cy="7296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Jésus rejeté par les si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315416"/>
            <a:ext cx="10456049" cy="741682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275856" y="6093296"/>
            <a:ext cx="5002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Anthony van Dyck, début du 17e siècle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Image illustrative de l’article Marie (mère de Jésu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171400"/>
            <a:ext cx="5260149" cy="70294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300192" y="5805264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Antonello de Messine, 1474, Palerme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-68675"/>
            <a:ext cx="4788024" cy="6926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-68675"/>
            <a:ext cx="4788024" cy="692667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00034" y="642918"/>
            <a:ext cx="32861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Tout de l’homme est assumé par le Verbe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Il a tout connu de l’homme pour que tout de nous nous conduise à le connaître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Résultat de recherche d'images pour &quot;circonsision juive&quot;&quot;"/>
          <p:cNvPicPr>
            <a:picLocks noChangeAspect="1" noChangeArrowheads="1"/>
          </p:cNvPicPr>
          <p:nvPr/>
        </p:nvPicPr>
        <p:blipFill>
          <a:blip r:embed="rId2" cstate="print"/>
          <a:srcRect r="22611"/>
          <a:stretch>
            <a:fillRect/>
          </a:stretch>
        </p:blipFill>
        <p:spPr bwMode="auto">
          <a:xfrm>
            <a:off x="0" y="1"/>
            <a:ext cx="9468544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23528" y="33265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Barocci, 1590, Louvre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-68675"/>
            <a:ext cx="4788024" cy="6926675"/>
          </a:xfrm>
          <a:prstGeom prst="rect">
            <a:avLst/>
          </a:prstGeom>
          <a:noFill/>
        </p:spPr>
      </p:pic>
      <p:pic>
        <p:nvPicPr>
          <p:cNvPr id="94210" name="Picture 2" descr="Image illustrative de l’article Célestin 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61048" cy="3861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Résultat de recherche d'images pour &quot;jésus parle, tissot peintur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63488"/>
            <a:ext cx="9144000" cy="8058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https://upload.wikimedia.org/wikipedia/commons/thumb/b/b3/P1080088_Louvre_t%C3%AAte_empereur_T%C3%A9odose_II_Ma1036_rwk.JPG/800px-P1080088_Louvre_t%C3%AAte_empereur_T%C3%A9odose_II_Ma1036_rw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0"/>
            <a:ext cx="5244073" cy="6989465"/>
          </a:xfrm>
          <a:prstGeom prst="rect">
            <a:avLst/>
          </a:prstGeom>
          <a:noFill/>
        </p:spPr>
      </p:pic>
      <p:pic>
        <p:nvPicPr>
          <p:cNvPr id="71682" name="Picture 2" descr="Résultat de recherche d'images pour &quot;nestorius&quot;&quot;"/>
          <p:cNvPicPr>
            <a:picLocks noChangeAspect="1" noChangeArrowheads="1"/>
          </p:cNvPicPr>
          <p:nvPr/>
        </p:nvPicPr>
        <p:blipFill>
          <a:blip r:embed="rId3" cstate="print"/>
          <a:srcRect b="8719"/>
          <a:stretch>
            <a:fillRect/>
          </a:stretch>
        </p:blipFill>
        <p:spPr bwMode="auto">
          <a:xfrm>
            <a:off x="323528" y="2780928"/>
            <a:ext cx="2509585" cy="4077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carte de l'empire byzantin&quot;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40000"/>
          </a:blip>
          <a:srcRect l="19565" t="29726" r="41103" b="21213"/>
          <a:stretch>
            <a:fillRect/>
          </a:stretch>
        </p:blipFill>
        <p:spPr bwMode="auto">
          <a:xfrm>
            <a:off x="0" y="0"/>
            <a:ext cx="9144000" cy="7102510"/>
          </a:xfrm>
          <a:prstGeom prst="rect">
            <a:avLst/>
          </a:prstGeom>
          <a:noFill/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849D5BE-C81F-4C0C-B788-A4604E7E763A}"/>
              </a:ext>
            </a:extLst>
          </p:cNvPr>
          <p:cNvCxnSpPr>
            <a:cxnSpLocks/>
          </p:cNvCxnSpPr>
          <p:nvPr/>
        </p:nvCxnSpPr>
        <p:spPr>
          <a:xfrm flipV="1">
            <a:off x="1115616" y="4869160"/>
            <a:ext cx="4896544" cy="23762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Résultat de recherche d'images pour &quot;un concile antiqu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1035496"/>
            <a:ext cx="7119343" cy="83854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arcabas"/>
          <p:cNvPicPr>
            <a:picLocks noChangeAspect="1" noChangeArrowheads="1"/>
          </p:cNvPicPr>
          <p:nvPr/>
        </p:nvPicPr>
        <p:blipFill>
          <a:blip r:embed="rId2" cstate="print"/>
          <a:srcRect l="5994" t="21620" r="7000" b="24331"/>
          <a:stretch>
            <a:fillRect/>
          </a:stretch>
        </p:blipFill>
        <p:spPr bwMode="auto">
          <a:xfrm>
            <a:off x="0" y="0"/>
            <a:ext cx="94101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331640" y="1154942"/>
            <a:ext cx="9001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Éphèse 431+433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querelle à 3 têtes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3) le culte de la Vierge Marie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 en 4 points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L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enfance du Christ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fr-FR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adieux à sa Mère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0" y="1916832"/>
            <a:ext cx="125963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arcabas"/>
          <p:cNvPicPr>
            <a:picLocks noChangeAspect="1" noChangeArrowheads="1"/>
          </p:cNvPicPr>
          <p:nvPr/>
        </p:nvPicPr>
        <p:blipFill>
          <a:blip r:embed="rId2" cstate="print"/>
          <a:srcRect l="5994" t="21620" r="7000" b="24331"/>
          <a:stretch>
            <a:fillRect/>
          </a:stretch>
        </p:blipFill>
        <p:spPr bwMode="auto">
          <a:xfrm>
            <a:off x="0" y="0"/>
            <a:ext cx="9410162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57158" y="357166"/>
            <a:ext cx="30718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Non pas mère de la divinité 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du Christ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86314" y="4143380"/>
            <a:ext cx="43576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Mais Mère de Dieu selon l’humanité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331640" y="548680"/>
            <a:ext cx="9001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Éphèse 431+433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querelle à 3 têtes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3) le culte de la Vierge Marie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Un équilibre féminin/masculin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4 types d’icônes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Marie</a:t>
            </a:r>
            <a:r>
              <a:rPr kumimoji="0" lang="fr-FR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image de l’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Eglise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le couronnement de Marie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L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enfance du Christ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fr-FR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adieux à sa Mère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0" y="2492896"/>
            <a:ext cx="125963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 descr="https://upload.wikimedia.org/wikipedia/commons/thumb/a/aa/Cesare_Nebbia_Concile_de_Nic%C3%A9e_%281560%29_-_crop_%282%29.jpg/1280px-Cesare_Nebbia_Concile_de_Nic%C3%A9e_%281560%29_-_crop_%282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477214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788024" y="60932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Cesare </a:t>
            </a:r>
            <a:r>
              <a:rPr lang="fr-FR" sz="2400" b="1" dirty="0" err="1"/>
              <a:t>Hebbia</a:t>
            </a:r>
            <a:r>
              <a:rPr lang="fr-FR" sz="2400" b="1" dirty="0"/>
              <a:t>, 1560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8" name="Picture 8" descr="Résultat de recherche d'images pour &quot;bibliothécaire à bésicl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5495925" cy="6810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File:Museum of Anatolian Civilizations 1320259 nev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54768"/>
            <a:ext cx="5184576" cy="6912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 descr="Résultat de recherche d'images pour &quot;terre boueus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56235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Résultat de recherche d'images pour &quot;fétiche féminin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-650738"/>
            <a:ext cx="5040560" cy="75919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des rangées de prêtr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80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Résultat de recherche d'images pour &quot;statu gothique de la vierge marie&quot;&quot;"/>
          <p:cNvPicPr>
            <a:picLocks noChangeAspect="1" noChangeArrowheads="1"/>
          </p:cNvPicPr>
          <p:nvPr/>
        </p:nvPicPr>
        <p:blipFill>
          <a:blip r:embed="rId2" cstate="print"/>
          <a:srcRect t="9941" b="18129"/>
          <a:stretch>
            <a:fillRect/>
          </a:stretch>
        </p:blipFill>
        <p:spPr bwMode="auto">
          <a:xfrm>
            <a:off x="0" y="0"/>
            <a:ext cx="4968552" cy="703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331640" y="548680"/>
            <a:ext cx="9001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Éphèse 431+433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querelle à 3 têtes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3) le culte de la Vierge Marie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Un équilibre féminin/masculin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4 types d’icônes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Marie</a:t>
            </a:r>
            <a:r>
              <a:rPr kumimoji="0" lang="fr-FR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image de l’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Eglise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le couronnement de Marie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L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enfance du Christ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fr-FR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adieux à sa Mère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0" y="3501008"/>
            <a:ext cx="2051720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Résultat de recherche d'images pour &quot;carte du christianisme des premiers siècles&quot;"/>
          <p:cNvPicPr>
            <a:picLocks noChangeAspect="1" noChangeArrowheads="1"/>
          </p:cNvPicPr>
          <p:nvPr/>
        </p:nvPicPr>
        <p:blipFill>
          <a:blip r:embed="rId2" cstate="print"/>
          <a:srcRect l="18436"/>
          <a:stretch>
            <a:fillRect/>
          </a:stretch>
        </p:blipFill>
        <p:spPr bwMode="auto">
          <a:xfrm>
            <a:off x="0" y="0"/>
            <a:ext cx="9345168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jfbradu.free.fr/mosaiques/ravenne/st-vitale/DSC02413%20(Copier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868144" y="6093296"/>
            <a:ext cx="3960440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Saint Vitale, VI°</a:t>
            </a:r>
          </a:p>
          <a:p>
            <a:endParaRPr lang="fr-F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AutoShape 2" descr="Résultat de recherche d'images pour &quot;apollinare in classe&quot;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7460" name="Picture 4" descr="Résultat de recherche d'images pour &quot;apollinare in classe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402571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987824" y="5085184"/>
            <a:ext cx="3528392" cy="40011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</a:rPr>
              <a:t>    St Apollinaire In Classe, VI°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494116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Sainte Sophie, IX°</a:t>
            </a:r>
          </a:p>
        </p:txBody>
      </p:sp>
      <p:pic>
        <p:nvPicPr>
          <p:cNvPr id="146434" name="Picture 2" descr="https://upload.wikimedia.org/wikipedia/commons/thumb/a/ad/Apse_mosaic_Hagia_Sophia_Virgin_and_Child.jpg/800px-Apse_mosaic_Hagia_Sophia_Virgin_and_Chi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-315416"/>
            <a:ext cx="5943600" cy="842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osaic of Christ Pantokrator (12th century), Cefalu Cathedral, Cefalu, Sicily, Italy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800101"/>
            <a:ext cx="9525000" cy="7658101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380312" y="5733256"/>
            <a:ext cx="2088232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Sicile, </a:t>
            </a:r>
            <a:r>
              <a:rPr lang="fr-FR" sz="2800" b="1" dirty="0" err="1"/>
              <a:t>Cefalu</a:t>
            </a:r>
            <a:r>
              <a:rPr lang="fr-FR" sz="2800" b="1" dirty="0"/>
              <a:t>, XII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Résultat de recherche d'images pour &quot;abside roman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19"/>
            <a:ext cx="9144000" cy="684998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0" y="587727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/>
              <a:t>Taül</a:t>
            </a:r>
            <a:endParaRPr lang="fr-FR" sz="36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Résultat de recherche d'images pour &quot;icone de Marie vierge sign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5528" y="-89886"/>
            <a:ext cx="4248472" cy="694788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5301208"/>
            <a:ext cx="2699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Iaroslav, 1218</a:t>
            </a:r>
          </a:p>
          <a:p>
            <a:r>
              <a:rPr lang="fr-FR" sz="2400" dirty="0">
                <a:solidFill>
                  <a:schemeClr val="bg1"/>
                </a:solidFill>
              </a:rPr>
              <a:t>Orante et </a:t>
            </a:r>
          </a:p>
          <a:p>
            <a:r>
              <a:rPr lang="fr-FR" sz="2400" dirty="0">
                <a:solidFill>
                  <a:schemeClr val="bg1"/>
                </a:solidFill>
              </a:rPr>
              <a:t>Du signe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23528" y="764704"/>
            <a:ext cx="475252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. Vierge du signe</a:t>
            </a:r>
          </a:p>
          <a:p>
            <a:r>
              <a:rPr lang="fr-FR" sz="4000" dirty="0">
                <a:solidFill>
                  <a:schemeClr val="bg1"/>
                </a:solidFill>
              </a:rPr>
              <a:t>. Vierge de tendresse</a:t>
            </a:r>
          </a:p>
          <a:p>
            <a:r>
              <a:rPr lang="fr-FR" sz="4000" dirty="0">
                <a:solidFill>
                  <a:schemeClr val="bg1"/>
                </a:solidFill>
              </a:rPr>
              <a:t>. </a:t>
            </a:r>
            <a:r>
              <a:rPr lang="fr-FR" sz="4000" dirty="0" err="1">
                <a:solidFill>
                  <a:schemeClr val="bg1"/>
                </a:solidFill>
              </a:rPr>
              <a:t>Odigitria</a:t>
            </a:r>
            <a:endParaRPr lang="fr-FR" sz="4000" dirty="0">
              <a:solidFill>
                <a:schemeClr val="bg1"/>
              </a:solidFill>
            </a:endParaRPr>
          </a:p>
          <a:p>
            <a:r>
              <a:rPr lang="fr-FR" sz="4000" dirty="0">
                <a:solidFill>
                  <a:schemeClr val="bg1"/>
                </a:solidFill>
              </a:rPr>
              <a:t>. Nativité </a:t>
            </a:r>
            <a:endParaRPr lang="fr-FR" sz="2800" dirty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58052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Du signe</a:t>
            </a:r>
          </a:p>
        </p:txBody>
      </p:sp>
      <p:pic>
        <p:nvPicPr>
          <p:cNvPr id="122882" name="Picture 2" descr="Résultat de recherche d'images pour &quot;icone de Marie vierge sign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891480"/>
            <a:ext cx="7334250" cy="9481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Résultat de recherche d'images pour &quot;icone vierge de tendresse, vladimir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0"/>
            <a:ext cx="4662082" cy="693873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4869160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Eleousa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Tendresse</a:t>
            </a:r>
          </a:p>
          <a:p>
            <a:r>
              <a:rPr lang="fr-FR" dirty="0">
                <a:solidFill>
                  <a:schemeClr val="bg1"/>
                </a:solidFill>
              </a:rPr>
              <a:t>Dite de Vladimir</a:t>
            </a:r>
          </a:p>
          <a:p>
            <a:r>
              <a:rPr lang="fr-FR" dirty="0">
                <a:solidFill>
                  <a:schemeClr val="bg1"/>
                </a:solidFill>
              </a:rPr>
              <a:t>XII°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Résultat de recherche d'images pour &quot;icone vierge de tendresse, vladimir&quot;&quot;"/>
          <p:cNvPicPr>
            <a:picLocks noChangeAspect="1" noChangeArrowheads="1"/>
          </p:cNvPicPr>
          <p:nvPr/>
        </p:nvPicPr>
        <p:blipFill>
          <a:blip r:embed="rId2" cstate="print"/>
          <a:srcRect l="19210" t="17778" r="9281" b="42433"/>
          <a:stretch>
            <a:fillRect/>
          </a:stretch>
        </p:blipFill>
        <p:spPr bwMode="auto">
          <a:xfrm>
            <a:off x="0" y="0"/>
            <a:ext cx="9144000" cy="7572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11560" y="620688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/>
              <a:t>Odigitria</a:t>
            </a:r>
            <a:endParaRPr lang="fr-FR" dirty="0"/>
          </a:p>
        </p:txBody>
      </p:sp>
      <p:pic>
        <p:nvPicPr>
          <p:cNvPr id="116740" name="Picture 4" descr="Résultat de recherche d'images pour &quot;icone vierge odigitria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-19894"/>
            <a:ext cx="5112568" cy="6877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Résultat de recherche d'images pour &quot;carte de l'empire byzantin&quot;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40000"/>
          </a:blip>
          <a:srcRect l="19565" t="29726" r="41103" b="21213"/>
          <a:stretch>
            <a:fillRect/>
          </a:stretch>
        </p:blipFill>
        <p:spPr bwMode="auto">
          <a:xfrm>
            <a:off x="0" y="0"/>
            <a:ext cx="9144000" cy="710251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2564904"/>
            <a:ext cx="4680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325 : Nicée 1</a:t>
            </a:r>
          </a:p>
          <a:p>
            <a:r>
              <a:rPr lang="fr-FR" sz="3600" b="1" dirty="0">
                <a:solidFill>
                  <a:srgbClr val="FF0000"/>
                </a:solidFill>
              </a:rPr>
              <a:t>381 : Constantinople</a:t>
            </a:r>
          </a:p>
          <a:p>
            <a:r>
              <a:rPr lang="fr-FR" sz="3600" b="1" dirty="0">
                <a:solidFill>
                  <a:srgbClr val="FF0000"/>
                </a:solidFill>
              </a:rPr>
              <a:t>431 : </a:t>
            </a:r>
            <a:r>
              <a:rPr lang="fr-FR" sz="3600" b="1" dirty="0" err="1">
                <a:solidFill>
                  <a:srgbClr val="FF0000"/>
                </a:solidFill>
              </a:rPr>
              <a:t>Ephèse</a:t>
            </a:r>
            <a:endParaRPr lang="fr-FR" sz="3600" b="1" dirty="0">
              <a:solidFill>
                <a:srgbClr val="FF0000"/>
              </a:solidFill>
            </a:endParaRPr>
          </a:p>
          <a:p>
            <a:r>
              <a:rPr lang="fr-FR" sz="3600" b="1" dirty="0">
                <a:solidFill>
                  <a:srgbClr val="FF0000"/>
                </a:solidFill>
              </a:rPr>
              <a:t>451 : Chalcédoine</a:t>
            </a:r>
          </a:p>
          <a:p>
            <a:r>
              <a:rPr lang="fr-FR" sz="3600" b="1" dirty="0">
                <a:solidFill>
                  <a:srgbClr val="FF0000"/>
                </a:solidFill>
              </a:rPr>
              <a:t>553 : Constantinople</a:t>
            </a:r>
          </a:p>
          <a:p>
            <a:r>
              <a:rPr lang="fr-FR" sz="3600" b="1" dirty="0">
                <a:solidFill>
                  <a:srgbClr val="FF0000"/>
                </a:solidFill>
              </a:rPr>
              <a:t>680 : Constantinople</a:t>
            </a:r>
          </a:p>
          <a:p>
            <a:r>
              <a:rPr lang="fr-FR" sz="3600" b="1" dirty="0">
                <a:solidFill>
                  <a:srgbClr val="FF0000"/>
                </a:solidFill>
              </a:rPr>
              <a:t>787 : Nicée 2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FA62C1C-C268-4541-BDFC-D0CF8F4E9E65}"/>
              </a:ext>
            </a:extLst>
          </p:cNvPr>
          <p:cNvCxnSpPr>
            <a:cxnSpLocks/>
          </p:cNvCxnSpPr>
          <p:nvPr/>
        </p:nvCxnSpPr>
        <p:spPr>
          <a:xfrm>
            <a:off x="6228184" y="4869160"/>
            <a:ext cx="864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769FF7A-F089-4AD3-B61F-4379869737B6}"/>
              </a:ext>
            </a:extLst>
          </p:cNvPr>
          <p:cNvCxnSpPr>
            <a:cxnSpLocks/>
          </p:cNvCxnSpPr>
          <p:nvPr/>
        </p:nvCxnSpPr>
        <p:spPr>
          <a:xfrm>
            <a:off x="7092280" y="1772816"/>
            <a:ext cx="17281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2BE6A53-55C0-4794-B9C3-65218671B214}"/>
              </a:ext>
            </a:extLst>
          </p:cNvPr>
          <p:cNvCxnSpPr>
            <a:cxnSpLocks/>
          </p:cNvCxnSpPr>
          <p:nvPr/>
        </p:nvCxnSpPr>
        <p:spPr>
          <a:xfrm>
            <a:off x="7956376" y="2636912"/>
            <a:ext cx="864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Résultat de recherche d'images pour &quot;fresque de la nativité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6864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Résultat de recherche d'images pour &quot;peintures de la Nativité, catacombe Priscilla&quot;&quot;"/>
          <p:cNvPicPr>
            <a:picLocks noChangeAspect="1" noChangeArrowheads="1"/>
          </p:cNvPicPr>
          <p:nvPr/>
        </p:nvPicPr>
        <p:blipFill>
          <a:blip r:embed="rId2" cstate="print"/>
          <a:srcRect r="3959" b="33130"/>
          <a:stretch>
            <a:fillRect/>
          </a:stretch>
        </p:blipFill>
        <p:spPr bwMode="auto">
          <a:xfrm>
            <a:off x="-396552" y="-1"/>
            <a:ext cx="9540552" cy="775670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283968" y="580526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Catacombes de Priscilla, II°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331640" y="548680"/>
            <a:ext cx="9001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Éphèse 431+433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querelle à 3 têtes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3) le culte de la Vierge Marie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Un équilibre féminin/masculin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4 types d’icônes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Marie</a:t>
            </a:r>
            <a:r>
              <a:rPr kumimoji="0" lang="fr-FR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image de l’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Eglise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le couronnement de Marie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L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enfance du Christ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fr-FR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adieux à sa Mère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0" y="4077072"/>
            <a:ext cx="2051720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6" name="Picture 6" descr="cathedrale de Clermont sarcophage ro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10001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372200" y="3212976"/>
            <a:ext cx="248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Clermont, IV°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3933056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Tout ce qui est dit de la vierge Marie doit pouvoir être dit de l’Eglise.</a:t>
            </a:r>
          </a:p>
          <a:p>
            <a:r>
              <a:rPr lang="fr-FR" sz="3600" dirty="0"/>
              <a:t>Et tout ce qui est dit de l’Eglise doit pouvoir être dit de Marie.</a:t>
            </a:r>
            <a:endParaRPr lang="fr-F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6" name="Picture 6" descr="cathedrale de Clermont sarcophage ro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10001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372200" y="3212976"/>
            <a:ext cx="248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Clermont, IV°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3933056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3600" dirty="0"/>
              <a:t> l’Eglise en prière</a:t>
            </a:r>
          </a:p>
          <a:p>
            <a:pPr>
              <a:buFontTx/>
              <a:buChar char="-"/>
            </a:pPr>
            <a:r>
              <a:rPr lang="fr-FR" sz="3600" dirty="0"/>
              <a:t> la communion des saints</a:t>
            </a:r>
          </a:p>
          <a:p>
            <a:pPr>
              <a:buFontTx/>
              <a:buChar char="-"/>
            </a:pPr>
            <a:r>
              <a:rPr lang="fr-FR" sz="3600" dirty="0"/>
              <a:t> l’assemblée</a:t>
            </a:r>
          </a:p>
          <a:p>
            <a:pPr>
              <a:buFontTx/>
              <a:buChar char="-"/>
            </a:pPr>
            <a:r>
              <a:rPr lang="fr-FR" sz="3600" dirty="0"/>
              <a:t> la vierge du trône</a:t>
            </a:r>
            <a:endParaRPr lang="fr-F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s://www.cathedrale-catholique-clermont.fr/wp-content/uploads/2015/06/Orante-960x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Résultat de recherche d'images pour &quot;fresque, les noces de Cana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" y="1"/>
            <a:ext cx="9520811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203848" y="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</a:rPr>
              <a:t>Georgie</a:t>
            </a:r>
            <a:r>
              <a:rPr lang="fr-FR" sz="2400" b="1" dirty="0">
                <a:solidFill>
                  <a:schemeClr val="bg1"/>
                </a:solidFill>
              </a:rPr>
              <a:t>, XII°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Résultat de recherche d'images pour &quot;deisis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856762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Users\Bernard Klasen\Pictures\img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s://upload.wikimedia.org/wikipedia/commons/thumb/1/1f/Triptych_Harbaville_Louvre_OA3247_recto.jpg/1280px-Triptych_Harbaville_Louvre_OA3247_rec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33048" cy="7202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ésultat de recherche d'images pour &quot;sainte iréne, constantinople&quot;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10000" contrast="30000"/>
          </a:blip>
          <a:srcRect r="11167"/>
          <a:stretch>
            <a:fillRect/>
          </a:stretch>
        </p:blipFill>
        <p:spPr bwMode="auto">
          <a:xfrm flipH="1"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Picture 4" descr="Résultat de recherche d'images pour &quot;nestorius&quot;"/>
          <p:cNvPicPr>
            <a:picLocks noChangeAspect="1" noChangeArrowheads="1"/>
          </p:cNvPicPr>
          <p:nvPr/>
        </p:nvPicPr>
        <p:blipFill>
          <a:blip r:embed="rId3" cstate="print"/>
          <a:srcRect l="9311" t="2427" r="12717" b="4136"/>
          <a:stretch>
            <a:fillRect/>
          </a:stretch>
        </p:blipFill>
        <p:spPr bwMode="auto">
          <a:xfrm>
            <a:off x="0" y="0"/>
            <a:ext cx="4032448" cy="67499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https://upload.wikimedia.org/wikipedia/commons/7/73/Apsida_Sofiyskogo_Sobora_Ki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804644" cy="800640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39552" y="573325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Kiev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8/81/Oranta_Ki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040560" cy="70224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Résultat de recherche d'images pour &quot;la pentecôte peinture Louvr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621" y="548680"/>
            <a:ext cx="9173621" cy="54006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6021288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Jean Restout, 1732, Louvre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ésultat de recherche d'images pour &quot;le manteau de la vierg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197765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56176" y="260648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Saint </a:t>
            </a:r>
            <a:r>
              <a:rPr lang="fr-FR" sz="2400" dirty="0" err="1">
                <a:solidFill>
                  <a:schemeClr val="bg1"/>
                </a:solidFill>
              </a:rPr>
              <a:t>Céneri</a:t>
            </a:r>
            <a:r>
              <a:rPr lang="fr-FR" sz="2400" dirty="0">
                <a:solidFill>
                  <a:schemeClr val="bg1"/>
                </a:solidFill>
              </a:rPr>
              <a:t>-le-</a:t>
            </a:r>
            <a:r>
              <a:rPr lang="fr-FR" sz="2400" dirty="0" err="1">
                <a:solidFill>
                  <a:schemeClr val="bg1"/>
                </a:solidFill>
              </a:rPr>
              <a:t>Gérei</a:t>
            </a:r>
            <a:r>
              <a:rPr lang="fr-FR" sz="2400" dirty="0">
                <a:solidFill>
                  <a:schemeClr val="bg1"/>
                </a:solidFill>
              </a:rPr>
              <a:t>, </a:t>
            </a:r>
          </a:p>
          <a:p>
            <a:r>
              <a:rPr lang="fr-FR" sz="2400" dirty="0">
                <a:solidFill>
                  <a:schemeClr val="bg1"/>
                </a:solidFill>
              </a:rPr>
              <a:t>Orne, XI°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Résultat de recherche d'images pour &quot;manteau de la vierge mari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6980706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548680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Mouterhouse</a:t>
            </a:r>
            <a:r>
              <a:rPr lang="fr-FR" sz="2800" b="1" dirty="0"/>
              <a:t>, Vosges, 1700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http://theudericus.free.fr/Genealogie/Orcival/Orcival_Su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1346"/>
            <a:ext cx="4680520" cy="696934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499992" y="764704"/>
            <a:ext cx="4320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Tu portes celui qui porte tout.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Résultat de recherche d'images pour &quot;la vierge d'Orcival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72980"/>
            <a:ext cx="5256584" cy="6930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331640" y="548680"/>
            <a:ext cx="9001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Éphèse 431+433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querelle à 3 têtes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3) le culte de la Vierge Marie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Un équilibre féminin/masculin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4 types d’icônes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Marie</a:t>
            </a:r>
            <a:r>
              <a:rPr kumimoji="0" lang="fr-FR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image de l’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Eglise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le couronnement de Marie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L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enfance du Christ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fr-FR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adieux à sa Mère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0" y="4653136"/>
            <a:ext cx="2051720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s mosaïques de Sainte Marie Majeure">
            <a:extLst>
              <a:ext uri="{FF2B5EF4-FFF2-40B4-BE49-F238E27FC236}">
                <a16:creationId xmlns:a16="http://schemas.microsoft.com/office/drawing/2014/main" id="{AD482866-31D6-4669-8C90-5F15EABCC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/>
          <a:stretch/>
        </p:blipFill>
        <p:spPr bwMode="auto">
          <a:xfrm>
            <a:off x="-481498" y="8708"/>
            <a:ext cx="9624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9043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://img.over-blog-kiwi.com/0/55/25/77/20160320/ob_1411a2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8781" y="0"/>
            <a:ext cx="10312782" cy="6858000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839227D-75BF-46D1-9052-69795BECE2E6}"/>
              </a:ext>
            </a:extLst>
          </p:cNvPr>
          <p:cNvSpPr txBox="1"/>
          <p:nvPr/>
        </p:nvSpPr>
        <p:spPr>
          <a:xfrm>
            <a:off x="323528" y="1052736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Marie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448595-B5FA-449D-90C4-F0D7AFD75A91}"/>
              </a:ext>
            </a:extLst>
          </p:cNvPr>
          <p:cNvSpPr txBox="1"/>
          <p:nvPr/>
        </p:nvSpPr>
        <p:spPr>
          <a:xfrm>
            <a:off x="6228184" y="126876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Anne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494110-9B1A-435C-9DC0-F5B8B953F16A}"/>
              </a:ext>
            </a:extLst>
          </p:cNvPr>
          <p:cNvSpPr txBox="1"/>
          <p:nvPr/>
        </p:nvSpPr>
        <p:spPr>
          <a:xfrm>
            <a:off x="4572000" y="5373216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Les mages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ADAB751-B246-4D9A-8A04-8EA13818606F}"/>
              </a:ext>
            </a:extLst>
          </p:cNvPr>
          <p:cNvCxnSpPr>
            <a:cxnSpLocks/>
          </p:cNvCxnSpPr>
          <p:nvPr/>
        </p:nvCxnSpPr>
        <p:spPr>
          <a:xfrm>
            <a:off x="683568" y="1607428"/>
            <a:ext cx="1080120" cy="10828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F55BCBF-4CEF-4198-A006-467F4A665A3B}"/>
              </a:ext>
            </a:extLst>
          </p:cNvPr>
          <p:cNvCxnSpPr>
            <a:cxnSpLocks/>
          </p:cNvCxnSpPr>
          <p:nvPr/>
        </p:nvCxnSpPr>
        <p:spPr>
          <a:xfrm flipH="1">
            <a:off x="6516216" y="1829156"/>
            <a:ext cx="432048" cy="63936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636A597-8FA2-46D3-9C1C-A72C9BA0DFFA}"/>
              </a:ext>
            </a:extLst>
          </p:cNvPr>
          <p:cNvCxnSpPr>
            <a:cxnSpLocks/>
          </p:cNvCxnSpPr>
          <p:nvPr/>
        </p:nvCxnSpPr>
        <p:spPr>
          <a:xfrm flipH="1" flipV="1">
            <a:off x="1115616" y="3429000"/>
            <a:ext cx="3384376" cy="21659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DCF130E-717D-4438-ADE6-5D26D8646594}"/>
              </a:ext>
            </a:extLst>
          </p:cNvPr>
          <p:cNvCxnSpPr>
            <a:cxnSpLocks/>
          </p:cNvCxnSpPr>
          <p:nvPr/>
        </p:nvCxnSpPr>
        <p:spPr>
          <a:xfrm flipV="1">
            <a:off x="6372200" y="3861048"/>
            <a:ext cx="936104" cy="160379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9C7EFBD-EEE4-4106-BF40-1A0F18A1B018}"/>
              </a:ext>
            </a:extLst>
          </p:cNvPr>
          <p:cNvCxnSpPr>
            <a:cxnSpLocks/>
          </p:cNvCxnSpPr>
          <p:nvPr/>
        </p:nvCxnSpPr>
        <p:spPr>
          <a:xfrm flipV="1">
            <a:off x="6524600" y="3980685"/>
            <a:ext cx="1935832" cy="16365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Résultat de recherche d'images pour &quot;nativité&quot;&quot;"/>
          <p:cNvPicPr>
            <a:picLocks noChangeAspect="1" noChangeArrowheads="1"/>
          </p:cNvPicPr>
          <p:nvPr/>
        </p:nvPicPr>
        <p:blipFill>
          <a:blip r:embed="rId2" cstate="print"/>
          <a:srcRect l="35276" t="13608" b="17100"/>
          <a:stretch>
            <a:fillRect/>
          </a:stretch>
        </p:blipFill>
        <p:spPr bwMode="auto">
          <a:xfrm>
            <a:off x="0" y="-169513"/>
            <a:ext cx="9144000" cy="7027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Theotokos – Mosaïque, basilique Saint Apollinaire, Ravenne."/>
          <p:cNvPicPr>
            <a:picLocks noChangeAspect="1" noChangeArrowheads="1"/>
          </p:cNvPicPr>
          <p:nvPr/>
        </p:nvPicPr>
        <p:blipFill>
          <a:blip r:embed="rId2" cstate="print"/>
          <a:srcRect l="9388" r="137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331640" y="5805264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Ici (Ravenne), elle règne elle-même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Résultat de recherche d'images pour &quot;le pape plus grand que l'empereur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6024"/>
            <a:ext cx="7402927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039544" y="404664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Le pape Sylvestre donne la couronne à Constantin, les 4 couronnés, Rome, XII°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Basilique Saint Marie du Trastevere : Byzance à Rome [Trastevere]"/>
          <p:cNvPicPr>
            <a:picLocks noChangeAspect="1" noChangeArrowheads="1"/>
          </p:cNvPicPr>
          <p:nvPr/>
        </p:nvPicPr>
        <p:blipFill>
          <a:blip r:embed="rId2" cstate="print"/>
          <a:srcRect l="24332" t="12171" r="6848" b="12687"/>
          <a:stretch>
            <a:fillRect/>
          </a:stretch>
        </p:blipFill>
        <p:spPr bwMode="auto">
          <a:xfrm>
            <a:off x="0" y="0"/>
            <a:ext cx="9144000" cy="73321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mosaîque mari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6912768" cy="691276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5661248"/>
            <a:ext cx="212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Trastevere</a:t>
            </a:r>
            <a:r>
              <a:rPr lang="fr-FR" sz="2000" b="1" dirty="0"/>
              <a:t>, XII°</a:t>
            </a:r>
            <a:endParaRPr lang="fr-FR" b="1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Résultat de recherche d'images pour &quot;martyrs reçoit une couronn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732" y="-73131"/>
            <a:ext cx="5362656" cy="7359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s://upload.wikimedia.org/wikipedia/commons/2/23/Torcello_-_Abside_centrale.jpg"/>
          <p:cNvPicPr>
            <a:picLocks noChangeAspect="1" noChangeArrowheads="1"/>
          </p:cNvPicPr>
          <p:nvPr/>
        </p:nvPicPr>
        <p:blipFill>
          <a:blip r:embed="rId2" cstate="print"/>
          <a:srcRect l="8690" t="7372" r="8100"/>
          <a:stretch>
            <a:fillRect/>
          </a:stretch>
        </p:blipFill>
        <p:spPr bwMode="auto">
          <a:xfrm>
            <a:off x="0" y="0"/>
            <a:ext cx="9144000" cy="77068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580112" y="198884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Torcello, XIII°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Résultat de recherche d'images pour &quot;marie louise thérel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18327"/>
            <a:ext cx="6840760" cy="6876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331640" y="1154942"/>
            <a:ext cx="9001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Éphèse 431+433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querelle à 3 têtes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3) le culte de la Vierge Marie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 en 4 points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L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enfance du Christ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fr-FR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adieux à sa Mère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0" y="4149080"/>
            <a:ext cx="125963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Résultat de recherche d'images pour &quot;le louvre, grande galeri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5"/>
            <a:ext cx="6962964" cy="465313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343800" y="3717032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Kunsthalle</a:t>
            </a:r>
            <a:r>
              <a:rPr lang="fr-FR" sz="2400" dirty="0"/>
              <a:t> </a:t>
            </a:r>
          </a:p>
          <a:p>
            <a:r>
              <a:rPr lang="fr-FR" sz="2400" dirty="0"/>
              <a:t>Hambourg </a:t>
            </a:r>
          </a:p>
        </p:txBody>
      </p:sp>
      <p:pic>
        <p:nvPicPr>
          <p:cNvPr id="26626" name="Picture 2" descr="Résultat de recherche d'images pour &quot;musée de hambourg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3448" y="0"/>
            <a:ext cx="4930552" cy="369791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51520" y="332656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/>
              <a:t>2 visites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max Liebermann, peint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160645" cy="68580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436096" y="4365104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Max Liebermann (1847-1935)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Résultat de recherche d'images pour &quot;un homme au milieu d'une foul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521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Résultat de recherche d'images pour &quot;rembrandt le philosoph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5724525" cy="740092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660232" y="580526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1630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upload.wikimedia.org/wikipedia/commons/5/53/Meissonier_-_1814%2C_Campagne_de_Fr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985355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51520" y="8367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Ernest </a:t>
            </a:r>
            <a:r>
              <a:rPr lang="fr-FR" b="1" dirty="0" err="1">
                <a:solidFill>
                  <a:schemeClr val="bg1"/>
                </a:solidFill>
              </a:rPr>
              <a:t>Meissonier</a:t>
            </a:r>
            <a:r>
              <a:rPr lang="fr-FR" b="1" dirty="0">
                <a:solidFill>
                  <a:schemeClr val="bg1"/>
                </a:solidFill>
              </a:rPr>
              <a:t>, 1864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868144" y="5877272"/>
            <a:ext cx="3059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W </a:t>
            </a:r>
            <a:r>
              <a:rPr lang="fr-FR" sz="2000" b="1" dirty="0" err="1">
                <a:solidFill>
                  <a:schemeClr val="bg1"/>
                </a:solidFill>
              </a:rPr>
              <a:t>Bouguereau</a:t>
            </a:r>
            <a:r>
              <a:rPr lang="fr-FR" sz="2000" b="1" dirty="0">
                <a:solidFill>
                  <a:schemeClr val="bg1"/>
                </a:solidFill>
              </a:rPr>
              <a:t>, Idylle, 1852</a:t>
            </a:r>
          </a:p>
        </p:txBody>
      </p:sp>
      <p:pic>
        <p:nvPicPr>
          <p:cNvPr id="48130" name="Picture 2" descr="Fichier:Idylle W-A Bouguerea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8676"/>
            <a:ext cx="5148064" cy="6976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3.bp.blogspot.com/-T-9YsENPzHc/TlOnwEVRGCI/AAAAAAAAGfs/WrY-eaa_OF4/s1600/MAX_LI%257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2663"/>
            <a:ext cx="9230700" cy="6415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max liebermann oeuvr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867019" cy="690562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228184" y="4581128"/>
            <a:ext cx="2915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Max Liebermann, </a:t>
            </a:r>
          </a:p>
          <a:p>
            <a:r>
              <a:rPr lang="fr-FR" sz="2400" dirty="0">
                <a:solidFill>
                  <a:schemeClr val="bg1"/>
                </a:solidFill>
              </a:rPr>
              <a:t>Hambourg, 1879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x Liebermann. Jésus à douze ans au temple (1879)"/>
          <p:cNvPicPr>
            <a:picLocks noChangeAspect="1" noChangeArrowheads="1"/>
          </p:cNvPicPr>
          <p:nvPr/>
        </p:nvPicPr>
        <p:blipFill>
          <a:blip r:embed="rId2" cstate="print"/>
          <a:srcRect r="23481" b="53431"/>
          <a:stretch>
            <a:fillRect/>
          </a:stretch>
        </p:blipFill>
        <p:spPr bwMode="auto">
          <a:xfrm>
            <a:off x="0" y="0"/>
            <a:ext cx="95738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ésultat de recherche d'images pour &quot;une synagogue dans la peintu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-542926"/>
            <a:ext cx="5724525" cy="740092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551723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Gottlieb</a:t>
            </a:r>
          </a:p>
          <a:p>
            <a:r>
              <a:rPr lang="fr-FR" dirty="0">
                <a:solidFill>
                  <a:schemeClr val="bg1"/>
                </a:solidFill>
              </a:rPr>
              <a:t>1878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x Liebermann. Jésus à douze ans au temple (1879)"/>
          <p:cNvPicPr>
            <a:picLocks noChangeAspect="1" noChangeArrowheads="1"/>
          </p:cNvPicPr>
          <p:nvPr/>
        </p:nvPicPr>
        <p:blipFill>
          <a:blip r:embed="rId2" cstate="print"/>
          <a:srcRect r="23481" b="53431"/>
          <a:stretch>
            <a:fillRect/>
          </a:stretch>
        </p:blipFill>
        <p:spPr bwMode="auto">
          <a:xfrm>
            <a:off x="0" y="0"/>
            <a:ext cx="95738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ésultat de recherche d'images pour &quot;peinture rembrandt, le philosoph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894"/>
            <a:ext cx="8244408" cy="684110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594928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Rembrandt, 1632, Louvre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ax Liebermann. Jésus à douze ans au temple (1879)"/>
          <p:cNvPicPr>
            <a:picLocks noChangeAspect="1" noChangeArrowheads="1"/>
          </p:cNvPicPr>
          <p:nvPr/>
        </p:nvPicPr>
        <p:blipFill>
          <a:blip r:embed="rId2" cstate="print"/>
          <a:srcRect r="54335" b="71948"/>
          <a:stretch>
            <a:fillRect/>
          </a:stretch>
        </p:blipFill>
        <p:spPr bwMode="auto">
          <a:xfrm>
            <a:off x="-340787" y="0"/>
            <a:ext cx="948478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Résultat de recherche d'images pour &quot;un homme au milieu d'une foul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1001" cy="6858000"/>
          </a:xfrm>
          <a:prstGeom prst="rect">
            <a:avLst/>
          </a:prstGeom>
          <a:noFill/>
        </p:spPr>
      </p:pic>
      <p:sp>
        <p:nvSpPr>
          <p:cNvPr id="3" name="Bulle ronde 2"/>
          <p:cNvSpPr/>
          <p:nvPr/>
        </p:nvSpPr>
        <p:spPr>
          <a:xfrm rot="20719441" flipH="1">
            <a:off x="10545" y="-254289"/>
            <a:ext cx="7269802" cy="4149859"/>
          </a:xfrm>
          <a:prstGeom prst="wedgeEllipseCallout">
            <a:avLst>
              <a:gd name="adj1" fmla="val -46660"/>
              <a:gd name="adj2" fmla="val 7079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971600" y="692696"/>
            <a:ext cx="6192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le Verbe éternel e</a:t>
            </a:r>
            <a:r>
              <a:rPr lang="fr-FR" sz="5400" dirty="0"/>
              <a:t>st</a:t>
            </a:r>
            <a:r>
              <a:rPr lang="fr-FR" sz="5400" dirty="0">
                <a:solidFill>
                  <a:schemeClr val="bg1"/>
                </a:solidFill>
              </a:rPr>
              <a:t> né dans la chai</a:t>
            </a:r>
            <a:r>
              <a:rPr lang="fr-FR" sz="5400" dirty="0"/>
              <a:t>r et d</a:t>
            </a:r>
            <a:r>
              <a:rPr lang="fr-FR" sz="5400" dirty="0">
                <a:solidFill>
                  <a:schemeClr val="bg1"/>
                </a:solidFill>
              </a:rPr>
              <a:t>’une femme 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max liebermann oeuvres&quot;"/>
          <p:cNvPicPr>
            <a:picLocks noChangeAspect="1" noChangeArrowheads="1"/>
          </p:cNvPicPr>
          <p:nvPr/>
        </p:nvPicPr>
        <p:blipFill>
          <a:blip r:embed="rId2" cstate="print"/>
          <a:srcRect l="27744" t="23587" r="18996" b="32618"/>
          <a:stretch>
            <a:fillRect/>
          </a:stretch>
        </p:blipFill>
        <p:spPr bwMode="auto">
          <a:xfrm>
            <a:off x="1979712" y="-1"/>
            <a:ext cx="7164288" cy="69340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x Liebermann. Jésus à douze ans au temple (1879)"/>
          <p:cNvPicPr>
            <a:picLocks noChangeAspect="1" noChangeArrowheads="1"/>
          </p:cNvPicPr>
          <p:nvPr/>
        </p:nvPicPr>
        <p:blipFill>
          <a:blip r:embed="rId2" cstate="print"/>
          <a:srcRect l="24638" t="20270" r="33363" b="45862"/>
          <a:stretch>
            <a:fillRect/>
          </a:stretch>
        </p:blipFill>
        <p:spPr bwMode="auto">
          <a:xfrm>
            <a:off x="0" y="-459432"/>
            <a:ext cx="9144000" cy="8679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rnard Klasen\Documents\conférences\la voie de la beauté\jésus et les docteurs Liebermann\jesus-12-ans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76275"/>
            <a:ext cx="8534400" cy="5505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ax Liebermann. Jésus à douze ans au temple (1879)"/>
          <p:cNvPicPr>
            <a:picLocks noChangeAspect="1" noChangeArrowheads="1"/>
          </p:cNvPicPr>
          <p:nvPr/>
        </p:nvPicPr>
        <p:blipFill>
          <a:blip r:embed="rId2" cstate="print"/>
          <a:srcRect l="17796" t="37529" r="16001" b="7060"/>
          <a:stretch>
            <a:fillRect/>
          </a:stretch>
        </p:blipFill>
        <p:spPr bwMode="auto">
          <a:xfrm>
            <a:off x="0" y="0"/>
            <a:ext cx="7236296" cy="7128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ax Liebermann. Jésus à douze ans au temple (1879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940152" cy="6991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ésultat de recherche d'images pour &quot;le louvre, grande galeri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764704"/>
            <a:ext cx="9144001" cy="609329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9552" y="116632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Giovani</a:t>
            </a:r>
            <a:r>
              <a:rPr lang="fr-FR" sz="2400" b="1" dirty="0"/>
              <a:t> </a:t>
            </a:r>
            <a:r>
              <a:rPr lang="fr-FR" sz="2400" b="1" dirty="0" err="1"/>
              <a:t>Serodine</a:t>
            </a:r>
            <a:r>
              <a:rPr lang="fr-FR" sz="2400" b="1" dirty="0"/>
              <a:t> (1600-1630)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5076056" y="548680"/>
            <a:ext cx="216024" cy="41764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148064" y="11663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1626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iovanni Serod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675456"/>
            <a:ext cx="6705600" cy="842962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156176" y="5229200"/>
            <a:ext cx="2198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3600" b="1" dirty="0">
                <a:solidFill>
                  <a:prstClr val="black"/>
                </a:solidFill>
              </a:rPr>
              <a:t>1600-1630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oile montrant un condamné nu attaché à un poteau par ses bourreaux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43408"/>
            <a:ext cx="9247093" cy="71014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292080" y="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Caravage,  1607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 Serodine Cristo entre los doctores 1625 Louv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31808" cy="5779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ernard Klasen\Documents\conférences\la voie de la beauté\jésus et les docteurs Liebermann\jongejc_grt[1].jpg"/>
          <p:cNvPicPr>
            <a:picLocks noChangeAspect="1" noChangeArrowheads="1"/>
          </p:cNvPicPr>
          <p:nvPr/>
        </p:nvPicPr>
        <p:blipFill>
          <a:blip r:embed="rId2" cstate="print"/>
          <a:srcRect t="10297" r="54725"/>
          <a:stretch>
            <a:fillRect/>
          </a:stretch>
        </p:blipFill>
        <p:spPr bwMode="auto">
          <a:xfrm>
            <a:off x="539552" y="0"/>
            <a:ext cx="6264696" cy="78535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742298E-A752-4BA8-ADC5-806F3CFE2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54" y="-199654"/>
            <a:ext cx="9243566" cy="705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F3D4932-7D26-44DE-BA29-18C4D32FCA48}"/>
              </a:ext>
            </a:extLst>
          </p:cNvPr>
          <p:cNvSpPr txBox="1"/>
          <p:nvPr/>
        </p:nvSpPr>
        <p:spPr>
          <a:xfrm>
            <a:off x="395536" y="260648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Celui qui vient derrière moi est passé devant moi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Parce qu’avant moi, il était. 	</a:t>
            </a:r>
            <a:r>
              <a:rPr lang="fr-FR" sz="2800" dirty="0" err="1">
                <a:solidFill>
                  <a:schemeClr val="bg1"/>
                </a:solidFill>
              </a:rPr>
              <a:t>Jn</a:t>
            </a:r>
            <a:r>
              <a:rPr lang="fr-FR" sz="2800" dirty="0">
                <a:solidFill>
                  <a:schemeClr val="bg1"/>
                </a:solidFill>
              </a:rPr>
              <a:t> 1, 15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87F1C6D-8313-44F0-84E8-E9DEB3AA8EE0}"/>
              </a:ext>
            </a:extLst>
          </p:cNvPr>
          <p:cNvSpPr txBox="1"/>
          <p:nvPr/>
        </p:nvSpPr>
        <p:spPr>
          <a:xfrm>
            <a:off x="251520" y="5445224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Rembrandt, </a:t>
            </a:r>
          </a:p>
          <a:p>
            <a:r>
              <a:rPr lang="fr-FR" dirty="0">
                <a:solidFill>
                  <a:schemeClr val="bg1"/>
                </a:solidFill>
              </a:rPr>
              <a:t>st Jean-Baptiste prêchant, 1635, Berlin</a:t>
            </a:r>
          </a:p>
        </p:txBody>
      </p:sp>
    </p:spTree>
    <p:extLst>
      <p:ext uri="{BB962C8B-B14F-4D97-AF65-F5344CB8AC3E}">
        <p14:creationId xmlns:p14="http://schemas.microsoft.com/office/powerpoint/2010/main" val="9309964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 Serodine Cristo entre los doctores 1625 Louvre.jpg"/>
          <p:cNvPicPr>
            <a:picLocks noChangeAspect="1" noChangeArrowheads="1"/>
          </p:cNvPicPr>
          <p:nvPr/>
        </p:nvPicPr>
        <p:blipFill>
          <a:blip r:embed="rId2" cstate="print"/>
          <a:srcRect l="50743" b="46194"/>
          <a:stretch>
            <a:fillRect/>
          </a:stretch>
        </p:blipFill>
        <p:spPr bwMode="auto">
          <a:xfrm>
            <a:off x="-776287" y="0"/>
            <a:ext cx="992028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 Serodine Cristo entre los doctores 1625 Louvre.jpg"/>
          <p:cNvPicPr>
            <a:picLocks noChangeAspect="1" noChangeArrowheads="1"/>
          </p:cNvPicPr>
          <p:nvPr/>
        </p:nvPicPr>
        <p:blipFill>
          <a:blip r:embed="rId2" cstate="print"/>
          <a:srcRect l="18900" t="22184" r="10635"/>
          <a:stretch>
            <a:fillRect/>
          </a:stretch>
        </p:blipFill>
        <p:spPr bwMode="auto">
          <a:xfrm>
            <a:off x="0" y="0"/>
            <a:ext cx="9144000" cy="63904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 Serodine Cristo entre los doctores 1625 Louvre.jpg"/>
          <p:cNvPicPr>
            <a:picLocks noChangeAspect="1" noChangeArrowheads="1"/>
          </p:cNvPicPr>
          <p:nvPr/>
        </p:nvPicPr>
        <p:blipFill>
          <a:blip r:embed="rId2" cstate="print"/>
          <a:srcRect l="19706" r="11723" b="30886"/>
          <a:stretch>
            <a:fillRect/>
          </a:stretch>
        </p:blipFill>
        <p:spPr bwMode="auto">
          <a:xfrm>
            <a:off x="-684584" y="39999"/>
            <a:ext cx="9828584" cy="6269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 Serodine Cristo entre los doctores 1625 Louv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31808" cy="5779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331640" y="1154942"/>
            <a:ext cx="9001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Éphèse 431+433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	querelle à 3 têtes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3) le culte de la Vierge Marie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 en 4 points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L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enfance du Christ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fr-FR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adieux à sa Mère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0" y="4744568"/>
            <a:ext cx="125963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0" name="Picture 6" descr="La Palestine du temps de Jés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4807790" cy="7680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Résultat de recherche d'images pour &quot;jésus à la synagogue,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7415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Résultat de recherche d'images pour &quot;jésus à la synagogue,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02869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ésultat de recherche d'images pour &quot;paysage de nazareth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052720" cy="8289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&#10; © Région Normandie / Inventaire général / Patrick Merret 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40768" y="0"/>
            <a:ext cx="1173078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4922</TotalTime>
  <Words>765</Words>
  <Application>Microsoft Office PowerPoint</Application>
  <PresentationFormat>Affichage à l'écran (4:3)</PresentationFormat>
  <Paragraphs>150</Paragraphs>
  <Slides>106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106</vt:i4>
      </vt:variant>
    </vt:vector>
  </HeadingPairs>
  <TitlesOfParts>
    <vt:vector size="112" baseType="lpstr">
      <vt:lpstr>Abadi</vt:lpstr>
      <vt:lpstr>-apple-system</vt:lpstr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Secrétariat LE CIF</cp:lastModifiedBy>
  <cp:revision>268</cp:revision>
  <dcterms:created xsi:type="dcterms:W3CDTF">2020-01-12T16:00:59Z</dcterms:created>
  <dcterms:modified xsi:type="dcterms:W3CDTF">2022-02-01T08:11:12Z</dcterms:modified>
</cp:coreProperties>
</file>