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94" r:id="rId2"/>
    <p:sldId id="343" r:id="rId3"/>
    <p:sldId id="262" r:id="rId4"/>
    <p:sldId id="373" r:id="rId5"/>
    <p:sldId id="374" r:id="rId6"/>
    <p:sldId id="353" r:id="rId7"/>
    <p:sldId id="375" r:id="rId8"/>
    <p:sldId id="351" r:id="rId9"/>
    <p:sldId id="355" r:id="rId10"/>
    <p:sldId id="352" r:id="rId11"/>
    <p:sldId id="376" r:id="rId12"/>
    <p:sldId id="354" r:id="rId13"/>
    <p:sldId id="377" r:id="rId14"/>
    <p:sldId id="356" r:id="rId15"/>
    <p:sldId id="417" r:id="rId16"/>
    <p:sldId id="378" r:id="rId17"/>
    <p:sldId id="357" r:id="rId18"/>
    <p:sldId id="361" r:id="rId19"/>
    <p:sldId id="383" r:id="rId20"/>
    <p:sldId id="379" r:id="rId21"/>
    <p:sldId id="364" r:id="rId22"/>
    <p:sldId id="365" r:id="rId23"/>
    <p:sldId id="366" r:id="rId24"/>
    <p:sldId id="372" r:id="rId25"/>
    <p:sldId id="380" r:id="rId26"/>
    <p:sldId id="367" r:id="rId27"/>
    <p:sldId id="384" r:id="rId28"/>
    <p:sldId id="368" r:id="rId29"/>
    <p:sldId id="381" r:id="rId30"/>
    <p:sldId id="418" r:id="rId31"/>
    <p:sldId id="369" r:id="rId32"/>
    <p:sldId id="382" r:id="rId33"/>
    <p:sldId id="370" r:id="rId34"/>
    <p:sldId id="371"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023"/>
    <p:restoredTop sz="94638"/>
  </p:normalViewPr>
  <p:slideViewPr>
    <p:cSldViewPr snapToGrid="0" snapToObjects="1">
      <p:cViewPr varScale="1">
        <p:scale>
          <a:sx n="88" d="100"/>
          <a:sy n="88" d="100"/>
        </p:scale>
        <p:origin x="192" y="7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02701-98A0-204D-AD9E-2F0642E6DE76}" type="datetimeFigureOut">
              <a:rPr lang="fr-FR" smtClean="0"/>
              <a:t>07/06/2021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D74D3-F5D4-164E-824C-B8429562E0B9}" type="slidenum">
              <a:rPr lang="fr-FR" smtClean="0"/>
              <a:t>‹N°›</a:t>
            </a:fld>
            <a:endParaRPr lang="fr-FR"/>
          </a:p>
        </p:txBody>
      </p:sp>
    </p:spTree>
    <p:extLst>
      <p:ext uri="{BB962C8B-B14F-4D97-AF65-F5344CB8AC3E}">
        <p14:creationId xmlns:p14="http://schemas.microsoft.com/office/powerpoint/2010/main" val="257967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a:t>
            </a:fld>
            <a:endParaRPr lang="fr-FR"/>
          </a:p>
        </p:txBody>
      </p:sp>
    </p:spTree>
    <p:extLst>
      <p:ext uri="{BB962C8B-B14F-4D97-AF65-F5344CB8AC3E}">
        <p14:creationId xmlns:p14="http://schemas.microsoft.com/office/powerpoint/2010/main" val="1877932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1AE4E-D615-DD40-8525-E6537D5B80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0888526-4614-474A-8B73-D0EDFC13E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44BBBA-747B-1747-A812-75888EA1633C}"/>
              </a:ext>
            </a:extLst>
          </p:cNvPr>
          <p:cNvSpPr>
            <a:spLocks noGrp="1"/>
          </p:cNvSpPr>
          <p:nvPr>
            <p:ph type="dt" sz="half" idx="10"/>
          </p:nvPr>
        </p:nvSpPr>
        <p:spPr/>
        <p:txBody>
          <a:bodyPr/>
          <a:lstStyle/>
          <a:p>
            <a:fld id="{15C43295-CBC3-C244-B47E-B82E1DE94D92}" type="datetimeFigureOut">
              <a:rPr lang="fr-FR" smtClean="0"/>
              <a:t>07/06/2021</a:t>
            </a:fld>
            <a:endParaRPr lang="fr-FR"/>
          </a:p>
        </p:txBody>
      </p:sp>
      <p:sp>
        <p:nvSpPr>
          <p:cNvPr id="5" name="Espace réservé du pied de page 4">
            <a:extLst>
              <a:ext uri="{FF2B5EF4-FFF2-40B4-BE49-F238E27FC236}">
                <a16:creationId xmlns:a16="http://schemas.microsoft.com/office/drawing/2014/main" id="{BC8A618D-A1D9-C04A-9899-6067D85043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FE43E2-EB86-4344-8EC3-2C4C3C485A57}"/>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92928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24040-CC75-EC48-8C27-755FFD54DF2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C0058D8-04BB-9745-A1E2-504B7262B4E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EC790B-5643-DE46-8C9B-B53F744CED14}"/>
              </a:ext>
            </a:extLst>
          </p:cNvPr>
          <p:cNvSpPr>
            <a:spLocks noGrp="1"/>
          </p:cNvSpPr>
          <p:nvPr>
            <p:ph type="dt" sz="half" idx="10"/>
          </p:nvPr>
        </p:nvSpPr>
        <p:spPr/>
        <p:txBody>
          <a:bodyPr/>
          <a:lstStyle/>
          <a:p>
            <a:fld id="{15C43295-CBC3-C244-B47E-B82E1DE94D92}" type="datetimeFigureOut">
              <a:rPr lang="fr-FR" smtClean="0"/>
              <a:t>07/06/2021</a:t>
            </a:fld>
            <a:endParaRPr lang="fr-FR"/>
          </a:p>
        </p:txBody>
      </p:sp>
      <p:sp>
        <p:nvSpPr>
          <p:cNvPr id="5" name="Espace réservé du pied de page 4">
            <a:extLst>
              <a:ext uri="{FF2B5EF4-FFF2-40B4-BE49-F238E27FC236}">
                <a16:creationId xmlns:a16="http://schemas.microsoft.com/office/drawing/2014/main" id="{6CDF1EE5-697E-704D-AEF7-8239C93D70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87D771-EDE4-B24F-BD46-A3D02AAC7321}"/>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36908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0AD9381-8FDE-204A-86C7-7116D68A76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F8BAD75-5FE8-EA46-8CFC-CB2C53D998F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22D5CC-2267-934B-ACBF-1D1C81DFC66F}"/>
              </a:ext>
            </a:extLst>
          </p:cNvPr>
          <p:cNvSpPr>
            <a:spLocks noGrp="1"/>
          </p:cNvSpPr>
          <p:nvPr>
            <p:ph type="dt" sz="half" idx="10"/>
          </p:nvPr>
        </p:nvSpPr>
        <p:spPr/>
        <p:txBody>
          <a:bodyPr/>
          <a:lstStyle/>
          <a:p>
            <a:fld id="{15C43295-CBC3-C244-B47E-B82E1DE94D92}" type="datetimeFigureOut">
              <a:rPr lang="fr-FR" smtClean="0"/>
              <a:t>07/06/2021</a:t>
            </a:fld>
            <a:endParaRPr lang="fr-FR"/>
          </a:p>
        </p:txBody>
      </p:sp>
      <p:sp>
        <p:nvSpPr>
          <p:cNvPr id="5" name="Espace réservé du pied de page 4">
            <a:extLst>
              <a:ext uri="{FF2B5EF4-FFF2-40B4-BE49-F238E27FC236}">
                <a16:creationId xmlns:a16="http://schemas.microsoft.com/office/drawing/2014/main" id="{3A327FA8-B304-3E4D-9DF4-6AA02428A8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7568A0-CB0A-3F42-9646-69CB7158EB50}"/>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23281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55AF4-7D8D-8545-8EF9-86837F80628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CFF595-C5B8-AB42-BB37-0BC33CDEFCC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6FD9DE-D04C-5E46-B5D1-847D11E7933D}"/>
              </a:ext>
            </a:extLst>
          </p:cNvPr>
          <p:cNvSpPr>
            <a:spLocks noGrp="1"/>
          </p:cNvSpPr>
          <p:nvPr>
            <p:ph type="dt" sz="half" idx="10"/>
          </p:nvPr>
        </p:nvSpPr>
        <p:spPr/>
        <p:txBody>
          <a:bodyPr/>
          <a:lstStyle/>
          <a:p>
            <a:fld id="{15C43295-CBC3-C244-B47E-B82E1DE94D92}" type="datetimeFigureOut">
              <a:rPr lang="fr-FR" smtClean="0"/>
              <a:t>07/06/2021</a:t>
            </a:fld>
            <a:endParaRPr lang="fr-FR"/>
          </a:p>
        </p:txBody>
      </p:sp>
      <p:sp>
        <p:nvSpPr>
          <p:cNvPr id="5" name="Espace réservé du pied de page 4">
            <a:extLst>
              <a:ext uri="{FF2B5EF4-FFF2-40B4-BE49-F238E27FC236}">
                <a16:creationId xmlns:a16="http://schemas.microsoft.com/office/drawing/2014/main" id="{74968AF7-495F-544A-A503-157937C3A3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11A76A-7801-7E4E-8398-C9C1470A682B}"/>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325480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EE23D-76C1-6147-9C65-7C113B9D03A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BA140B1-372A-1448-AE71-F17D46A39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47FF65-1AFF-FA46-993C-2F142E1BC198}"/>
              </a:ext>
            </a:extLst>
          </p:cNvPr>
          <p:cNvSpPr>
            <a:spLocks noGrp="1"/>
          </p:cNvSpPr>
          <p:nvPr>
            <p:ph type="dt" sz="half" idx="10"/>
          </p:nvPr>
        </p:nvSpPr>
        <p:spPr/>
        <p:txBody>
          <a:bodyPr/>
          <a:lstStyle/>
          <a:p>
            <a:fld id="{15C43295-CBC3-C244-B47E-B82E1DE94D92}" type="datetimeFigureOut">
              <a:rPr lang="fr-FR" smtClean="0"/>
              <a:t>07/06/2021</a:t>
            </a:fld>
            <a:endParaRPr lang="fr-FR"/>
          </a:p>
        </p:txBody>
      </p:sp>
      <p:sp>
        <p:nvSpPr>
          <p:cNvPr id="5" name="Espace réservé du pied de page 4">
            <a:extLst>
              <a:ext uri="{FF2B5EF4-FFF2-40B4-BE49-F238E27FC236}">
                <a16:creationId xmlns:a16="http://schemas.microsoft.com/office/drawing/2014/main" id="{D0887514-DA19-154F-833B-F1C21E3704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F73F09-460A-8347-990C-649408A82BC2}"/>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8707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C6EC1-DBEF-CC4A-9662-0E6F79D5D5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460AE5-050B-384B-B62D-FBBD0E19F36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524210E-8DF0-7642-B813-7709E89772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6797E1F-F471-AE40-86A1-3CC2EDB21065}"/>
              </a:ext>
            </a:extLst>
          </p:cNvPr>
          <p:cNvSpPr>
            <a:spLocks noGrp="1"/>
          </p:cNvSpPr>
          <p:nvPr>
            <p:ph type="dt" sz="half" idx="10"/>
          </p:nvPr>
        </p:nvSpPr>
        <p:spPr/>
        <p:txBody>
          <a:bodyPr/>
          <a:lstStyle/>
          <a:p>
            <a:fld id="{15C43295-CBC3-C244-B47E-B82E1DE94D92}" type="datetimeFigureOut">
              <a:rPr lang="fr-FR" smtClean="0"/>
              <a:t>07/06/2021</a:t>
            </a:fld>
            <a:endParaRPr lang="fr-FR"/>
          </a:p>
        </p:txBody>
      </p:sp>
      <p:sp>
        <p:nvSpPr>
          <p:cNvPr id="6" name="Espace réservé du pied de page 5">
            <a:extLst>
              <a:ext uri="{FF2B5EF4-FFF2-40B4-BE49-F238E27FC236}">
                <a16:creationId xmlns:a16="http://schemas.microsoft.com/office/drawing/2014/main" id="{869A2932-C30B-2F4C-BF90-D3F1C04825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85B549-0C1C-4D45-9152-72AEB92DFEC8}"/>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18988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D8210-EFF0-EC4F-AE4E-FBA7D41EB79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37EC53D-366D-3348-ABFA-57F88D1F1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22C834C-6529-BB4D-9A3F-143CD85219A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969142A-F82D-FD43-BC54-C4C4CC275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794F762-7D90-754E-BDDA-20395AF851A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206D382-B540-354B-A673-09EEB8174898}"/>
              </a:ext>
            </a:extLst>
          </p:cNvPr>
          <p:cNvSpPr>
            <a:spLocks noGrp="1"/>
          </p:cNvSpPr>
          <p:nvPr>
            <p:ph type="dt" sz="half" idx="10"/>
          </p:nvPr>
        </p:nvSpPr>
        <p:spPr/>
        <p:txBody>
          <a:bodyPr/>
          <a:lstStyle/>
          <a:p>
            <a:fld id="{15C43295-CBC3-C244-B47E-B82E1DE94D92}" type="datetimeFigureOut">
              <a:rPr lang="fr-FR" smtClean="0"/>
              <a:t>07/06/2021</a:t>
            </a:fld>
            <a:endParaRPr lang="fr-FR"/>
          </a:p>
        </p:txBody>
      </p:sp>
      <p:sp>
        <p:nvSpPr>
          <p:cNvPr id="8" name="Espace réservé du pied de page 7">
            <a:extLst>
              <a:ext uri="{FF2B5EF4-FFF2-40B4-BE49-F238E27FC236}">
                <a16:creationId xmlns:a16="http://schemas.microsoft.com/office/drawing/2014/main" id="{1F605BF1-86AA-E742-9918-FA88DBF4C8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C8C99CD-CF9B-4941-AFCD-11E51BE4A3B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9716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798DF-039D-674C-AEE7-2724F379C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8D807B3-52EF-D04B-8A4F-7F948DC041DA}"/>
              </a:ext>
            </a:extLst>
          </p:cNvPr>
          <p:cNvSpPr>
            <a:spLocks noGrp="1"/>
          </p:cNvSpPr>
          <p:nvPr>
            <p:ph type="dt" sz="half" idx="10"/>
          </p:nvPr>
        </p:nvSpPr>
        <p:spPr/>
        <p:txBody>
          <a:bodyPr/>
          <a:lstStyle/>
          <a:p>
            <a:fld id="{15C43295-CBC3-C244-B47E-B82E1DE94D92}" type="datetimeFigureOut">
              <a:rPr lang="fr-FR" smtClean="0"/>
              <a:t>07/06/2021</a:t>
            </a:fld>
            <a:endParaRPr lang="fr-FR"/>
          </a:p>
        </p:txBody>
      </p:sp>
      <p:sp>
        <p:nvSpPr>
          <p:cNvPr id="4" name="Espace réservé du pied de page 3">
            <a:extLst>
              <a:ext uri="{FF2B5EF4-FFF2-40B4-BE49-F238E27FC236}">
                <a16:creationId xmlns:a16="http://schemas.microsoft.com/office/drawing/2014/main" id="{8D3A65CF-D9A4-2648-B99D-29FB0E3FD5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5C607BF-C809-6D47-BDAD-2FCB6F350DE3}"/>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27444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D7E3EAE-C0B8-094E-B7FC-0F7F76AD06A2}"/>
              </a:ext>
            </a:extLst>
          </p:cNvPr>
          <p:cNvSpPr>
            <a:spLocks noGrp="1"/>
          </p:cNvSpPr>
          <p:nvPr>
            <p:ph type="dt" sz="half" idx="10"/>
          </p:nvPr>
        </p:nvSpPr>
        <p:spPr/>
        <p:txBody>
          <a:bodyPr/>
          <a:lstStyle/>
          <a:p>
            <a:fld id="{15C43295-CBC3-C244-B47E-B82E1DE94D92}" type="datetimeFigureOut">
              <a:rPr lang="fr-FR" smtClean="0"/>
              <a:t>07/06/2021</a:t>
            </a:fld>
            <a:endParaRPr lang="fr-FR"/>
          </a:p>
        </p:txBody>
      </p:sp>
      <p:sp>
        <p:nvSpPr>
          <p:cNvPr id="3" name="Espace réservé du pied de page 2">
            <a:extLst>
              <a:ext uri="{FF2B5EF4-FFF2-40B4-BE49-F238E27FC236}">
                <a16:creationId xmlns:a16="http://schemas.microsoft.com/office/drawing/2014/main" id="{E1A977E1-00A3-AD41-9A36-115E16CBD25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8BFC5A-B9F9-1B49-BFA1-0A384AFFC33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779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9A08A-9F14-7A40-BEA9-CB46AFB21C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4196F6A-982E-0C4A-BAE6-B2B7E36CF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94BD82D-C915-D948-82E9-09A7EC388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A655F67-1338-1949-A556-890907C93074}"/>
              </a:ext>
            </a:extLst>
          </p:cNvPr>
          <p:cNvSpPr>
            <a:spLocks noGrp="1"/>
          </p:cNvSpPr>
          <p:nvPr>
            <p:ph type="dt" sz="half" idx="10"/>
          </p:nvPr>
        </p:nvSpPr>
        <p:spPr/>
        <p:txBody>
          <a:bodyPr/>
          <a:lstStyle/>
          <a:p>
            <a:fld id="{15C43295-CBC3-C244-B47E-B82E1DE94D92}" type="datetimeFigureOut">
              <a:rPr lang="fr-FR" smtClean="0"/>
              <a:t>07/06/2021</a:t>
            </a:fld>
            <a:endParaRPr lang="fr-FR"/>
          </a:p>
        </p:txBody>
      </p:sp>
      <p:sp>
        <p:nvSpPr>
          <p:cNvPr id="6" name="Espace réservé du pied de page 5">
            <a:extLst>
              <a:ext uri="{FF2B5EF4-FFF2-40B4-BE49-F238E27FC236}">
                <a16:creationId xmlns:a16="http://schemas.microsoft.com/office/drawing/2014/main" id="{D0F5D907-83BB-0545-86C6-D7B5A739D8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69DA810-6DE6-A644-82C8-E0D83A15C50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88506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C3632-86B4-E240-A172-F84E2D5330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8D03744-137E-3F41-9E99-385936ECA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119E6D8-2E5F-7243-B86C-FE71B52F5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01BFD4-E2D9-7E45-85A0-38EC58AC34F9}"/>
              </a:ext>
            </a:extLst>
          </p:cNvPr>
          <p:cNvSpPr>
            <a:spLocks noGrp="1"/>
          </p:cNvSpPr>
          <p:nvPr>
            <p:ph type="dt" sz="half" idx="10"/>
          </p:nvPr>
        </p:nvSpPr>
        <p:spPr/>
        <p:txBody>
          <a:bodyPr/>
          <a:lstStyle/>
          <a:p>
            <a:fld id="{15C43295-CBC3-C244-B47E-B82E1DE94D92}" type="datetimeFigureOut">
              <a:rPr lang="fr-FR" smtClean="0"/>
              <a:t>07/06/2021</a:t>
            </a:fld>
            <a:endParaRPr lang="fr-FR"/>
          </a:p>
        </p:txBody>
      </p:sp>
      <p:sp>
        <p:nvSpPr>
          <p:cNvPr id="6" name="Espace réservé du pied de page 5">
            <a:extLst>
              <a:ext uri="{FF2B5EF4-FFF2-40B4-BE49-F238E27FC236}">
                <a16:creationId xmlns:a16="http://schemas.microsoft.com/office/drawing/2014/main" id="{36A0AD84-E47D-5B40-8D1B-D2EA123F2D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1A0E72-4536-9842-9738-F29E14E44A4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13548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09448D7-3925-A64C-8DB5-EACEB6DCE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5288E36-EB16-BA43-BBB7-1AC004D6D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B0CEEF-C68C-F94E-8B1F-35907E271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43295-CBC3-C244-B47E-B82E1DE94D92}" type="datetimeFigureOut">
              <a:rPr lang="fr-FR" smtClean="0"/>
              <a:t>07/06/2021</a:t>
            </a:fld>
            <a:endParaRPr lang="fr-FR"/>
          </a:p>
        </p:txBody>
      </p:sp>
      <p:sp>
        <p:nvSpPr>
          <p:cNvPr id="5" name="Espace réservé du pied de page 4">
            <a:extLst>
              <a:ext uri="{FF2B5EF4-FFF2-40B4-BE49-F238E27FC236}">
                <a16:creationId xmlns:a16="http://schemas.microsoft.com/office/drawing/2014/main" id="{8A86B5BD-C7EF-764F-B1B3-8B312AB04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BD7FD26-9B07-C342-98C5-B1E2CDE09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B937E-C8C2-6340-B40E-5AF416C29CAA}" type="slidenum">
              <a:rPr lang="fr-FR" smtClean="0"/>
              <a:t>‹N°›</a:t>
            </a:fld>
            <a:endParaRPr lang="fr-FR"/>
          </a:p>
        </p:txBody>
      </p:sp>
    </p:spTree>
    <p:extLst>
      <p:ext uri="{BB962C8B-B14F-4D97-AF65-F5344CB8AC3E}">
        <p14:creationId xmlns:p14="http://schemas.microsoft.com/office/powerpoint/2010/main" val="1218415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lire.la-bible.net/verset/Romains/5/12/TOB"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autel, posant&#10;&#10;Description générée automatiquement">
            <a:extLst>
              <a:ext uri="{FF2B5EF4-FFF2-40B4-BE49-F238E27FC236}">
                <a16:creationId xmlns:a16="http://schemas.microsoft.com/office/drawing/2014/main" id="{3DF60561-0B85-6C45-8D4C-5CC20B9EEA57}"/>
              </a:ext>
            </a:extLst>
          </p:cNvPr>
          <p:cNvPicPr>
            <a:picLocks noChangeAspect="1"/>
          </p:cNvPicPr>
          <p:nvPr/>
        </p:nvPicPr>
        <p:blipFill rotWithShape="1">
          <a:blip r:embed="rId3"/>
          <a:srcRect l="6304" t="8631" r="5738" b="-867"/>
          <a:stretch/>
        </p:blipFill>
        <p:spPr>
          <a:xfrm>
            <a:off x="1848214" y="-1079"/>
            <a:ext cx="8495572" cy="6859079"/>
          </a:xfrm>
          <a:prstGeom prst="rect">
            <a:avLst/>
          </a:prstGeom>
        </p:spPr>
      </p:pic>
      <p:sp>
        <p:nvSpPr>
          <p:cNvPr id="5" name="ZoneTexte 4">
            <a:extLst>
              <a:ext uri="{FF2B5EF4-FFF2-40B4-BE49-F238E27FC236}">
                <a16:creationId xmlns:a16="http://schemas.microsoft.com/office/drawing/2014/main" id="{DF14AD8D-6D74-1444-9DE3-C2006E0C8FF8}"/>
              </a:ext>
            </a:extLst>
          </p:cNvPr>
          <p:cNvSpPr txBox="1"/>
          <p:nvPr/>
        </p:nvSpPr>
        <p:spPr>
          <a:xfrm>
            <a:off x="4346161" y="515252"/>
            <a:ext cx="3499676" cy="584775"/>
          </a:xfrm>
          <a:prstGeom prst="rect">
            <a:avLst/>
          </a:prstGeom>
          <a:solidFill>
            <a:schemeClr val="bg1"/>
          </a:solidFill>
        </p:spPr>
        <p:txBody>
          <a:bodyPr wrap="none" rtlCol="0">
            <a:spAutoFit/>
          </a:bodyPr>
          <a:lstStyle/>
          <a:p>
            <a:r>
              <a:rPr lang="fr-FR" sz="3200" dirty="0">
                <a:latin typeface="Times New Roman" panose="02020603050405020304" pitchFamily="18" charset="0"/>
                <a:cs typeface="Times New Roman" panose="02020603050405020304" pitchFamily="18" charset="0"/>
              </a:rPr>
              <a:t>CH. 5 – LE SALUT</a:t>
            </a:r>
          </a:p>
        </p:txBody>
      </p:sp>
    </p:spTree>
    <p:extLst>
      <p:ext uri="{BB962C8B-B14F-4D97-AF65-F5344CB8AC3E}">
        <p14:creationId xmlns:p14="http://schemas.microsoft.com/office/powerpoint/2010/main" val="2190005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693A5AA-85A0-1141-B340-121C28BD517C}"/>
              </a:ext>
            </a:extLst>
          </p:cNvPr>
          <p:cNvSpPr txBox="1"/>
          <p:nvPr/>
        </p:nvSpPr>
        <p:spPr>
          <a:xfrm>
            <a:off x="216195" y="382773"/>
            <a:ext cx="11759609" cy="5632311"/>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 Ici, on objectera peut-être : Eh quoi ? Dieu n’</a:t>
            </a:r>
            <a:r>
              <a:rPr lang="fr-FR" sz="2400" dirty="0" err="1">
                <a:latin typeface="Times New Roman" panose="02020603050405020304" pitchFamily="18" charset="0"/>
                <a:cs typeface="Times New Roman" panose="02020603050405020304" pitchFamily="18" charset="0"/>
              </a:rPr>
              <a:t>eût-il</a:t>
            </a:r>
            <a:r>
              <a:rPr lang="fr-FR" sz="2400" dirty="0">
                <a:latin typeface="Times New Roman" panose="02020603050405020304" pitchFamily="18" charset="0"/>
                <a:cs typeface="Times New Roman" panose="02020603050405020304" pitchFamily="18" charset="0"/>
              </a:rPr>
              <a:t> pu faire l’homme parfait dès le commencement ? Qu’on sache donc que pour Dieu, qui est toujours identique à lui-même et qui est incréé, tout était possible, à ne considérer que lui. Mais les êtres créés en tant qu’ils ont reçu ultérieurement leur commencement d’existence, étaient nécessairement inférieurs à celui qui les a faits… En tant qu’ils ne sont pas incréés, ils sont au-dessous de la perfection : car, en tant qu’ils sont nouvellement produits, ils sont de petits enfants, et en tant qu’ils sont de petits enfants, ils ne sont ni accoutumés ni exercés à la conduite parfaite. Dieu pouvait, quant à lui, donner dès le commencement la perfection à l’homme, mais l’homme était incapable de la recevoir, car il n’était qu’un petit enfant. Et c’est pourquoi aussi notre Seigneur, dans les derniers temps, lorsqu’il récapitula en lui toute chose, vint à nous, non tel qu’il le pouvait, mais tel que nous étions capables de le voir : il pouvait en effet venir à nous dans son inexprimable gloire, mais nous n’étions pas encore capables de porter la grandeur de sa gloire... ».</a:t>
            </a:r>
          </a:p>
          <a:p>
            <a:r>
              <a:rPr lang="fr-FR" sz="2400" dirty="0">
                <a:latin typeface="Times New Roman" panose="02020603050405020304" pitchFamily="18" charset="0"/>
                <a:cs typeface="Times New Roman" panose="02020603050405020304" pitchFamily="18" charset="0"/>
              </a:rPr>
              <a:t>(Irénée, </a:t>
            </a:r>
            <a:r>
              <a:rPr lang="fr-FR" sz="2400" i="1" dirty="0">
                <a:latin typeface="Times New Roman" panose="02020603050405020304" pitchFamily="18" charset="0"/>
                <a:cs typeface="Times New Roman" panose="02020603050405020304" pitchFamily="18" charset="0"/>
              </a:rPr>
              <a:t>Contre les hérésies, </a:t>
            </a:r>
            <a:r>
              <a:rPr lang="fr-FR" sz="2400" dirty="0">
                <a:latin typeface="Times New Roman" panose="02020603050405020304" pitchFamily="18" charset="0"/>
                <a:cs typeface="Times New Roman" panose="02020603050405020304" pitchFamily="18" charset="0"/>
              </a:rPr>
              <a:t>IV, 38, 1 et 3. Trad. Sources Chrétiennes, n° 100, p. 943-947 ; 955-957). </a:t>
            </a:r>
            <a:endParaRPr lang="fr-FR" dirty="0"/>
          </a:p>
        </p:txBody>
      </p:sp>
    </p:spTree>
    <p:extLst>
      <p:ext uri="{BB962C8B-B14F-4D97-AF65-F5344CB8AC3E}">
        <p14:creationId xmlns:p14="http://schemas.microsoft.com/office/powerpoint/2010/main" val="4138665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824655" y="659011"/>
            <a:ext cx="6542689" cy="5539978"/>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 DE QUOI S’AGIT-IL ?</a:t>
            </a:r>
          </a:p>
          <a:p>
            <a:pPr lvl="1"/>
            <a:r>
              <a:rPr lang="fr-FR" sz="2000" dirty="0">
                <a:latin typeface="Times New Roman" panose="02020603050405020304" pitchFamily="18" charset="0"/>
                <a:cs typeface="Times New Roman" panose="02020603050405020304" pitchFamily="18" charset="0"/>
              </a:rPr>
              <a:t>1.1. Sauvés de quoi, par qui, pour quoi ?</a:t>
            </a:r>
          </a:p>
          <a:p>
            <a:pPr lvl="1"/>
            <a:r>
              <a:rPr lang="fr-FR" sz="2000" dirty="0">
                <a:latin typeface="Times New Roman" panose="02020603050405020304" pitchFamily="18" charset="0"/>
                <a:cs typeface="Times New Roman" panose="02020603050405020304" pitchFamily="18" charset="0"/>
              </a:rPr>
              <a:t>1.2. Les multiples manières de dire le salut</a:t>
            </a:r>
          </a:p>
          <a:p>
            <a:pPr lvl="1"/>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2. DEUX CONCEPTIONS DU SALUT</a:t>
            </a:r>
          </a:p>
          <a:p>
            <a:pPr lvl="1"/>
            <a:r>
              <a:rPr lang="fr-FR" sz="2000" dirty="0">
                <a:latin typeface="Times New Roman" panose="02020603050405020304" pitchFamily="18" charset="0"/>
                <a:cs typeface="Times New Roman" panose="02020603050405020304" pitchFamily="18" charset="0"/>
              </a:rPr>
              <a:t>2.1. Irénée</a:t>
            </a:r>
          </a:p>
          <a:p>
            <a:pPr lvl="1"/>
            <a:r>
              <a:rPr lang="fr-FR" sz="2000" dirty="0">
                <a:solidFill>
                  <a:srgbClr val="FF0000"/>
                </a:solidFill>
                <a:latin typeface="Times New Roman" panose="02020603050405020304" pitchFamily="18" charset="0"/>
                <a:cs typeface="Times New Roman" panose="02020603050405020304" pitchFamily="18" charset="0"/>
              </a:rPr>
              <a:t>2.2. Augustin</a:t>
            </a:r>
          </a:p>
          <a:p>
            <a:pPr lvl="1"/>
            <a:r>
              <a:rPr lang="fr-FR" sz="2000" dirty="0">
                <a:latin typeface="Times New Roman" panose="02020603050405020304" pitchFamily="18" charset="0"/>
                <a:cs typeface="Times New Roman" panose="02020603050405020304" pitchFamily="18" charset="0"/>
              </a:rPr>
              <a:t>2.3. Le motif de l’Incarnatio</a:t>
            </a:r>
            <a:r>
              <a:rPr lang="fr-FR" dirty="0"/>
              <a:t>n</a:t>
            </a:r>
            <a:endParaRPr lang="fr-FR" sz="1600" dirty="0"/>
          </a:p>
          <a:p>
            <a:r>
              <a:rPr lang="fr-FR" dirty="0"/>
              <a:t> </a:t>
            </a:r>
            <a:endParaRPr lang="fr-FR" sz="1600" dirty="0"/>
          </a:p>
          <a:p>
            <a:pPr lvl="0"/>
            <a:r>
              <a:rPr lang="fr-FR" sz="2000" b="1" dirty="0">
                <a:latin typeface="Times New Roman" panose="02020603050405020304" pitchFamily="18" charset="0"/>
                <a:cs typeface="Times New Roman" panose="02020603050405020304" pitchFamily="18" charset="0"/>
              </a:rPr>
              <a:t>3. COMMENT COMPRENDRE LE PECHE ORIGINEL</a:t>
            </a:r>
          </a:p>
          <a:p>
            <a:pPr lvl="1"/>
            <a:r>
              <a:rPr lang="fr-FR" sz="2000" dirty="0">
                <a:latin typeface="Times New Roman" panose="02020603050405020304" pitchFamily="18" charset="0"/>
                <a:cs typeface="Times New Roman" panose="02020603050405020304" pitchFamily="18" charset="0"/>
              </a:rPr>
              <a:t>3.1. Le péché originel dans l’Ecriture</a:t>
            </a:r>
          </a:p>
          <a:p>
            <a:pPr lvl="1"/>
            <a:r>
              <a:rPr lang="fr-FR" sz="2000" dirty="0">
                <a:latin typeface="Times New Roman" panose="02020603050405020304" pitchFamily="18" charset="0"/>
                <a:cs typeface="Times New Roman" panose="02020603050405020304" pitchFamily="18" charset="0"/>
              </a:rPr>
              <a:t>3.3. Le rôle d’Augustin</a:t>
            </a:r>
          </a:p>
          <a:p>
            <a:pPr lvl="1"/>
            <a:r>
              <a:rPr lang="fr-FR" sz="2000" dirty="0">
                <a:latin typeface="Times New Roman" panose="02020603050405020304" pitchFamily="18" charset="0"/>
                <a:cs typeface="Times New Roman" panose="02020603050405020304" pitchFamily="18" charset="0"/>
              </a:rPr>
              <a:t>3.4. Quel sens pour aujourd’hui ?</a:t>
            </a:r>
          </a:p>
          <a:p>
            <a:r>
              <a:rPr lang="fr-FR" dirty="0"/>
              <a:t> </a:t>
            </a:r>
            <a:endParaRPr lang="fr-FR" sz="1600" dirty="0"/>
          </a:p>
          <a:p>
            <a:r>
              <a:rPr lang="fr-FR" sz="2000" b="1" dirty="0">
                <a:latin typeface="Times New Roman" panose="02020603050405020304" pitchFamily="18" charset="0"/>
                <a:cs typeface="Times New Roman" panose="02020603050405020304" pitchFamily="18" charset="0"/>
              </a:rPr>
              <a:t>4. L’UNIVERSALITÉ DU SALUT EN JESUS-CHRIST</a:t>
            </a:r>
          </a:p>
          <a:p>
            <a:pPr lvl="1"/>
            <a:r>
              <a:rPr lang="fr-FR" sz="2000" dirty="0">
                <a:latin typeface="Times New Roman" panose="02020603050405020304" pitchFamily="18" charset="0"/>
                <a:cs typeface="Times New Roman" panose="02020603050405020304" pitchFamily="18" charset="0"/>
              </a:rPr>
              <a:t>4.1. Dieu veut le salut de tous</a:t>
            </a:r>
          </a:p>
          <a:p>
            <a:pPr lvl="1"/>
            <a:r>
              <a:rPr lang="fr-FR" sz="2000" dirty="0">
                <a:latin typeface="Times New Roman" panose="02020603050405020304" pitchFamily="18" charset="0"/>
                <a:cs typeface="Times New Roman" panose="02020603050405020304" pitchFamily="18" charset="0"/>
              </a:rPr>
              <a:t>4.2. Questions débattues</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9142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1D1BC0D-011C-E44F-B9DE-8F05AF9F7CA0}"/>
              </a:ext>
            </a:extLst>
          </p:cNvPr>
          <p:cNvPicPr>
            <a:picLocks noChangeAspect="1"/>
          </p:cNvPicPr>
          <p:nvPr/>
        </p:nvPicPr>
        <p:blipFill>
          <a:blip r:embed="rId2"/>
          <a:stretch>
            <a:fillRect/>
          </a:stretch>
        </p:blipFill>
        <p:spPr>
          <a:xfrm>
            <a:off x="1188982" y="0"/>
            <a:ext cx="9814035" cy="6858000"/>
          </a:xfrm>
          <a:prstGeom prst="rect">
            <a:avLst/>
          </a:prstGeom>
        </p:spPr>
      </p:pic>
    </p:spTree>
    <p:extLst>
      <p:ext uri="{BB962C8B-B14F-4D97-AF65-F5344CB8AC3E}">
        <p14:creationId xmlns:p14="http://schemas.microsoft.com/office/powerpoint/2010/main" val="2865540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824655" y="659011"/>
            <a:ext cx="6542689" cy="5539978"/>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 DE QUOI S’AGIT-IL ?</a:t>
            </a:r>
          </a:p>
          <a:p>
            <a:pPr lvl="1"/>
            <a:r>
              <a:rPr lang="fr-FR" sz="2000" dirty="0">
                <a:latin typeface="Times New Roman" panose="02020603050405020304" pitchFamily="18" charset="0"/>
                <a:cs typeface="Times New Roman" panose="02020603050405020304" pitchFamily="18" charset="0"/>
              </a:rPr>
              <a:t>1.1. Sauvés de quoi, par qui, pour quoi ?</a:t>
            </a:r>
          </a:p>
          <a:p>
            <a:pPr lvl="1"/>
            <a:r>
              <a:rPr lang="fr-FR" sz="2000" dirty="0">
                <a:latin typeface="Times New Roman" panose="02020603050405020304" pitchFamily="18" charset="0"/>
                <a:cs typeface="Times New Roman" panose="02020603050405020304" pitchFamily="18" charset="0"/>
              </a:rPr>
              <a:t>1.2. Les multiples manières de dire le salut</a:t>
            </a:r>
          </a:p>
          <a:p>
            <a:pPr lvl="1"/>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2. DEUX CONCEPTIONS DU SALUT</a:t>
            </a:r>
          </a:p>
          <a:p>
            <a:pPr lvl="1"/>
            <a:r>
              <a:rPr lang="fr-FR" sz="2000" dirty="0">
                <a:latin typeface="Times New Roman" panose="02020603050405020304" pitchFamily="18" charset="0"/>
                <a:cs typeface="Times New Roman" panose="02020603050405020304" pitchFamily="18" charset="0"/>
              </a:rPr>
              <a:t>2.1. Irénée</a:t>
            </a:r>
          </a:p>
          <a:p>
            <a:pPr lvl="1"/>
            <a:r>
              <a:rPr lang="fr-FR" sz="2000" dirty="0">
                <a:latin typeface="Times New Roman" panose="02020603050405020304" pitchFamily="18" charset="0"/>
                <a:cs typeface="Times New Roman" panose="02020603050405020304" pitchFamily="18" charset="0"/>
              </a:rPr>
              <a:t>2.2. Augustin</a:t>
            </a:r>
          </a:p>
          <a:p>
            <a:pPr lvl="1"/>
            <a:r>
              <a:rPr lang="fr-FR" sz="2000" dirty="0">
                <a:solidFill>
                  <a:srgbClr val="FF0000"/>
                </a:solidFill>
                <a:latin typeface="Times New Roman" panose="02020603050405020304" pitchFamily="18" charset="0"/>
                <a:cs typeface="Times New Roman" panose="02020603050405020304" pitchFamily="18" charset="0"/>
              </a:rPr>
              <a:t>2.3. Le motif de l’Incarnatio</a:t>
            </a:r>
            <a:r>
              <a:rPr lang="fr-FR" dirty="0">
                <a:solidFill>
                  <a:srgbClr val="FF0000"/>
                </a:solidFill>
              </a:rPr>
              <a:t>n</a:t>
            </a:r>
            <a:endParaRPr lang="fr-FR" sz="1600" dirty="0">
              <a:solidFill>
                <a:srgbClr val="FF0000"/>
              </a:solidFill>
            </a:endParaRPr>
          </a:p>
          <a:p>
            <a:r>
              <a:rPr lang="fr-FR" dirty="0"/>
              <a:t> </a:t>
            </a:r>
            <a:endParaRPr lang="fr-FR" sz="1600" dirty="0"/>
          </a:p>
          <a:p>
            <a:pPr lvl="0"/>
            <a:r>
              <a:rPr lang="fr-FR" sz="2000" b="1" dirty="0">
                <a:latin typeface="Times New Roman" panose="02020603050405020304" pitchFamily="18" charset="0"/>
                <a:cs typeface="Times New Roman" panose="02020603050405020304" pitchFamily="18" charset="0"/>
              </a:rPr>
              <a:t>3. COMMENT COMPRENDRE LE PECHE ORIGINEL</a:t>
            </a:r>
          </a:p>
          <a:p>
            <a:pPr lvl="1"/>
            <a:r>
              <a:rPr lang="fr-FR" sz="2000" dirty="0">
                <a:latin typeface="Times New Roman" panose="02020603050405020304" pitchFamily="18" charset="0"/>
                <a:cs typeface="Times New Roman" panose="02020603050405020304" pitchFamily="18" charset="0"/>
              </a:rPr>
              <a:t>3.1. Le péché originel dans l’Ecriture</a:t>
            </a:r>
          </a:p>
          <a:p>
            <a:pPr lvl="1"/>
            <a:r>
              <a:rPr lang="fr-FR" sz="2000" dirty="0">
                <a:latin typeface="Times New Roman" panose="02020603050405020304" pitchFamily="18" charset="0"/>
                <a:cs typeface="Times New Roman" panose="02020603050405020304" pitchFamily="18" charset="0"/>
              </a:rPr>
              <a:t>3.3. Le rôle d’Augustin</a:t>
            </a:r>
          </a:p>
          <a:p>
            <a:pPr lvl="1"/>
            <a:r>
              <a:rPr lang="fr-FR" sz="2000" dirty="0">
                <a:latin typeface="Times New Roman" panose="02020603050405020304" pitchFamily="18" charset="0"/>
                <a:cs typeface="Times New Roman" panose="02020603050405020304" pitchFamily="18" charset="0"/>
              </a:rPr>
              <a:t>3.4. Quel sens pour aujourd’hui ?</a:t>
            </a:r>
          </a:p>
          <a:p>
            <a:r>
              <a:rPr lang="fr-FR" dirty="0"/>
              <a:t> </a:t>
            </a:r>
            <a:endParaRPr lang="fr-FR" sz="1600" dirty="0"/>
          </a:p>
          <a:p>
            <a:r>
              <a:rPr lang="fr-FR" sz="2000" b="1" dirty="0">
                <a:latin typeface="Times New Roman" panose="02020603050405020304" pitchFamily="18" charset="0"/>
                <a:cs typeface="Times New Roman" panose="02020603050405020304" pitchFamily="18" charset="0"/>
              </a:rPr>
              <a:t>4. L’UNIVERSALITÉ DU SALUT EN JESUS-CHRIST</a:t>
            </a:r>
          </a:p>
          <a:p>
            <a:pPr lvl="1"/>
            <a:r>
              <a:rPr lang="fr-FR" sz="2000" dirty="0">
                <a:latin typeface="Times New Roman" panose="02020603050405020304" pitchFamily="18" charset="0"/>
                <a:cs typeface="Times New Roman" panose="02020603050405020304" pitchFamily="18" charset="0"/>
              </a:rPr>
              <a:t>4.1. Dieu veut le salut de tous</a:t>
            </a:r>
          </a:p>
          <a:p>
            <a:pPr lvl="1"/>
            <a:r>
              <a:rPr lang="fr-FR" sz="2000" dirty="0">
                <a:latin typeface="Times New Roman" panose="02020603050405020304" pitchFamily="18" charset="0"/>
                <a:cs typeface="Times New Roman" panose="02020603050405020304" pitchFamily="18" charset="0"/>
              </a:rPr>
              <a:t>4.2. Questions débattues</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6860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39F5288-047F-924F-9290-3BADE7AA4201}"/>
              </a:ext>
            </a:extLst>
          </p:cNvPr>
          <p:cNvPicPr>
            <a:picLocks noChangeAspect="1"/>
          </p:cNvPicPr>
          <p:nvPr/>
        </p:nvPicPr>
        <p:blipFill>
          <a:blip r:embed="rId2"/>
          <a:srcRect/>
          <a:stretch/>
        </p:blipFill>
        <p:spPr>
          <a:xfrm>
            <a:off x="3736006" y="257844"/>
            <a:ext cx="4719987" cy="6186591"/>
          </a:xfrm>
          <a:prstGeom prst="rect">
            <a:avLst/>
          </a:prstGeom>
        </p:spPr>
      </p:pic>
      <p:sp>
        <p:nvSpPr>
          <p:cNvPr id="6" name="ZoneTexte 5">
            <a:extLst>
              <a:ext uri="{FF2B5EF4-FFF2-40B4-BE49-F238E27FC236}">
                <a16:creationId xmlns:a16="http://schemas.microsoft.com/office/drawing/2014/main" id="{59D102AC-EB4D-5344-AD08-B3300D070B21}"/>
              </a:ext>
            </a:extLst>
          </p:cNvPr>
          <p:cNvSpPr txBox="1"/>
          <p:nvPr/>
        </p:nvSpPr>
        <p:spPr>
          <a:xfrm>
            <a:off x="8679529" y="6075103"/>
            <a:ext cx="1701209" cy="369332"/>
          </a:xfrm>
          <a:prstGeom prst="rect">
            <a:avLst/>
          </a:prstGeom>
          <a:solidFill>
            <a:schemeClr val="bg1"/>
          </a:solidFill>
        </p:spPr>
        <p:txBody>
          <a:bodyPr wrap="square" rtlCol="0">
            <a:spAutoFit/>
          </a:bodyPr>
          <a:lstStyle/>
          <a:p>
            <a:r>
              <a:rPr lang="fr-FR" dirty="0"/>
              <a:t>Thomas d’Aquin</a:t>
            </a:r>
          </a:p>
        </p:txBody>
      </p:sp>
    </p:spTree>
    <p:extLst>
      <p:ext uri="{BB962C8B-B14F-4D97-AF65-F5344CB8AC3E}">
        <p14:creationId xmlns:p14="http://schemas.microsoft.com/office/powerpoint/2010/main" val="1639375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Une image contenant texte, personne&#10;&#10;Description générée automatiquement">
            <a:extLst>
              <a:ext uri="{FF2B5EF4-FFF2-40B4-BE49-F238E27FC236}">
                <a16:creationId xmlns:a16="http://schemas.microsoft.com/office/drawing/2014/main" id="{2FD5097E-DEB5-9343-A68C-6D4005501CA5}"/>
              </a:ext>
            </a:extLst>
          </p:cNvPr>
          <p:cNvPicPr>
            <a:picLocks noChangeAspect="1"/>
          </p:cNvPicPr>
          <p:nvPr/>
        </p:nvPicPr>
        <p:blipFill>
          <a:blip r:embed="rId2"/>
          <a:stretch>
            <a:fillRect/>
          </a:stretch>
        </p:blipFill>
        <p:spPr>
          <a:xfrm>
            <a:off x="5091505" y="376026"/>
            <a:ext cx="3788361" cy="6105947"/>
          </a:xfrm>
          <a:prstGeom prst="rect">
            <a:avLst/>
          </a:prstGeom>
        </p:spPr>
      </p:pic>
      <p:sp>
        <p:nvSpPr>
          <p:cNvPr id="3" name="ZoneTexte 2">
            <a:extLst>
              <a:ext uri="{FF2B5EF4-FFF2-40B4-BE49-F238E27FC236}">
                <a16:creationId xmlns:a16="http://schemas.microsoft.com/office/drawing/2014/main" id="{859D4B03-173D-D742-9E00-6A40167E9D57}"/>
              </a:ext>
            </a:extLst>
          </p:cNvPr>
          <p:cNvSpPr txBox="1"/>
          <p:nvPr/>
        </p:nvSpPr>
        <p:spPr>
          <a:xfrm>
            <a:off x="9654291" y="6112641"/>
            <a:ext cx="1114088" cy="369332"/>
          </a:xfrm>
          <a:prstGeom prst="rect">
            <a:avLst/>
          </a:prstGeom>
          <a:solidFill>
            <a:schemeClr val="bg1"/>
          </a:solidFill>
        </p:spPr>
        <p:txBody>
          <a:bodyPr wrap="none" rtlCol="0">
            <a:spAutoFit/>
          </a:bodyPr>
          <a:lstStyle/>
          <a:p>
            <a:r>
              <a:rPr lang="fr-FR" dirty="0"/>
              <a:t>Duns Scot</a:t>
            </a:r>
          </a:p>
        </p:txBody>
      </p:sp>
    </p:spTree>
    <p:extLst>
      <p:ext uri="{BB962C8B-B14F-4D97-AF65-F5344CB8AC3E}">
        <p14:creationId xmlns:p14="http://schemas.microsoft.com/office/powerpoint/2010/main" val="1471033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824655" y="659011"/>
            <a:ext cx="6542689" cy="5539978"/>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 DE QUOI S’AGIT-IL ?</a:t>
            </a:r>
          </a:p>
          <a:p>
            <a:pPr lvl="1"/>
            <a:r>
              <a:rPr lang="fr-FR" sz="2000" dirty="0">
                <a:latin typeface="Times New Roman" panose="02020603050405020304" pitchFamily="18" charset="0"/>
                <a:cs typeface="Times New Roman" panose="02020603050405020304" pitchFamily="18" charset="0"/>
              </a:rPr>
              <a:t>1.1. Sauvés de quoi, par qui, pour quoi ?</a:t>
            </a:r>
          </a:p>
          <a:p>
            <a:pPr lvl="1"/>
            <a:r>
              <a:rPr lang="fr-FR" sz="2000" dirty="0">
                <a:latin typeface="Times New Roman" panose="02020603050405020304" pitchFamily="18" charset="0"/>
                <a:cs typeface="Times New Roman" panose="02020603050405020304" pitchFamily="18" charset="0"/>
              </a:rPr>
              <a:t>1.2. Les multiples manières de dire le salut</a:t>
            </a:r>
          </a:p>
          <a:p>
            <a:pPr lvl="1"/>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2. DEUX CONCEPTIONS DU SALUT</a:t>
            </a:r>
          </a:p>
          <a:p>
            <a:pPr lvl="1"/>
            <a:r>
              <a:rPr lang="fr-FR" sz="2000" dirty="0">
                <a:latin typeface="Times New Roman" panose="02020603050405020304" pitchFamily="18" charset="0"/>
                <a:cs typeface="Times New Roman" panose="02020603050405020304" pitchFamily="18" charset="0"/>
              </a:rPr>
              <a:t>2.1. Irénée</a:t>
            </a:r>
          </a:p>
          <a:p>
            <a:pPr lvl="1"/>
            <a:r>
              <a:rPr lang="fr-FR" sz="2000" dirty="0">
                <a:latin typeface="Times New Roman" panose="02020603050405020304" pitchFamily="18" charset="0"/>
                <a:cs typeface="Times New Roman" panose="02020603050405020304" pitchFamily="18" charset="0"/>
              </a:rPr>
              <a:t>2.2. Augustin</a:t>
            </a:r>
          </a:p>
          <a:p>
            <a:pPr lvl="1"/>
            <a:r>
              <a:rPr lang="fr-FR" sz="2000" dirty="0">
                <a:latin typeface="Times New Roman" panose="02020603050405020304" pitchFamily="18" charset="0"/>
                <a:cs typeface="Times New Roman" panose="02020603050405020304" pitchFamily="18" charset="0"/>
              </a:rPr>
              <a:t>2.3. Le motif de l’Incarnatio</a:t>
            </a:r>
            <a:r>
              <a:rPr lang="fr-FR" dirty="0"/>
              <a:t>n</a:t>
            </a:r>
            <a:endParaRPr lang="fr-FR" sz="1600" dirty="0"/>
          </a:p>
          <a:p>
            <a:r>
              <a:rPr lang="fr-FR" dirty="0"/>
              <a:t> </a:t>
            </a:r>
            <a:endParaRPr lang="fr-FR" sz="1600" dirty="0"/>
          </a:p>
          <a:p>
            <a:pPr lvl="0"/>
            <a:r>
              <a:rPr lang="fr-FR" sz="2000" b="1" dirty="0">
                <a:solidFill>
                  <a:srgbClr val="FF0000"/>
                </a:solidFill>
                <a:latin typeface="Times New Roman" panose="02020603050405020304" pitchFamily="18" charset="0"/>
                <a:cs typeface="Times New Roman" panose="02020603050405020304" pitchFamily="18" charset="0"/>
              </a:rPr>
              <a:t>3. COMMENT COMPRENDRE LE PECHE ORIGINEL</a:t>
            </a:r>
          </a:p>
          <a:p>
            <a:pPr lvl="1"/>
            <a:r>
              <a:rPr lang="fr-FR" sz="2000" dirty="0">
                <a:solidFill>
                  <a:srgbClr val="FF0000"/>
                </a:solidFill>
                <a:latin typeface="Times New Roman" panose="02020603050405020304" pitchFamily="18" charset="0"/>
                <a:cs typeface="Times New Roman" panose="02020603050405020304" pitchFamily="18" charset="0"/>
              </a:rPr>
              <a:t>3.1. Le péché originel dans l’Ecriture</a:t>
            </a:r>
          </a:p>
          <a:p>
            <a:pPr lvl="1"/>
            <a:r>
              <a:rPr lang="fr-FR" sz="2000" dirty="0">
                <a:latin typeface="Times New Roman" panose="02020603050405020304" pitchFamily="18" charset="0"/>
                <a:cs typeface="Times New Roman" panose="02020603050405020304" pitchFamily="18" charset="0"/>
              </a:rPr>
              <a:t>3.3. Le rôle d’Augustin</a:t>
            </a:r>
          </a:p>
          <a:p>
            <a:pPr lvl="1"/>
            <a:r>
              <a:rPr lang="fr-FR" sz="2000" dirty="0">
                <a:latin typeface="Times New Roman" panose="02020603050405020304" pitchFamily="18" charset="0"/>
                <a:cs typeface="Times New Roman" panose="02020603050405020304" pitchFamily="18" charset="0"/>
              </a:rPr>
              <a:t>3.4. Quel sens pour aujourd’hui ?</a:t>
            </a:r>
          </a:p>
          <a:p>
            <a:r>
              <a:rPr lang="fr-FR" dirty="0"/>
              <a:t> </a:t>
            </a:r>
            <a:endParaRPr lang="fr-FR" sz="1600" dirty="0"/>
          </a:p>
          <a:p>
            <a:r>
              <a:rPr lang="fr-FR" sz="2000" b="1" dirty="0">
                <a:latin typeface="Times New Roman" panose="02020603050405020304" pitchFamily="18" charset="0"/>
                <a:cs typeface="Times New Roman" panose="02020603050405020304" pitchFamily="18" charset="0"/>
              </a:rPr>
              <a:t>4. L’UNIVERSALITÉ DU SALUT EN JESUS-CHRIST</a:t>
            </a:r>
          </a:p>
          <a:p>
            <a:pPr lvl="1"/>
            <a:r>
              <a:rPr lang="fr-FR" sz="2000" dirty="0">
                <a:latin typeface="Times New Roman" panose="02020603050405020304" pitchFamily="18" charset="0"/>
                <a:cs typeface="Times New Roman" panose="02020603050405020304" pitchFamily="18" charset="0"/>
              </a:rPr>
              <a:t>4.1. Dieu veut le salut de tous</a:t>
            </a:r>
          </a:p>
          <a:p>
            <a:pPr lvl="1"/>
            <a:r>
              <a:rPr lang="fr-FR" sz="2000" dirty="0">
                <a:latin typeface="Times New Roman" panose="02020603050405020304" pitchFamily="18" charset="0"/>
                <a:cs typeface="Times New Roman" panose="02020603050405020304" pitchFamily="18" charset="0"/>
              </a:rPr>
              <a:t>4.2. Questions débattues</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5531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D3829D1-D152-684C-94F7-D5C57362C0ED}"/>
              </a:ext>
            </a:extLst>
          </p:cNvPr>
          <p:cNvSpPr txBox="1"/>
          <p:nvPr/>
        </p:nvSpPr>
        <p:spPr>
          <a:xfrm>
            <a:off x="1141228" y="1089898"/>
            <a:ext cx="9909544" cy="4678204"/>
          </a:xfrm>
          <a:prstGeom prst="rect">
            <a:avLst/>
          </a:prstGeom>
          <a:noFill/>
        </p:spPr>
        <p:txBody>
          <a:bodyPr wrap="square" rtlCol="0">
            <a:spAutoFit/>
          </a:bodyPr>
          <a:lstStyle/>
          <a:p>
            <a:pPr algn="ctr"/>
            <a:r>
              <a:rPr lang="fr-FR" sz="2800" b="1" i="1" dirty="0" err="1">
                <a:latin typeface="Times New Roman" panose="02020603050405020304" pitchFamily="18" charset="0"/>
                <a:cs typeface="Times New Roman" panose="02020603050405020304" pitchFamily="18" charset="0"/>
              </a:rPr>
              <a:t>Rm</a:t>
            </a:r>
            <a:r>
              <a:rPr lang="fr-FR" sz="2800" b="1" dirty="0">
                <a:latin typeface="Times New Roman" panose="02020603050405020304" pitchFamily="18" charset="0"/>
                <a:cs typeface="Times New Roman" panose="02020603050405020304" pitchFamily="18" charset="0"/>
              </a:rPr>
              <a:t> 5 (BJ)</a:t>
            </a:r>
          </a:p>
          <a:p>
            <a:pPr algn="ctr"/>
            <a:endParaRPr lang="fr-FR" sz="2800"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r>
              <a:rPr lang="fr-FR" sz="2800" dirty="0">
                <a:latin typeface="Times New Roman" panose="02020603050405020304" pitchFamily="18" charset="0"/>
                <a:cs typeface="Times New Roman" panose="02020603050405020304" pitchFamily="18" charset="0"/>
              </a:rPr>
              <a:t>12. Voilà pourquoi, </a:t>
            </a:r>
            <a:r>
              <a:rPr lang="fr-FR" sz="2800" b="1" dirty="0">
                <a:latin typeface="Times New Roman" panose="02020603050405020304" pitchFamily="18" charset="0"/>
                <a:cs typeface="Times New Roman" panose="02020603050405020304" pitchFamily="18" charset="0"/>
              </a:rPr>
              <a:t>de même que par un seul homme le péché est entré dans le monde, et par le péché la mort</a:t>
            </a:r>
            <a:r>
              <a:rPr lang="fr-FR" sz="2800" dirty="0">
                <a:latin typeface="Times New Roman" panose="02020603050405020304" pitchFamily="18" charset="0"/>
                <a:cs typeface="Times New Roman" panose="02020603050405020304" pitchFamily="18" charset="0"/>
              </a:rPr>
              <a:t>, et qu’ainsi la mort a passé en tous les hommes, du fait que tous ont péché ;</a:t>
            </a:r>
          </a:p>
          <a:p>
            <a:r>
              <a:rPr lang="fr-FR" sz="2800" dirty="0">
                <a:latin typeface="Times New Roman" panose="02020603050405020304" pitchFamily="18" charset="0"/>
                <a:cs typeface="Times New Roman" panose="02020603050405020304" pitchFamily="18" charset="0"/>
              </a:rPr>
              <a:t>13. Car jusqu’à la loi il y avait du péché dans le monde, mais le péché n’est pas imputé quand il n’y a pas de loi ;</a:t>
            </a:r>
          </a:p>
          <a:p>
            <a:r>
              <a:rPr lang="fr-FR" sz="2800" dirty="0">
                <a:latin typeface="Times New Roman" panose="02020603050405020304" pitchFamily="18" charset="0"/>
                <a:cs typeface="Times New Roman" panose="02020603050405020304" pitchFamily="18" charset="0"/>
              </a:rPr>
              <a:t>14. Cependant la mort a régné d’Adam à Moïse même sur ceux qui n’avaient point péché d’une transgression semblable à celle d’Adam, figure de celui qui devait venir…</a:t>
            </a:r>
          </a:p>
          <a:p>
            <a:endParaRPr lang="fr-FR" dirty="0"/>
          </a:p>
        </p:txBody>
      </p:sp>
    </p:spTree>
    <p:extLst>
      <p:ext uri="{BB962C8B-B14F-4D97-AF65-F5344CB8AC3E}">
        <p14:creationId xmlns:p14="http://schemas.microsoft.com/office/powerpoint/2010/main" val="239000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D9F90F7-25C4-794E-A4D2-0CA3B9459D7E}"/>
              </a:ext>
            </a:extLst>
          </p:cNvPr>
          <p:cNvSpPr txBox="1"/>
          <p:nvPr/>
        </p:nvSpPr>
        <p:spPr>
          <a:xfrm>
            <a:off x="1396313" y="797510"/>
            <a:ext cx="9649658" cy="5262979"/>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15. Mais il n’en va pas du don comme de la faute. Si, par la faute d’un seul, la multitude est morte, </a:t>
            </a:r>
            <a:r>
              <a:rPr lang="fr-FR" sz="2800" b="1" dirty="0">
                <a:latin typeface="Times New Roman" panose="02020603050405020304" pitchFamily="18" charset="0"/>
                <a:cs typeface="Times New Roman" panose="02020603050405020304" pitchFamily="18" charset="0"/>
              </a:rPr>
              <a:t>combien plus</a:t>
            </a:r>
            <a:r>
              <a:rPr lang="fr-FR" sz="2800" dirty="0">
                <a:latin typeface="Times New Roman" panose="02020603050405020304" pitchFamily="18" charset="0"/>
                <a:cs typeface="Times New Roman" panose="02020603050405020304" pitchFamily="18" charset="0"/>
              </a:rPr>
              <a:t> la grâce de Dieu et le don conféré par la grâce d’un seul homme, Jésus Christ, se sont-ils répandus à profusion sur la multitude.</a:t>
            </a:r>
          </a:p>
          <a:p>
            <a:r>
              <a:rPr lang="fr-FR" sz="2800" dirty="0">
                <a:latin typeface="Times New Roman" panose="02020603050405020304" pitchFamily="18" charset="0"/>
                <a:cs typeface="Times New Roman" panose="02020603050405020304" pitchFamily="18" charset="0"/>
              </a:rPr>
              <a:t>16. Et il n’en va pas du don comme des conséquences du péché d’un seul : le jugement venant après un seul péché aboutit à une condamnation, l’œuvre de grâce à la suite d’un grand nombre de fautes aboutit à une justification.</a:t>
            </a:r>
          </a:p>
          <a:p>
            <a:r>
              <a:rPr lang="fr-FR" sz="2800" dirty="0">
                <a:latin typeface="Times New Roman" panose="02020603050405020304" pitchFamily="18" charset="0"/>
                <a:cs typeface="Times New Roman" panose="02020603050405020304" pitchFamily="18" charset="0"/>
              </a:rPr>
              <a:t>17. Si, en effet, par la faute d’un seul, la mort a régné du </a:t>
            </a:r>
            <a:r>
              <a:rPr lang="fr-FR" sz="2800" dirty="0" err="1">
                <a:latin typeface="Times New Roman" panose="02020603050405020304" pitchFamily="18" charset="0"/>
                <a:cs typeface="Times New Roman" panose="02020603050405020304" pitchFamily="18" charset="0"/>
              </a:rPr>
              <a:t>faîit</a:t>
            </a:r>
            <a:r>
              <a:rPr lang="fr-FR" sz="2800" dirty="0">
                <a:latin typeface="Times New Roman" panose="02020603050405020304" pitchFamily="18" charset="0"/>
                <a:cs typeface="Times New Roman" panose="02020603050405020304" pitchFamily="18" charset="0"/>
              </a:rPr>
              <a:t> de ce seul homme, </a:t>
            </a:r>
            <a:r>
              <a:rPr lang="fr-FR" sz="2800" b="1" dirty="0">
                <a:latin typeface="Times New Roman" panose="02020603050405020304" pitchFamily="18" charset="0"/>
                <a:cs typeface="Times New Roman" panose="02020603050405020304" pitchFamily="18" charset="0"/>
              </a:rPr>
              <a:t>combien plus</a:t>
            </a:r>
            <a:r>
              <a:rPr lang="fr-FR" sz="2800" dirty="0">
                <a:latin typeface="Times New Roman" panose="02020603050405020304" pitchFamily="18" charset="0"/>
                <a:cs typeface="Times New Roman" panose="02020603050405020304" pitchFamily="18" charset="0"/>
              </a:rPr>
              <a:t> ceux qui reçoivent avec profusion la grâce et le don de la justice règneront-ils dans la vie par le seul Jésus Christ.</a:t>
            </a:r>
          </a:p>
        </p:txBody>
      </p:sp>
    </p:spTree>
    <p:extLst>
      <p:ext uri="{BB962C8B-B14F-4D97-AF65-F5344CB8AC3E}">
        <p14:creationId xmlns:p14="http://schemas.microsoft.com/office/powerpoint/2010/main" val="3259492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91FE26F-C028-AF49-A9F1-C23027129FC0}"/>
              </a:ext>
            </a:extLst>
          </p:cNvPr>
          <p:cNvSpPr txBox="1"/>
          <p:nvPr/>
        </p:nvSpPr>
        <p:spPr>
          <a:xfrm>
            <a:off x="1685365" y="1201271"/>
            <a:ext cx="8857129" cy="4123764"/>
          </a:xfrm>
          <a:prstGeom prst="rect">
            <a:avLst/>
          </a:prstGeom>
          <a:noFill/>
        </p:spPr>
        <p:txBody>
          <a:bodyPr wrap="square" rtlCol="0">
            <a:spAutoFit/>
          </a:bodyPr>
          <a:lstStyle/>
          <a:p>
            <a:endParaRPr lang="fr-FR" dirty="0"/>
          </a:p>
        </p:txBody>
      </p:sp>
      <p:sp>
        <p:nvSpPr>
          <p:cNvPr id="5" name="ZoneTexte 4">
            <a:extLst>
              <a:ext uri="{FF2B5EF4-FFF2-40B4-BE49-F238E27FC236}">
                <a16:creationId xmlns:a16="http://schemas.microsoft.com/office/drawing/2014/main" id="{9DA3F566-4AB9-DD4D-9EE6-89A21E800946}"/>
              </a:ext>
            </a:extLst>
          </p:cNvPr>
          <p:cNvSpPr txBox="1"/>
          <p:nvPr/>
        </p:nvSpPr>
        <p:spPr>
          <a:xfrm>
            <a:off x="1649506" y="874454"/>
            <a:ext cx="9551530" cy="5109091"/>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18. Ainsi donc, comme la faute d’un seul a entraîné sur tous les hommes une condamnation, de même l’œuvre de justice d’un seul procure à tous une justification qui donne la vie.</a:t>
            </a:r>
          </a:p>
          <a:p>
            <a:r>
              <a:rPr lang="fr-FR" sz="2800" dirty="0">
                <a:latin typeface="Times New Roman" panose="02020603050405020304" pitchFamily="18" charset="0"/>
                <a:cs typeface="Times New Roman" panose="02020603050405020304" pitchFamily="18" charset="0"/>
              </a:rPr>
              <a:t>19. </a:t>
            </a:r>
            <a:r>
              <a:rPr lang="fr-FR" sz="2800" b="1" dirty="0">
                <a:latin typeface="Times New Roman" panose="02020603050405020304" pitchFamily="18" charset="0"/>
                <a:cs typeface="Times New Roman" panose="02020603050405020304" pitchFamily="18" charset="0"/>
              </a:rPr>
              <a:t>Comme en effet par la désobéissance d’un seul homme la multitude a été constituée pécheresse, ainsi par l’obéissance d’un seul la multitude sera-t-elle constitué juste.</a:t>
            </a:r>
            <a:r>
              <a:rPr lang="fr-FR" sz="2800" dirty="0">
                <a:latin typeface="Times New Roman" panose="02020603050405020304" pitchFamily="18" charset="0"/>
                <a:cs typeface="Times New Roman" panose="02020603050405020304" pitchFamily="18" charset="0"/>
              </a:rPr>
              <a:t> </a:t>
            </a:r>
          </a:p>
          <a:p>
            <a:r>
              <a:rPr lang="fr-FR" sz="2800" dirty="0">
                <a:latin typeface="Times New Roman" panose="02020603050405020304" pitchFamily="18" charset="0"/>
                <a:cs typeface="Times New Roman" panose="02020603050405020304" pitchFamily="18" charset="0"/>
              </a:rPr>
              <a:t>20. La Loi, elle, est intervenue pour que se multipliât la faute ; mais où le péché s’est multiplié, la grâce a surabondé :</a:t>
            </a:r>
          </a:p>
          <a:p>
            <a:r>
              <a:rPr lang="fr-FR" sz="2800" dirty="0">
                <a:latin typeface="Times New Roman" panose="02020603050405020304" pitchFamily="18" charset="0"/>
                <a:cs typeface="Times New Roman" panose="02020603050405020304" pitchFamily="18" charset="0"/>
              </a:rPr>
              <a:t>21. Ainsi, de même que le péché a régné dans la mort, de même la grâce régnerait par la justice pour la vie éternelle par Jésus Christ notre Seigneur. (BJ)</a:t>
            </a:r>
          </a:p>
          <a:p>
            <a:endParaRPr lang="fr-FR" dirty="0"/>
          </a:p>
        </p:txBody>
      </p:sp>
    </p:spTree>
    <p:extLst>
      <p:ext uri="{BB962C8B-B14F-4D97-AF65-F5344CB8AC3E}">
        <p14:creationId xmlns:p14="http://schemas.microsoft.com/office/powerpoint/2010/main" val="2546219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E887D3BD-E9F1-9C4B-ABE1-C940412E7841}"/>
              </a:ext>
            </a:extLst>
          </p:cNvPr>
          <p:cNvPicPr>
            <a:picLocks noChangeAspect="1"/>
          </p:cNvPicPr>
          <p:nvPr/>
        </p:nvPicPr>
        <p:blipFill>
          <a:blip r:embed="rId2"/>
          <a:stretch>
            <a:fillRect/>
          </a:stretch>
        </p:blipFill>
        <p:spPr>
          <a:xfrm>
            <a:off x="4838700" y="1569720"/>
            <a:ext cx="6096000" cy="3718560"/>
          </a:xfrm>
          <a:prstGeom prst="rect">
            <a:avLst/>
          </a:prstGeom>
        </p:spPr>
      </p:pic>
      <p:sp>
        <p:nvSpPr>
          <p:cNvPr id="4" name="ZoneTexte 3">
            <a:extLst>
              <a:ext uri="{FF2B5EF4-FFF2-40B4-BE49-F238E27FC236}">
                <a16:creationId xmlns:a16="http://schemas.microsoft.com/office/drawing/2014/main" id="{5BBB8957-4067-FE42-BB26-C215463FA90E}"/>
              </a:ext>
            </a:extLst>
          </p:cNvPr>
          <p:cNvSpPr txBox="1"/>
          <p:nvPr/>
        </p:nvSpPr>
        <p:spPr>
          <a:xfrm>
            <a:off x="183937" y="1665376"/>
            <a:ext cx="3320581" cy="3139321"/>
          </a:xfrm>
          <a:prstGeom prst="rect">
            <a:avLst/>
          </a:prstGeom>
          <a:noFill/>
        </p:spPr>
        <p:txBody>
          <a:bodyPr wrap="square" rtlCol="0">
            <a:spAutoFit/>
          </a:bodyPr>
          <a:lstStyle/>
          <a:p>
            <a:r>
              <a:rPr lang="fr-FR" sz="3600" dirty="0" err="1">
                <a:latin typeface="Times New Roman" panose="02020603050405020304" pitchFamily="18" charset="0"/>
                <a:cs typeface="Times New Roman" panose="02020603050405020304" pitchFamily="18" charset="0"/>
              </a:rPr>
              <a:t>Iησοῦς</a:t>
            </a:r>
            <a:r>
              <a:rPr lang="fr-FR" sz="3600" dirty="0">
                <a:latin typeface="Times New Roman" panose="02020603050405020304" pitchFamily="18" charset="0"/>
                <a:cs typeface="Times New Roman" panose="02020603050405020304" pitchFamily="18" charset="0"/>
              </a:rPr>
              <a:t> : Jésus</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Χριστoς</a:t>
            </a:r>
            <a:r>
              <a:rPr lang="fr-FR" sz="3600" dirty="0">
                <a:latin typeface="Times New Roman" panose="02020603050405020304" pitchFamily="18" charset="0"/>
                <a:cs typeface="Times New Roman" panose="02020603050405020304" pitchFamily="18" charset="0"/>
              </a:rPr>
              <a:t> : Christ</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Θεοῦ</a:t>
            </a:r>
            <a:r>
              <a:rPr lang="fr-FR" sz="3600" dirty="0">
                <a:latin typeface="Times New Roman" panose="02020603050405020304" pitchFamily="18" charset="0"/>
                <a:cs typeface="Times New Roman" panose="02020603050405020304" pitchFamily="18" charset="0"/>
              </a:rPr>
              <a:t> : de Dieu</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Υἱoς</a:t>
            </a:r>
            <a:r>
              <a:rPr lang="fr-FR" sz="3600" dirty="0">
                <a:latin typeface="Times New Roman" panose="02020603050405020304" pitchFamily="18" charset="0"/>
                <a:cs typeface="Times New Roman" panose="02020603050405020304" pitchFamily="18" charset="0"/>
              </a:rPr>
              <a:t> : Fils</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Σωτήρ</a:t>
            </a:r>
            <a:r>
              <a:rPr lang="fr-FR" sz="3600" dirty="0">
                <a:latin typeface="Times New Roman" panose="02020603050405020304" pitchFamily="18" charset="0"/>
                <a:cs typeface="Times New Roman" panose="02020603050405020304" pitchFamily="18" charset="0"/>
              </a:rPr>
              <a:t> : Sauveur</a:t>
            </a:r>
          </a:p>
          <a:p>
            <a:endParaRPr lang="fr-FR" dirty="0"/>
          </a:p>
        </p:txBody>
      </p:sp>
    </p:spTree>
    <p:extLst>
      <p:ext uri="{BB962C8B-B14F-4D97-AF65-F5344CB8AC3E}">
        <p14:creationId xmlns:p14="http://schemas.microsoft.com/office/powerpoint/2010/main" val="700683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824655" y="659011"/>
            <a:ext cx="6542689" cy="5539978"/>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 DE QUOI S’AGIT-IL ?</a:t>
            </a:r>
          </a:p>
          <a:p>
            <a:pPr lvl="1"/>
            <a:r>
              <a:rPr lang="fr-FR" sz="2000" dirty="0">
                <a:latin typeface="Times New Roman" panose="02020603050405020304" pitchFamily="18" charset="0"/>
                <a:cs typeface="Times New Roman" panose="02020603050405020304" pitchFamily="18" charset="0"/>
              </a:rPr>
              <a:t>1.1. Sauvés de quoi, par qui, pour quoi ?</a:t>
            </a:r>
          </a:p>
          <a:p>
            <a:pPr lvl="1"/>
            <a:r>
              <a:rPr lang="fr-FR" sz="2000" dirty="0">
                <a:latin typeface="Times New Roman" panose="02020603050405020304" pitchFamily="18" charset="0"/>
                <a:cs typeface="Times New Roman" panose="02020603050405020304" pitchFamily="18" charset="0"/>
              </a:rPr>
              <a:t>1.2. Les multiples manières de dire le salut</a:t>
            </a:r>
          </a:p>
          <a:p>
            <a:pPr lvl="1"/>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2. DEUX CONCEPTIONS DU SALUT</a:t>
            </a:r>
          </a:p>
          <a:p>
            <a:pPr lvl="1"/>
            <a:r>
              <a:rPr lang="fr-FR" sz="2000" dirty="0">
                <a:latin typeface="Times New Roman" panose="02020603050405020304" pitchFamily="18" charset="0"/>
                <a:cs typeface="Times New Roman" panose="02020603050405020304" pitchFamily="18" charset="0"/>
              </a:rPr>
              <a:t>2.1. Irénée</a:t>
            </a:r>
          </a:p>
          <a:p>
            <a:pPr lvl="1"/>
            <a:r>
              <a:rPr lang="fr-FR" sz="2000" dirty="0">
                <a:latin typeface="Times New Roman" panose="02020603050405020304" pitchFamily="18" charset="0"/>
                <a:cs typeface="Times New Roman" panose="02020603050405020304" pitchFamily="18" charset="0"/>
              </a:rPr>
              <a:t>2.2. Augustin</a:t>
            </a:r>
          </a:p>
          <a:p>
            <a:pPr lvl="1"/>
            <a:r>
              <a:rPr lang="fr-FR" sz="2000" dirty="0">
                <a:latin typeface="Times New Roman" panose="02020603050405020304" pitchFamily="18" charset="0"/>
                <a:cs typeface="Times New Roman" panose="02020603050405020304" pitchFamily="18" charset="0"/>
              </a:rPr>
              <a:t>2.3. Le motif de l’Incarnatio</a:t>
            </a:r>
            <a:r>
              <a:rPr lang="fr-FR" dirty="0"/>
              <a:t>n</a:t>
            </a:r>
            <a:endParaRPr lang="fr-FR" sz="1600" dirty="0"/>
          </a:p>
          <a:p>
            <a:r>
              <a:rPr lang="fr-FR" dirty="0"/>
              <a:t> </a:t>
            </a:r>
            <a:endParaRPr lang="fr-FR" sz="1600" dirty="0"/>
          </a:p>
          <a:p>
            <a:pPr lvl="0"/>
            <a:r>
              <a:rPr lang="fr-FR" sz="2000" b="1" dirty="0">
                <a:latin typeface="Times New Roman" panose="02020603050405020304" pitchFamily="18" charset="0"/>
                <a:cs typeface="Times New Roman" panose="02020603050405020304" pitchFamily="18" charset="0"/>
              </a:rPr>
              <a:t>3. COMMENT COMPRENDRE LE PECHE ORIGINEL</a:t>
            </a:r>
          </a:p>
          <a:p>
            <a:pPr lvl="1"/>
            <a:r>
              <a:rPr lang="fr-FR" sz="2000" dirty="0">
                <a:latin typeface="Times New Roman" panose="02020603050405020304" pitchFamily="18" charset="0"/>
                <a:cs typeface="Times New Roman" panose="02020603050405020304" pitchFamily="18" charset="0"/>
              </a:rPr>
              <a:t>3.1. Le péché originel dans l’Ecriture</a:t>
            </a:r>
          </a:p>
          <a:p>
            <a:pPr lvl="1"/>
            <a:r>
              <a:rPr lang="fr-FR" sz="2000" dirty="0">
                <a:solidFill>
                  <a:srgbClr val="FF0000"/>
                </a:solidFill>
                <a:latin typeface="Times New Roman" panose="02020603050405020304" pitchFamily="18" charset="0"/>
                <a:cs typeface="Times New Roman" panose="02020603050405020304" pitchFamily="18" charset="0"/>
              </a:rPr>
              <a:t>3.3. Le rôle d’Augustin</a:t>
            </a:r>
          </a:p>
          <a:p>
            <a:pPr lvl="1"/>
            <a:r>
              <a:rPr lang="fr-FR" sz="2000" dirty="0">
                <a:latin typeface="Times New Roman" panose="02020603050405020304" pitchFamily="18" charset="0"/>
                <a:cs typeface="Times New Roman" panose="02020603050405020304" pitchFamily="18" charset="0"/>
              </a:rPr>
              <a:t>3.4. Quel sens pour aujourd’hui ?</a:t>
            </a:r>
          </a:p>
          <a:p>
            <a:r>
              <a:rPr lang="fr-FR" dirty="0"/>
              <a:t> </a:t>
            </a:r>
            <a:endParaRPr lang="fr-FR" sz="1600" dirty="0"/>
          </a:p>
          <a:p>
            <a:r>
              <a:rPr lang="fr-FR" sz="2000" b="1" dirty="0">
                <a:latin typeface="Times New Roman" panose="02020603050405020304" pitchFamily="18" charset="0"/>
                <a:cs typeface="Times New Roman" panose="02020603050405020304" pitchFamily="18" charset="0"/>
              </a:rPr>
              <a:t>4. L’UNIVERSALITÉ DU SALUT EN JESUS-CHRIST</a:t>
            </a:r>
          </a:p>
          <a:p>
            <a:pPr lvl="1"/>
            <a:r>
              <a:rPr lang="fr-FR" sz="2000" dirty="0">
                <a:latin typeface="Times New Roman" panose="02020603050405020304" pitchFamily="18" charset="0"/>
                <a:cs typeface="Times New Roman" panose="02020603050405020304" pitchFamily="18" charset="0"/>
              </a:rPr>
              <a:t>4.1. Dieu veut le salut de tous</a:t>
            </a:r>
          </a:p>
          <a:p>
            <a:pPr lvl="1"/>
            <a:r>
              <a:rPr lang="fr-FR" sz="2000" dirty="0">
                <a:latin typeface="Times New Roman" panose="02020603050405020304" pitchFamily="18" charset="0"/>
                <a:cs typeface="Times New Roman" panose="02020603050405020304" pitchFamily="18" charset="0"/>
              </a:rPr>
              <a:t>4.2. Questions débattues</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9292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AC9B6C6-8E77-3E48-8678-0763801C6F8F}"/>
              </a:ext>
            </a:extLst>
          </p:cNvPr>
          <p:cNvSpPr txBox="1"/>
          <p:nvPr/>
        </p:nvSpPr>
        <p:spPr>
          <a:xfrm>
            <a:off x="4213654" y="2151727"/>
            <a:ext cx="7741279" cy="3046988"/>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Je m’en allai vers l’infernal séjour, portant par-dessus le </a:t>
            </a:r>
            <a:r>
              <a:rPr lang="fr-FR" sz="3200" i="1" dirty="0">
                <a:latin typeface="Times New Roman" panose="02020603050405020304" pitchFamily="18" charset="0"/>
                <a:cs typeface="Times New Roman" panose="02020603050405020304" pitchFamily="18" charset="0"/>
              </a:rPr>
              <a:t>péché originel </a:t>
            </a:r>
            <a:r>
              <a:rPr lang="fr-FR" sz="3200" dirty="0">
                <a:latin typeface="Times New Roman" panose="02020603050405020304" pitchFamily="18" charset="0"/>
                <a:cs typeface="Times New Roman" panose="02020603050405020304" pitchFamily="18" charset="0"/>
              </a:rPr>
              <a:t>qui tous en Adam nous lie à la mort, une copieuse et lourde charge : tout le mal commis </a:t>
            </a:r>
            <a:r>
              <a:rPr lang="fr-FR" sz="3200" i="1" dirty="0">
                <a:latin typeface="Times New Roman" panose="02020603050405020304" pitchFamily="18" charset="0"/>
                <a:cs typeface="Times New Roman" panose="02020603050405020304" pitchFamily="18" charset="0"/>
              </a:rPr>
              <a:t>par moi</a:t>
            </a:r>
            <a:r>
              <a:rPr lang="fr-FR" sz="3200" dirty="0">
                <a:latin typeface="Times New Roman" panose="02020603050405020304" pitchFamily="18" charset="0"/>
                <a:cs typeface="Times New Roman" panose="02020603050405020304" pitchFamily="18" charset="0"/>
              </a:rPr>
              <a:t> envers toi, envers moi-même, envers autrui ». (</a:t>
            </a:r>
            <a:r>
              <a:rPr lang="fr-FR" sz="3200" i="1" dirty="0">
                <a:latin typeface="Times New Roman" panose="02020603050405020304" pitchFamily="18" charset="0"/>
                <a:cs typeface="Times New Roman" panose="02020603050405020304" pitchFamily="18" charset="0"/>
              </a:rPr>
              <a:t>Confessions </a:t>
            </a:r>
            <a:r>
              <a:rPr lang="fr-FR" sz="3200" dirty="0">
                <a:latin typeface="Times New Roman" panose="02020603050405020304" pitchFamily="18" charset="0"/>
                <a:cs typeface="Times New Roman" panose="02020603050405020304" pitchFamily="18" charset="0"/>
              </a:rPr>
              <a:t>V, 9)</a:t>
            </a:r>
          </a:p>
        </p:txBody>
      </p:sp>
      <p:pic>
        <p:nvPicPr>
          <p:cNvPr id="4" name="Image 3" descr="Une image contenant texte&#10;&#10;Description générée automatiquement">
            <a:extLst>
              <a:ext uri="{FF2B5EF4-FFF2-40B4-BE49-F238E27FC236}">
                <a16:creationId xmlns:a16="http://schemas.microsoft.com/office/drawing/2014/main" id="{BD201A46-955B-F44D-99F4-B0FBE7CDBF25}"/>
              </a:ext>
            </a:extLst>
          </p:cNvPr>
          <p:cNvPicPr>
            <a:picLocks noChangeAspect="1"/>
          </p:cNvPicPr>
          <p:nvPr/>
        </p:nvPicPr>
        <p:blipFill>
          <a:blip r:embed="rId2"/>
          <a:stretch>
            <a:fillRect/>
          </a:stretch>
        </p:blipFill>
        <p:spPr>
          <a:xfrm>
            <a:off x="-160496" y="0"/>
            <a:ext cx="4159824" cy="6858000"/>
          </a:xfrm>
          <a:prstGeom prst="rect">
            <a:avLst/>
          </a:prstGeom>
        </p:spPr>
      </p:pic>
    </p:spTree>
    <p:extLst>
      <p:ext uri="{BB962C8B-B14F-4D97-AF65-F5344CB8AC3E}">
        <p14:creationId xmlns:p14="http://schemas.microsoft.com/office/powerpoint/2010/main" val="82488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6217CAC-3796-4940-B137-D7EB11C14FBA}"/>
              </a:ext>
            </a:extLst>
          </p:cNvPr>
          <p:cNvSpPr txBox="1"/>
          <p:nvPr/>
        </p:nvSpPr>
        <p:spPr>
          <a:xfrm>
            <a:off x="971107" y="2397948"/>
            <a:ext cx="10249786" cy="2062103"/>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Tu as rompu mes liens, je te sacrifierai une hostie de louange. Que mon cœur te loue et ma langue, et que tous mes os disent : « Qui, Seigneur, est ton pareil ? ». </a:t>
            </a:r>
          </a:p>
          <a:p>
            <a:r>
              <a:rPr lang="fr-FR" sz="3200" dirty="0">
                <a:latin typeface="Times New Roman" panose="02020603050405020304" pitchFamily="18" charset="0"/>
                <a:cs typeface="Times New Roman" panose="02020603050405020304" pitchFamily="18" charset="0"/>
              </a:rPr>
              <a:t>(</a:t>
            </a:r>
            <a:r>
              <a:rPr lang="fr-FR" sz="3200" i="1" dirty="0">
                <a:latin typeface="Times New Roman" panose="02020603050405020304" pitchFamily="18" charset="0"/>
                <a:cs typeface="Times New Roman" panose="02020603050405020304" pitchFamily="18" charset="0"/>
              </a:rPr>
              <a:t>Confessions</a:t>
            </a:r>
            <a:r>
              <a:rPr lang="fr-FR" sz="3200" dirty="0">
                <a:latin typeface="Times New Roman" panose="02020603050405020304" pitchFamily="18" charset="0"/>
                <a:cs typeface="Times New Roman" panose="02020603050405020304" pitchFamily="18" charset="0"/>
              </a:rPr>
              <a:t> IX, 1)</a:t>
            </a:r>
          </a:p>
        </p:txBody>
      </p:sp>
    </p:spTree>
    <p:extLst>
      <p:ext uri="{BB962C8B-B14F-4D97-AF65-F5344CB8AC3E}">
        <p14:creationId xmlns:p14="http://schemas.microsoft.com/office/powerpoint/2010/main" val="3082903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3A6E72-B66E-0D44-9EC5-4BE5BCDA88F6}"/>
              </a:ext>
            </a:extLst>
          </p:cNvPr>
          <p:cNvSpPr txBox="1"/>
          <p:nvPr/>
        </p:nvSpPr>
        <p:spPr>
          <a:xfrm>
            <a:off x="396949" y="920621"/>
            <a:ext cx="11398102" cy="5016758"/>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C’était moi qui voulais et moi qui ne voulais pas : moi et moi, un seul et même être. Je n’étais ni en plein à vouloir ni en plein à ne pas vouloir. Je me trouvais ainsi aux prises avec moi, mon être même disloqué, et cette dislocation, qui se faisait malgré que j’en eusse, rendait manifeste l’existence non pas d’une âme autre en nature que la mienne, mais d’un châtiment de mon âme. Dès lors donc c’était l’ouvrage non point de mon être personnel, mais du péché logé en moi, en punition, parce que j’étais fils d’Adam, d’un péché commis avec plus de liberté » </a:t>
            </a:r>
          </a:p>
          <a:p>
            <a:r>
              <a:rPr lang="fr-FR" sz="3200" dirty="0">
                <a:latin typeface="Times New Roman" panose="02020603050405020304" pitchFamily="18" charset="0"/>
                <a:cs typeface="Times New Roman" panose="02020603050405020304" pitchFamily="18" charset="0"/>
              </a:rPr>
              <a:t>(</a:t>
            </a:r>
            <a:r>
              <a:rPr lang="fr-FR" sz="3200" i="1" dirty="0">
                <a:latin typeface="Times New Roman" panose="02020603050405020304" pitchFamily="18" charset="0"/>
                <a:cs typeface="Times New Roman" panose="02020603050405020304" pitchFamily="18" charset="0"/>
              </a:rPr>
              <a:t>Confessions</a:t>
            </a:r>
            <a:r>
              <a:rPr lang="fr-FR" sz="3200" dirty="0">
                <a:latin typeface="Times New Roman" panose="02020603050405020304" pitchFamily="18" charset="0"/>
                <a:cs typeface="Times New Roman" panose="02020603050405020304" pitchFamily="18" charset="0"/>
              </a:rPr>
              <a:t> VIII)</a:t>
            </a:r>
          </a:p>
        </p:txBody>
      </p:sp>
    </p:spTree>
    <p:extLst>
      <p:ext uri="{BB962C8B-B14F-4D97-AF65-F5344CB8AC3E}">
        <p14:creationId xmlns:p14="http://schemas.microsoft.com/office/powerpoint/2010/main" val="3397319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en bois, bois&#10;&#10;Description générée automatiquement">
            <a:extLst>
              <a:ext uri="{FF2B5EF4-FFF2-40B4-BE49-F238E27FC236}">
                <a16:creationId xmlns:a16="http://schemas.microsoft.com/office/drawing/2014/main" id="{B6F9B8C0-4A25-5046-90CA-8501E0000FF4}"/>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4260433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824655" y="659011"/>
            <a:ext cx="6542689" cy="5539978"/>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 DE QUOI S’AGIT-IL ?</a:t>
            </a:r>
          </a:p>
          <a:p>
            <a:pPr lvl="1"/>
            <a:r>
              <a:rPr lang="fr-FR" sz="2000" dirty="0">
                <a:latin typeface="Times New Roman" panose="02020603050405020304" pitchFamily="18" charset="0"/>
                <a:cs typeface="Times New Roman" panose="02020603050405020304" pitchFamily="18" charset="0"/>
              </a:rPr>
              <a:t>1.1. Sauvés de quoi, par qui, pour quoi ?</a:t>
            </a:r>
          </a:p>
          <a:p>
            <a:pPr lvl="1"/>
            <a:r>
              <a:rPr lang="fr-FR" sz="2000" dirty="0">
                <a:latin typeface="Times New Roman" panose="02020603050405020304" pitchFamily="18" charset="0"/>
                <a:cs typeface="Times New Roman" panose="02020603050405020304" pitchFamily="18" charset="0"/>
              </a:rPr>
              <a:t>1.2. Les multiples manières de dire le salut</a:t>
            </a:r>
          </a:p>
          <a:p>
            <a:pPr lvl="1"/>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2. DEUX CONCEPTIONS DU SALUT</a:t>
            </a:r>
          </a:p>
          <a:p>
            <a:pPr lvl="1"/>
            <a:r>
              <a:rPr lang="fr-FR" sz="2000" dirty="0">
                <a:latin typeface="Times New Roman" panose="02020603050405020304" pitchFamily="18" charset="0"/>
                <a:cs typeface="Times New Roman" panose="02020603050405020304" pitchFamily="18" charset="0"/>
              </a:rPr>
              <a:t>2.1. Irénée</a:t>
            </a:r>
          </a:p>
          <a:p>
            <a:pPr lvl="1"/>
            <a:r>
              <a:rPr lang="fr-FR" sz="2000" dirty="0">
                <a:latin typeface="Times New Roman" panose="02020603050405020304" pitchFamily="18" charset="0"/>
                <a:cs typeface="Times New Roman" panose="02020603050405020304" pitchFamily="18" charset="0"/>
              </a:rPr>
              <a:t>2.2. Augustin</a:t>
            </a:r>
          </a:p>
          <a:p>
            <a:pPr lvl="1"/>
            <a:r>
              <a:rPr lang="fr-FR" sz="2000" dirty="0">
                <a:latin typeface="Times New Roman" panose="02020603050405020304" pitchFamily="18" charset="0"/>
                <a:cs typeface="Times New Roman" panose="02020603050405020304" pitchFamily="18" charset="0"/>
              </a:rPr>
              <a:t>2.3. Le motif de l’Incarnatio</a:t>
            </a:r>
            <a:r>
              <a:rPr lang="fr-FR" dirty="0"/>
              <a:t>n</a:t>
            </a:r>
            <a:endParaRPr lang="fr-FR" sz="1600" dirty="0"/>
          </a:p>
          <a:p>
            <a:r>
              <a:rPr lang="fr-FR" dirty="0"/>
              <a:t> </a:t>
            </a:r>
            <a:endParaRPr lang="fr-FR" sz="1600" dirty="0"/>
          </a:p>
          <a:p>
            <a:pPr lvl="0"/>
            <a:r>
              <a:rPr lang="fr-FR" sz="2000" b="1" dirty="0">
                <a:latin typeface="Times New Roman" panose="02020603050405020304" pitchFamily="18" charset="0"/>
                <a:cs typeface="Times New Roman" panose="02020603050405020304" pitchFamily="18" charset="0"/>
              </a:rPr>
              <a:t>3. COMMENT COMPRENDRE LE PECHE ORIGINEL</a:t>
            </a:r>
          </a:p>
          <a:p>
            <a:pPr lvl="1"/>
            <a:r>
              <a:rPr lang="fr-FR" sz="2000" dirty="0">
                <a:latin typeface="Times New Roman" panose="02020603050405020304" pitchFamily="18" charset="0"/>
                <a:cs typeface="Times New Roman" panose="02020603050405020304" pitchFamily="18" charset="0"/>
              </a:rPr>
              <a:t>3.1. Le péché originel dans l’Ecriture</a:t>
            </a:r>
          </a:p>
          <a:p>
            <a:pPr lvl="1"/>
            <a:r>
              <a:rPr lang="fr-FR" sz="2000" dirty="0">
                <a:latin typeface="Times New Roman" panose="02020603050405020304" pitchFamily="18" charset="0"/>
                <a:cs typeface="Times New Roman" panose="02020603050405020304" pitchFamily="18" charset="0"/>
              </a:rPr>
              <a:t>3.3. Le rôle d’Augustin</a:t>
            </a:r>
          </a:p>
          <a:p>
            <a:pPr lvl="1"/>
            <a:r>
              <a:rPr lang="fr-FR" sz="2000" dirty="0">
                <a:solidFill>
                  <a:srgbClr val="FF0000"/>
                </a:solidFill>
                <a:latin typeface="Times New Roman" panose="02020603050405020304" pitchFamily="18" charset="0"/>
                <a:cs typeface="Times New Roman" panose="02020603050405020304" pitchFamily="18" charset="0"/>
              </a:rPr>
              <a:t>3.4. Quel sens pour aujourd’hui ?</a:t>
            </a:r>
          </a:p>
          <a:p>
            <a:r>
              <a:rPr lang="fr-FR" dirty="0"/>
              <a:t> </a:t>
            </a:r>
            <a:endParaRPr lang="fr-FR" sz="1600" dirty="0"/>
          </a:p>
          <a:p>
            <a:r>
              <a:rPr lang="fr-FR" sz="2000" b="1" dirty="0">
                <a:latin typeface="Times New Roman" panose="02020603050405020304" pitchFamily="18" charset="0"/>
                <a:cs typeface="Times New Roman" panose="02020603050405020304" pitchFamily="18" charset="0"/>
              </a:rPr>
              <a:t>4. L’UNIVERSALITÉ DU SALUT EN JESUS-CHRIST</a:t>
            </a:r>
          </a:p>
          <a:p>
            <a:pPr lvl="1"/>
            <a:r>
              <a:rPr lang="fr-FR" sz="2000" dirty="0">
                <a:latin typeface="Times New Roman" panose="02020603050405020304" pitchFamily="18" charset="0"/>
                <a:cs typeface="Times New Roman" panose="02020603050405020304" pitchFamily="18" charset="0"/>
              </a:rPr>
              <a:t>4.1. Dieu veut le salut de tous</a:t>
            </a:r>
          </a:p>
          <a:p>
            <a:pPr lvl="1"/>
            <a:r>
              <a:rPr lang="fr-FR" sz="2000" dirty="0">
                <a:latin typeface="Times New Roman" panose="02020603050405020304" pitchFamily="18" charset="0"/>
                <a:cs typeface="Times New Roman" panose="02020603050405020304" pitchFamily="18" charset="0"/>
              </a:rPr>
              <a:t>4.2. Questions débattues</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861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C0A0C7B-C7FC-804B-BCE1-A50944EC48F4}"/>
              </a:ext>
            </a:extLst>
          </p:cNvPr>
          <p:cNvSpPr txBox="1"/>
          <p:nvPr/>
        </p:nvSpPr>
        <p:spPr>
          <a:xfrm>
            <a:off x="428846" y="1228397"/>
            <a:ext cx="11334307" cy="3970318"/>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 Vraiment ce que je fais je ne le comprends pas : car je ne fais pas ce que je veux, mais je fais ce que je hais. Or si je fais ce que je ne veux pas, je reconnais, d’accord avec la Loi, qu’elle est bonne ; en réalité ce n’est plus moi qui accomplis l’action, mais le péché qui habite en moi. (…) </a:t>
            </a:r>
          </a:p>
          <a:p>
            <a:r>
              <a:rPr lang="fr-FR" sz="2800" dirty="0">
                <a:latin typeface="Times New Roman" panose="02020603050405020304" pitchFamily="18" charset="0"/>
                <a:cs typeface="Times New Roman" panose="02020603050405020304" pitchFamily="18" charset="0"/>
              </a:rPr>
              <a:t>Car je me complais dans la loi de Dieu du point de vue de l’homme intérieur ; mais j’aperçois une autre loi dans mes membres qui lutte contre la loi de ma raison et m’enchaîne à la loi du péché qui est dans mes membres. Malheureux homme que je suis ! Qui me délivrera de ce corps qui me voue à la mort ? » </a:t>
            </a:r>
          </a:p>
          <a:p>
            <a:r>
              <a:rPr lang="fr-FR" sz="2800" dirty="0">
                <a:latin typeface="Times New Roman" panose="02020603050405020304" pitchFamily="18" charset="0"/>
                <a:cs typeface="Times New Roman" panose="02020603050405020304" pitchFamily="18" charset="0"/>
              </a:rPr>
              <a:t>(</a:t>
            </a:r>
            <a:r>
              <a:rPr lang="fr-FR" sz="2800" i="1" dirty="0" err="1">
                <a:latin typeface="Times New Roman" panose="02020603050405020304" pitchFamily="18" charset="0"/>
                <a:cs typeface="Times New Roman" panose="02020603050405020304" pitchFamily="18" charset="0"/>
              </a:rPr>
              <a:t>Rm</a:t>
            </a:r>
            <a:r>
              <a:rPr lang="fr-FR" sz="2800" dirty="0">
                <a:latin typeface="Times New Roman" panose="02020603050405020304" pitchFamily="18" charset="0"/>
                <a:cs typeface="Times New Roman" panose="02020603050405020304" pitchFamily="18" charset="0"/>
              </a:rPr>
              <a:t> 7, 15-17. 22-24)</a:t>
            </a:r>
          </a:p>
        </p:txBody>
      </p:sp>
    </p:spTree>
    <p:extLst>
      <p:ext uri="{BB962C8B-B14F-4D97-AF65-F5344CB8AC3E}">
        <p14:creationId xmlns:p14="http://schemas.microsoft.com/office/powerpoint/2010/main" val="3724290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5669C1A-9097-2443-87B7-E2A9BB77DDC9}"/>
              </a:ext>
            </a:extLst>
          </p:cNvPr>
          <p:cNvSpPr txBox="1"/>
          <p:nvPr/>
        </p:nvSpPr>
        <p:spPr>
          <a:xfrm>
            <a:off x="1604682" y="1905506"/>
            <a:ext cx="8982635" cy="2246769"/>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Je ne fais pas ce que je veux mais je fais ce que je hais. Or si je fais ce que je ne veux pas, je reconnais, d’accord avec la Loi qu’elle est bonne ; en réalité, ce n’est plus moi qui accomplis l’action mais le péché qui habite en moi. » </a:t>
            </a:r>
          </a:p>
          <a:p>
            <a:r>
              <a:rPr lang="fr-FR" sz="2800" dirty="0">
                <a:latin typeface="Times New Roman" panose="02020603050405020304" pitchFamily="18" charset="0"/>
                <a:cs typeface="Times New Roman" panose="02020603050405020304" pitchFamily="18" charset="0"/>
              </a:rPr>
              <a:t>(</a:t>
            </a:r>
            <a:r>
              <a:rPr lang="fr-FR" sz="2800" i="1" dirty="0" err="1">
                <a:latin typeface="Times New Roman" panose="02020603050405020304" pitchFamily="18" charset="0"/>
                <a:cs typeface="Times New Roman" panose="02020603050405020304" pitchFamily="18" charset="0"/>
              </a:rPr>
              <a:t>Rm</a:t>
            </a:r>
            <a:r>
              <a:rPr lang="fr-FR" sz="2800" dirty="0">
                <a:latin typeface="Times New Roman" panose="02020603050405020304" pitchFamily="18" charset="0"/>
                <a:cs typeface="Times New Roman" panose="02020603050405020304" pitchFamily="18" charset="0"/>
              </a:rPr>
              <a:t> 7, 15-19)</a:t>
            </a:r>
          </a:p>
        </p:txBody>
      </p:sp>
    </p:spTree>
    <p:extLst>
      <p:ext uri="{BB962C8B-B14F-4D97-AF65-F5344CB8AC3E}">
        <p14:creationId xmlns:p14="http://schemas.microsoft.com/office/powerpoint/2010/main" val="1892428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3606481-6458-2A47-8BC4-86F3D126FD6F}"/>
              </a:ext>
            </a:extLst>
          </p:cNvPr>
          <p:cNvSpPr txBox="1"/>
          <p:nvPr/>
        </p:nvSpPr>
        <p:spPr>
          <a:xfrm>
            <a:off x="1290083" y="1905506"/>
            <a:ext cx="9611833" cy="3046988"/>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C’était moi qui voulais et moi qui ne voulais pas : moi et moi, un seul et même être (…). C’était l’ouvrage non point de mon être personnel, mais du </a:t>
            </a:r>
            <a:r>
              <a:rPr lang="fr-FR" sz="3200" b="1" dirty="0">
                <a:latin typeface="Times New Roman" panose="02020603050405020304" pitchFamily="18" charset="0"/>
                <a:cs typeface="Times New Roman" panose="02020603050405020304" pitchFamily="18" charset="0"/>
              </a:rPr>
              <a:t>péché</a:t>
            </a:r>
            <a:r>
              <a:rPr lang="fr-FR" sz="3200" dirty="0">
                <a:latin typeface="Times New Roman" panose="02020603050405020304" pitchFamily="18" charset="0"/>
                <a:cs typeface="Times New Roman" panose="02020603050405020304" pitchFamily="18" charset="0"/>
              </a:rPr>
              <a:t> logé en moi, en </a:t>
            </a:r>
            <a:r>
              <a:rPr lang="fr-FR" sz="3200" b="1" dirty="0">
                <a:latin typeface="Times New Roman" panose="02020603050405020304" pitchFamily="18" charset="0"/>
                <a:cs typeface="Times New Roman" panose="02020603050405020304" pitchFamily="18" charset="0"/>
              </a:rPr>
              <a:t>punition</a:t>
            </a:r>
            <a:r>
              <a:rPr lang="fr-FR" sz="3200" dirty="0">
                <a:latin typeface="Times New Roman" panose="02020603050405020304" pitchFamily="18" charset="0"/>
                <a:cs typeface="Times New Roman" panose="02020603050405020304" pitchFamily="18" charset="0"/>
              </a:rPr>
              <a:t>, parce que j’étais </a:t>
            </a:r>
            <a:r>
              <a:rPr lang="fr-FR" sz="3200" b="1" dirty="0">
                <a:latin typeface="Times New Roman" panose="02020603050405020304" pitchFamily="18" charset="0"/>
                <a:cs typeface="Times New Roman" panose="02020603050405020304" pitchFamily="18" charset="0"/>
              </a:rPr>
              <a:t>fils d’Adam</a:t>
            </a:r>
            <a:r>
              <a:rPr lang="fr-FR" sz="3200" dirty="0">
                <a:latin typeface="Times New Roman" panose="02020603050405020304" pitchFamily="18" charset="0"/>
                <a:cs typeface="Times New Roman" panose="02020603050405020304" pitchFamily="18" charset="0"/>
              </a:rPr>
              <a:t>, d’un péché commis avec plus de liberté ».</a:t>
            </a:r>
          </a:p>
          <a:p>
            <a:r>
              <a:rPr lang="fr-FR" sz="3200" dirty="0">
                <a:latin typeface="Times New Roman" panose="02020603050405020304" pitchFamily="18" charset="0"/>
                <a:cs typeface="Times New Roman" panose="02020603050405020304" pitchFamily="18" charset="0"/>
              </a:rPr>
              <a:t>(</a:t>
            </a:r>
            <a:r>
              <a:rPr lang="fr-FR" sz="3200" i="1" dirty="0">
                <a:latin typeface="Times New Roman" panose="02020603050405020304" pitchFamily="18" charset="0"/>
                <a:cs typeface="Times New Roman" panose="02020603050405020304" pitchFamily="18" charset="0"/>
              </a:rPr>
              <a:t>Confessions,</a:t>
            </a:r>
            <a:r>
              <a:rPr lang="fr-FR" sz="3200" dirty="0">
                <a:latin typeface="Times New Roman" panose="02020603050405020304" pitchFamily="18" charset="0"/>
                <a:cs typeface="Times New Roman" panose="02020603050405020304" pitchFamily="18" charset="0"/>
              </a:rPr>
              <a:t> VIII)</a:t>
            </a:r>
          </a:p>
        </p:txBody>
      </p:sp>
    </p:spTree>
    <p:extLst>
      <p:ext uri="{BB962C8B-B14F-4D97-AF65-F5344CB8AC3E}">
        <p14:creationId xmlns:p14="http://schemas.microsoft.com/office/powerpoint/2010/main" val="1310253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824655" y="659011"/>
            <a:ext cx="6542689" cy="5539978"/>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 DE QUOI S’AGIT-IL ?</a:t>
            </a:r>
          </a:p>
          <a:p>
            <a:pPr lvl="1"/>
            <a:r>
              <a:rPr lang="fr-FR" sz="2000" dirty="0">
                <a:latin typeface="Times New Roman" panose="02020603050405020304" pitchFamily="18" charset="0"/>
                <a:cs typeface="Times New Roman" panose="02020603050405020304" pitchFamily="18" charset="0"/>
              </a:rPr>
              <a:t>1.1. Sauvés de quoi, par qui, pour quoi ?</a:t>
            </a:r>
          </a:p>
          <a:p>
            <a:pPr lvl="1"/>
            <a:r>
              <a:rPr lang="fr-FR" sz="2000" dirty="0">
                <a:latin typeface="Times New Roman" panose="02020603050405020304" pitchFamily="18" charset="0"/>
                <a:cs typeface="Times New Roman" panose="02020603050405020304" pitchFamily="18" charset="0"/>
              </a:rPr>
              <a:t>1.2. Les multiples manières de dire le salut</a:t>
            </a:r>
          </a:p>
          <a:p>
            <a:pPr lvl="1"/>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2. DEUX CONCEPTIONS DU SALUT</a:t>
            </a:r>
          </a:p>
          <a:p>
            <a:pPr lvl="1"/>
            <a:r>
              <a:rPr lang="fr-FR" sz="2000" dirty="0">
                <a:latin typeface="Times New Roman" panose="02020603050405020304" pitchFamily="18" charset="0"/>
                <a:cs typeface="Times New Roman" panose="02020603050405020304" pitchFamily="18" charset="0"/>
              </a:rPr>
              <a:t>2.1. Irénée</a:t>
            </a:r>
          </a:p>
          <a:p>
            <a:pPr lvl="1"/>
            <a:r>
              <a:rPr lang="fr-FR" sz="2000" dirty="0">
                <a:latin typeface="Times New Roman" panose="02020603050405020304" pitchFamily="18" charset="0"/>
                <a:cs typeface="Times New Roman" panose="02020603050405020304" pitchFamily="18" charset="0"/>
              </a:rPr>
              <a:t>2.2. Augustin</a:t>
            </a:r>
          </a:p>
          <a:p>
            <a:pPr lvl="1"/>
            <a:r>
              <a:rPr lang="fr-FR" sz="2000" dirty="0">
                <a:latin typeface="Times New Roman" panose="02020603050405020304" pitchFamily="18" charset="0"/>
                <a:cs typeface="Times New Roman" panose="02020603050405020304" pitchFamily="18" charset="0"/>
              </a:rPr>
              <a:t>2.3. Le motif de l’Incarnatio</a:t>
            </a:r>
            <a:r>
              <a:rPr lang="fr-FR" dirty="0"/>
              <a:t>n</a:t>
            </a:r>
            <a:endParaRPr lang="fr-FR" sz="1600" dirty="0"/>
          </a:p>
          <a:p>
            <a:r>
              <a:rPr lang="fr-FR" dirty="0"/>
              <a:t> </a:t>
            </a:r>
            <a:endParaRPr lang="fr-FR" sz="1600" dirty="0"/>
          </a:p>
          <a:p>
            <a:pPr lvl="0"/>
            <a:r>
              <a:rPr lang="fr-FR" sz="2000" b="1" dirty="0">
                <a:latin typeface="Times New Roman" panose="02020603050405020304" pitchFamily="18" charset="0"/>
                <a:cs typeface="Times New Roman" panose="02020603050405020304" pitchFamily="18" charset="0"/>
              </a:rPr>
              <a:t>3. COMMENT COMPRENDRE LE PECHE ORIGINEL</a:t>
            </a:r>
          </a:p>
          <a:p>
            <a:pPr lvl="1"/>
            <a:r>
              <a:rPr lang="fr-FR" sz="2000" dirty="0">
                <a:latin typeface="Times New Roman" panose="02020603050405020304" pitchFamily="18" charset="0"/>
                <a:cs typeface="Times New Roman" panose="02020603050405020304" pitchFamily="18" charset="0"/>
              </a:rPr>
              <a:t>3.1. Le péché originel dans l’Ecriture</a:t>
            </a:r>
          </a:p>
          <a:p>
            <a:pPr lvl="1"/>
            <a:r>
              <a:rPr lang="fr-FR" sz="2000" dirty="0">
                <a:latin typeface="Times New Roman" panose="02020603050405020304" pitchFamily="18" charset="0"/>
                <a:cs typeface="Times New Roman" panose="02020603050405020304" pitchFamily="18" charset="0"/>
              </a:rPr>
              <a:t>3.3. Le rôle d’Augustin</a:t>
            </a:r>
          </a:p>
          <a:p>
            <a:pPr lvl="1"/>
            <a:r>
              <a:rPr lang="fr-FR" sz="2000" dirty="0">
                <a:latin typeface="Times New Roman" panose="02020603050405020304" pitchFamily="18" charset="0"/>
                <a:cs typeface="Times New Roman" panose="02020603050405020304" pitchFamily="18" charset="0"/>
              </a:rPr>
              <a:t>3.4. Quel sens pour aujourd’hui ?</a:t>
            </a:r>
          </a:p>
          <a:p>
            <a:r>
              <a:rPr lang="fr-FR" dirty="0"/>
              <a:t> </a:t>
            </a:r>
            <a:endParaRPr lang="fr-FR" sz="1600" dirty="0"/>
          </a:p>
          <a:p>
            <a:r>
              <a:rPr lang="fr-FR" sz="2000" b="1" dirty="0">
                <a:solidFill>
                  <a:srgbClr val="FF0000"/>
                </a:solidFill>
                <a:latin typeface="Times New Roman" panose="02020603050405020304" pitchFamily="18" charset="0"/>
                <a:cs typeface="Times New Roman" panose="02020603050405020304" pitchFamily="18" charset="0"/>
              </a:rPr>
              <a:t>4. L’UNIVERSALITÉ DU SALUT EN JESUS-CHRIST</a:t>
            </a:r>
          </a:p>
          <a:p>
            <a:pPr lvl="1"/>
            <a:r>
              <a:rPr lang="fr-FR" sz="2000" dirty="0">
                <a:latin typeface="Times New Roman" panose="02020603050405020304" pitchFamily="18" charset="0"/>
                <a:cs typeface="Times New Roman" panose="02020603050405020304" pitchFamily="18" charset="0"/>
              </a:rPr>
              <a:t>4.1. Dieu veut le salut de tous</a:t>
            </a:r>
          </a:p>
          <a:p>
            <a:pPr lvl="1"/>
            <a:r>
              <a:rPr lang="fr-FR" sz="2000" dirty="0">
                <a:latin typeface="Times New Roman" panose="02020603050405020304" pitchFamily="18" charset="0"/>
                <a:cs typeface="Times New Roman" panose="02020603050405020304" pitchFamily="18" charset="0"/>
              </a:rPr>
              <a:t>4.2. Questions débattues</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5674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824655" y="659011"/>
            <a:ext cx="6542689" cy="5539978"/>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 DE QUOI S’AGIT-IL ?</a:t>
            </a:r>
          </a:p>
          <a:p>
            <a:pPr lvl="1"/>
            <a:r>
              <a:rPr lang="fr-FR" sz="2000" dirty="0">
                <a:solidFill>
                  <a:srgbClr val="FF0000"/>
                </a:solidFill>
                <a:latin typeface="Times New Roman" panose="02020603050405020304" pitchFamily="18" charset="0"/>
                <a:cs typeface="Times New Roman" panose="02020603050405020304" pitchFamily="18" charset="0"/>
              </a:rPr>
              <a:t>1.1. Sauvés de quoi, par qui, pour quoi ?</a:t>
            </a:r>
          </a:p>
          <a:p>
            <a:pPr lvl="1"/>
            <a:r>
              <a:rPr lang="fr-FR" sz="2000" dirty="0">
                <a:latin typeface="Times New Roman" panose="02020603050405020304" pitchFamily="18" charset="0"/>
                <a:cs typeface="Times New Roman" panose="02020603050405020304" pitchFamily="18" charset="0"/>
              </a:rPr>
              <a:t>1.2. Les multiples manières de dire le salut</a:t>
            </a:r>
          </a:p>
          <a:p>
            <a:pPr lvl="1"/>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2. DEUX CONCEPTIONS DU SALUT</a:t>
            </a:r>
          </a:p>
          <a:p>
            <a:pPr lvl="1"/>
            <a:r>
              <a:rPr lang="fr-FR" sz="2000" dirty="0">
                <a:latin typeface="Times New Roman" panose="02020603050405020304" pitchFamily="18" charset="0"/>
                <a:cs typeface="Times New Roman" panose="02020603050405020304" pitchFamily="18" charset="0"/>
              </a:rPr>
              <a:t>2.1. Irénée</a:t>
            </a:r>
          </a:p>
          <a:p>
            <a:pPr lvl="1"/>
            <a:r>
              <a:rPr lang="fr-FR" sz="2000" dirty="0">
                <a:latin typeface="Times New Roman" panose="02020603050405020304" pitchFamily="18" charset="0"/>
                <a:cs typeface="Times New Roman" panose="02020603050405020304" pitchFamily="18" charset="0"/>
              </a:rPr>
              <a:t>2.2. Augustin</a:t>
            </a:r>
          </a:p>
          <a:p>
            <a:pPr lvl="1"/>
            <a:r>
              <a:rPr lang="fr-FR" sz="2000" dirty="0">
                <a:latin typeface="Times New Roman" panose="02020603050405020304" pitchFamily="18" charset="0"/>
                <a:cs typeface="Times New Roman" panose="02020603050405020304" pitchFamily="18" charset="0"/>
              </a:rPr>
              <a:t>2.3. Le motif de l’Incarnatio</a:t>
            </a:r>
            <a:r>
              <a:rPr lang="fr-FR" dirty="0"/>
              <a:t>n</a:t>
            </a:r>
            <a:endParaRPr lang="fr-FR" sz="1600" dirty="0"/>
          </a:p>
          <a:p>
            <a:r>
              <a:rPr lang="fr-FR" dirty="0"/>
              <a:t> </a:t>
            </a:r>
            <a:endParaRPr lang="fr-FR" sz="1600" dirty="0"/>
          </a:p>
          <a:p>
            <a:pPr lvl="0"/>
            <a:r>
              <a:rPr lang="fr-FR" sz="2000" b="1" dirty="0">
                <a:latin typeface="Times New Roman" panose="02020603050405020304" pitchFamily="18" charset="0"/>
                <a:cs typeface="Times New Roman" panose="02020603050405020304" pitchFamily="18" charset="0"/>
              </a:rPr>
              <a:t>3. COMMENT COMPRENDRE LE PECHE ORIGINEL</a:t>
            </a:r>
          </a:p>
          <a:p>
            <a:pPr lvl="1"/>
            <a:r>
              <a:rPr lang="fr-FR" sz="2000" dirty="0">
                <a:latin typeface="Times New Roman" panose="02020603050405020304" pitchFamily="18" charset="0"/>
                <a:cs typeface="Times New Roman" panose="02020603050405020304" pitchFamily="18" charset="0"/>
              </a:rPr>
              <a:t>3.1. Le péché originel dans l’Ecriture</a:t>
            </a:r>
          </a:p>
          <a:p>
            <a:pPr lvl="1"/>
            <a:r>
              <a:rPr lang="fr-FR" sz="2000" dirty="0">
                <a:latin typeface="Times New Roman" panose="02020603050405020304" pitchFamily="18" charset="0"/>
                <a:cs typeface="Times New Roman" panose="02020603050405020304" pitchFamily="18" charset="0"/>
              </a:rPr>
              <a:t>3.3. Le rôle d’Augustin</a:t>
            </a:r>
          </a:p>
          <a:p>
            <a:pPr lvl="1"/>
            <a:r>
              <a:rPr lang="fr-FR" sz="2000" dirty="0">
                <a:latin typeface="Times New Roman" panose="02020603050405020304" pitchFamily="18" charset="0"/>
                <a:cs typeface="Times New Roman" panose="02020603050405020304" pitchFamily="18" charset="0"/>
              </a:rPr>
              <a:t>3.4. Quel sens pour aujourd’hui ?</a:t>
            </a:r>
          </a:p>
          <a:p>
            <a:r>
              <a:rPr lang="fr-FR" dirty="0"/>
              <a:t> </a:t>
            </a:r>
            <a:endParaRPr lang="fr-FR" sz="1600" dirty="0"/>
          </a:p>
          <a:p>
            <a:r>
              <a:rPr lang="fr-FR" sz="2000" b="1" dirty="0">
                <a:latin typeface="Times New Roman" panose="02020603050405020304" pitchFamily="18" charset="0"/>
                <a:cs typeface="Times New Roman" panose="02020603050405020304" pitchFamily="18" charset="0"/>
              </a:rPr>
              <a:t>4. L’UNIVERSALITÉ DU SALUT EN JESUS-CHRIST</a:t>
            </a:r>
          </a:p>
          <a:p>
            <a:pPr lvl="1"/>
            <a:r>
              <a:rPr lang="fr-FR" sz="2000" dirty="0">
                <a:latin typeface="Times New Roman" panose="02020603050405020304" pitchFamily="18" charset="0"/>
                <a:cs typeface="Times New Roman" panose="02020603050405020304" pitchFamily="18" charset="0"/>
              </a:rPr>
              <a:t>4.1. Dieu veut le salut de tous</a:t>
            </a:r>
          </a:p>
          <a:p>
            <a:pPr lvl="1"/>
            <a:r>
              <a:rPr lang="fr-FR" sz="2000" dirty="0">
                <a:latin typeface="Times New Roman" panose="02020603050405020304" pitchFamily="18" charset="0"/>
                <a:cs typeface="Times New Roman" panose="02020603050405020304" pitchFamily="18" charset="0"/>
              </a:rPr>
              <a:t>4.2. Questions débattues</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8402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3BA37D9-C539-544B-AC34-AECE0D4528D9}"/>
              </a:ext>
            </a:extLst>
          </p:cNvPr>
          <p:cNvSpPr txBox="1"/>
          <p:nvPr/>
        </p:nvSpPr>
        <p:spPr>
          <a:xfrm>
            <a:off x="1761066" y="1089898"/>
            <a:ext cx="8669867" cy="4678204"/>
          </a:xfrm>
          <a:prstGeom prst="rect">
            <a:avLst/>
          </a:prstGeom>
          <a:noFill/>
        </p:spPr>
        <p:txBody>
          <a:bodyPr wrap="square" rtlCol="0">
            <a:spAutoFit/>
          </a:bodyPr>
          <a:lstStyle/>
          <a:p>
            <a:r>
              <a:rPr lang="fr-FR" sz="2800" dirty="0" err="1">
                <a:latin typeface="Times New Roman" panose="02020603050405020304" pitchFamily="18" charset="0"/>
                <a:cs typeface="Times New Roman" panose="02020603050405020304" pitchFamily="18" charset="0"/>
              </a:rPr>
              <a:t>Jn</a:t>
            </a:r>
            <a:r>
              <a:rPr lang="fr-FR" sz="2800" dirty="0">
                <a:latin typeface="Times New Roman" panose="02020603050405020304" pitchFamily="18" charset="0"/>
                <a:cs typeface="Times New Roman" panose="02020603050405020304" pitchFamily="18" charset="0"/>
              </a:rPr>
              <a:t> 12, 32 : « Pour moi, quand j’aurai été élevé de terre (double sens : élevé sur la croix et élevé dans la gloire), j’attirerai à moi tous les hommes ».</a:t>
            </a:r>
          </a:p>
          <a:p>
            <a:endParaRPr lang="fr-FR" sz="2800" dirty="0">
              <a:latin typeface="Times New Roman" panose="02020603050405020304" pitchFamily="18" charset="0"/>
              <a:cs typeface="Times New Roman" panose="02020603050405020304" pitchFamily="18" charset="0"/>
            </a:endParaRPr>
          </a:p>
          <a:p>
            <a:r>
              <a:rPr lang="fr-FR" sz="2800" dirty="0" err="1">
                <a:latin typeface="Times New Roman" panose="02020603050405020304" pitchFamily="18" charset="0"/>
                <a:cs typeface="Times New Roman" panose="02020603050405020304" pitchFamily="18" charset="0"/>
              </a:rPr>
              <a:t>Rm</a:t>
            </a:r>
            <a:r>
              <a:rPr lang="fr-FR" sz="2800" dirty="0">
                <a:latin typeface="Times New Roman" panose="02020603050405020304" pitchFamily="18" charset="0"/>
                <a:cs typeface="Times New Roman" panose="02020603050405020304" pitchFamily="18" charset="0"/>
              </a:rPr>
              <a:t> 11, 32 : « Car Dieu a enfermé tous les hommes dans la désobéissance pour faire à tous miséricorde ».</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1 Tm 2, 4. Dieu notre Sauveur « qui veut que tous les hommes soient sauvés et parviennent à la connaissance de la vérité ».</a:t>
            </a:r>
          </a:p>
          <a:p>
            <a:endParaRPr lang="fr-FR" dirty="0"/>
          </a:p>
        </p:txBody>
      </p:sp>
    </p:spTree>
    <p:extLst>
      <p:ext uri="{BB962C8B-B14F-4D97-AF65-F5344CB8AC3E}">
        <p14:creationId xmlns:p14="http://schemas.microsoft.com/office/powerpoint/2010/main" val="3264671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2C40486-774B-1D4D-911E-C3A89C88286D}"/>
              </a:ext>
            </a:extLst>
          </p:cNvPr>
          <p:cNvSpPr txBox="1"/>
          <p:nvPr/>
        </p:nvSpPr>
        <p:spPr>
          <a:xfrm>
            <a:off x="779721" y="674400"/>
            <a:ext cx="10632558" cy="5016758"/>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Le chrétien associé au mystère pascal, devenant conforme au Christ dans la mort, fortifié par l’espérance, va au-devant de la résurrection. Et cela ne vaut pas seulement pour ceux qui croient au Christ mais bien </a:t>
            </a:r>
            <a:r>
              <a:rPr lang="fr-FR" sz="3200" b="1" dirty="0">
                <a:latin typeface="Times New Roman" panose="02020603050405020304" pitchFamily="18" charset="0"/>
                <a:cs typeface="Times New Roman" panose="02020603050405020304" pitchFamily="18" charset="0"/>
              </a:rPr>
              <a:t>pour tous les hommes de bonne volonté, </a:t>
            </a:r>
            <a:r>
              <a:rPr lang="fr-FR" sz="3200" dirty="0">
                <a:latin typeface="Times New Roman" panose="02020603050405020304" pitchFamily="18" charset="0"/>
                <a:cs typeface="Times New Roman" panose="02020603050405020304" pitchFamily="18" charset="0"/>
              </a:rPr>
              <a:t>dans le cœur desquels invisiblement agit la grâce. En effet, puisque le Christ est mort pour tous et que la vocation dernière de l’homme est véritablement unique, à savoir divine, </a:t>
            </a:r>
            <a:r>
              <a:rPr lang="fr-FR" sz="3200" b="1" dirty="0">
                <a:latin typeface="Times New Roman" panose="02020603050405020304" pitchFamily="18" charset="0"/>
                <a:cs typeface="Times New Roman" panose="02020603050405020304" pitchFamily="18" charset="0"/>
              </a:rPr>
              <a:t>nous devons tenir que l’Esprit Saint offre à tous, d’une façon que Dieu connaît, la possibilité d’être associé au mystère pascal</a:t>
            </a:r>
            <a:r>
              <a:rPr lang="fr-FR" sz="3200" dirty="0">
                <a:latin typeface="Times New Roman" panose="02020603050405020304" pitchFamily="18" charset="0"/>
                <a:cs typeface="Times New Roman" panose="02020603050405020304" pitchFamily="18" charset="0"/>
              </a:rPr>
              <a:t> ». (GS 22,5)</a:t>
            </a:r>
          </a:p>
        </p:txBody>
      </p:sp>
    </p:spTree>
    <p:extLst>
      <p:ext uri="{BB962C8B-B14F-4D97-AF65-F5344CB8AC3E}">
        <p14:creationId xmlns:p14="http://schemas.microsoft.com/office/powerpoint/2010/main" val="122741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824655" y="659011"/>
            <a:ext cx="6542689" cy="5539978"/>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 DE QUOI S’AGIT-IL ?</a:t>
            </a:r>
          </a:p>
          <a:p>
            <a:pPr lvl="1"/>
            <a:r>
              <a:rPr lang="fr-FR" sz="2000" dirty="0">
                <a:latin typeface="Times New Roman" panose="02020603050405020304" pitchFamily="18" charset="0"/>
                <a:cs typeface="Times New Roman" panose="02020603050405020304" pitchFamily="18" charset="0"/>
              </a:rPr>
              <a:t>1.1. Sauvés de quoi, par qui, pour quoi ?</a:t>
            </a:r>
          </a:p>
          <a:p>
            <a:pPr lvl="1"/>
            <a:r>
              <a:rPr lang="fr-FR" sz="2000" dirty="0">
                <a:latin typeface="Times New Roman" panose="02020603050405020304" pitchFamily="18" charset="0"/>
                <a:cs typeface="Times New Roman" panose="02020603050405020304" pitchFamily="18" charset="0"/>
              </a:rPr>
              <a:t>1.2. Les multiples manières de dire le salut</a:t>
            </a:r>
          </a:p>
          <a:p>
            <a:pPr lvl="1"/>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2. DEUX CONCEPTIONS DU SALUT</a:t>
            </a:r>
          </a:p>
          <a:p>
            <a:pPr lvl="1"/>
            <a:r>
              <a:rPr lang="fr-FR" sz="2000" dirty="0">
                <a:latin typeface="Times New Roman" panose="02020603050405020304" pitchFamily="18" charset="0"/>
                <a:cs typeface="Times New Roman" panose="02020603050405020304" pitchFamily="18" charset="0"/>
              </a:rPr>
              <a:t>2.1. Irénée</a:t>
            </a:r>
          </a:p>
          <a:p>
            <a:pPr lvl="1"/>
            <a:r>
              <a:rPr lang="fr-FR" sz="2000" dirty="0">
                <a:latin typeface="Times New Roman" panose="02020603050405020304" pitchFamily="18" charset="0"/>
                <a:cs typeface="Times New Roman" panose="02020603050405020304" pitchFamily="18" charset="0"/>
              </a:rPr>
              <a:t>2.2. Augustin</a:t>
            </a:r>
          </a:p>
          <a:p>
            <a:pPr lvl="1"/>
            <a:r>
              <a:rPr lang="fr-FR" sz="2000" dirty="0">
                <a:latin typeface="Times New Roman" panose="02020603050405020304" pitchFamily="18" charset="0"/>
                <a:cs typeface="Times New Roman" panose="02020603050405020304" pitchFamily="18" charset="0"/>
              </a:rPr>
              <a:t>2.3. Le motif de l’Incarnatio</a:t>
            </a:r>
            <a:r>
              <a:rPr lang="fr-FR" dirty="0"/>
              <a:t>n</a:t>
            </a:r>
            <a:endParaRPr lang="fr-FR" sz="1600" dirty="0"/>
          </a:p>
          <a:p>
            <a:r>
              <a:rPr lang="fr-FR" dirty="0"/>
              <a:t> </a:t>
            </a:r>
            <a:endParaRPr lang="fr-FR" sz="1600" dirty="0"/>
          </a:p>
          <a:p>
            <a:pPr lvl="0"/>
            <a:r>
              <a:rPr lang="fr-FR" sz="2000" b="1" dirty="0">
                <a:latin typeface="Times New Roman" panose="02020603050405020304" pitchFamily="18" charset="0"/>
                <a:cs typeface="Times New Roman" panose="02020603050405020304" pitchFamily="18" charset="0"/>
              </a:rPr>
              <a:t>3. COMMENT COMPRENDRE LE PECHE ORIGINEL</a:t>
            </a:r>
          </a:p>
          <a:p>
            <a:pPr lvl="1"/>
            <a:r>
              <a:rPr lang="fr-FR" sz="2000" dirty="0">
                <a:latin typeface="Times New Roman" panose="02020603050405020304" pitchFamily="18" charset="0"/>
                <a:cs typeface="Times New Roman" panose="02020603050405020304" pitchFamily="18" charset="0"/>
              </a:rPr>
              <a:t>3.1. Le péché originel dans l’Ecriture</a:t>
            </a:r>
          </a:p>
          <a:p>
            <a:pPr lvl="1"/>
            <a:r>
              <a:rPr lang="fr-FR" sz="2000" dirty="0">
                <a:latin typeface="Times New Roman" panose="02020603050405020304" pitchFamily="18" charset="0"/>
                <a:cs typeface="Times New Roman" panose="02020603050405020304" pitchFamily="18" charset="0"/>
              </a:rPr>
              <a:t>3.3. Le rôle d’Augustin</a:t>
            </a:r>
          </a:p>
          <a:p>
            <a:pPr lvl="1"/>
            <a:r>
              <a:rPr lang="fr-FR" sz="2000" dirty="0">
                <a:latin typeface="Times New Roman" panose="02020603050405020304" pitchFamily="18" charset="0"/>
                <a:cs typeface="Times New Roman" panose="02020603050405020304" pitchFamily="18" charset="0"/>
              </a:rPr>
              <a:t>3.4. Quel sens pour aujourd’hui ?</a:t>
            </a:r>
          </a:p>
          <a:p>
            <a:r>
              <a:rPr lang="fr-FR" dirty="0"/>
              <a:t> </a:t>
            </a:r>
            <a:endParaRPr lang="fr-FR" sz="1600" dirty="0"/>
          </a:p>
          <a:p>
            <a:r>
              <a:rPr lang="fr-FR" sz="2000" b="1" dirty="0">
                <a:latin typeface="Times New Roman" panose="02020603050405020304" pitchFamily="18" charset="0"/>
                <a:cs typeface="Times New Roman" panose="02020603050405020304" pitchFamily="18" charset="0"/>
              </a:rPr>
              <a:t>4. L’UNIVERSALITÉ DU SALUT EN JESUS-CHRIST</a:t>
            </a:r>
          </a:p>
          <a:p>
            <a:pPr lvl="1"/>
            <a:r>
              <a:rPr lang="fr-FR" sz="2000" dirty="0">
                <a:latin typeface="Times New Roman" panose="02020603050405020304" pitchFamily="18" charset="0"/>
                <a:cs typeface="Times New Roman" panose="02020603050405020304" pitchFamily="18" charset="0"/>
              </a:rPr>
              <a:t>4.1. Dieu veut le salut de tous</a:t>
            </a:r>
          </a:p>
          <a:p>
            <a:pPr lvl="1"/>
            <a:r>
              <a:rPr lang="fr-FR" sz="2000" dirty="0">
                <a:solidFill>
                  <a:srgbClr val="FF0000"/>
                </a:solidFill>
                <a:latin typeface="Times New Roman" panose="02020603050405020304" pitchFamily="18" charset="0"/>
                <a:cs typeface="Times New Roman" panose="02020603050405020304" pitchFamily="18" charset="0"/>
              </a:rPr>
              <a:t>4.2. Questions débattues</a:t>
            </a:r>
            <a:endParaRPr lang="fr-FR"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660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descr="Une image contenant personne, intérieur, garçon, enfant&#10;&#10;Description générée automatiquement">
            <a:extLst>
              <a:ext uri="{FF2B5EF4-FFF2-40B4-BE49-F238E27FC236}">
                <a16:creationId xmlns:a16="http://schemas.microsoft.com/office/drawing/2014/main" id="{C5FE11CA-1F61-C74F-84A3-98FD832C417F}"/>
              </a:ext>
            </a:extLst>
          </p:cNvPr>
          <p:cNvPicPr>
            <a:picLocks noChangeAspect="1"/>
          </p:cNvPicPr>
          <p:nvPr/>
        </p:nvPicPr>
        <p:blipFill rotWithShape="1">
          <a:blip r:embed="rId2"/>
          <a:srcRect t="11200" r="-2" b="21919"/>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4" name="Image 3" descr="Une image contenant bâtiment, personne, extérieur, gens&#10;&#10;Description générée automatiquement">
            <a:extLst>
              <a:ext uri="{FF2B5EF4-FFF2-40B4-BE49-F238E27FC236}">
                <a16:creationId xmlns:a16="http://schemas.microsoft.com/office/drawing/2014/main" id="{C64E3F66-CC0A-AF47-AD72-60B4913B3315}"/>
              </a:ext>
            </a:extLst>
          </p:cNvPr>
          <p:cNvPicPr>
            <a:picLocks noChangeAspect="1"/>
          </p:cNvPicPr>
          <p:nvPr/>
        </p:nvPicPr>
        <p:blipFill rotWithShape="1">
          <a:blip r:embed="rId3"/>
          <a:srcRect r="-3" b="236"/>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1" name="Image 10" descr="Une image contenant intérieur, en bois&#10;&#10;Description générée automatiquement">
            <a:extLst>
              <a:ext uri="{FF2B5EF4-FFF2-40B4-BE49-F238E27FC236}">
                <a16:creationId xmlns:a16="http://schemas.microsoft.com/office/drawing/2014/main" id="{D06C56DA-1ECD-FD41-B81B-C0C7BB696A63}"/>
              </a:ext>
            </a:extLst>
          </p:cNvPr>
          <p:cNvPicPr>
            <a:picLocks noChangeAspect="1"/>
          </p:cNvPicPr>
          <p:nvPr/>
        </p:nvPicPr>
        <p:blipFill rotWithShape="1">
          <a:blip r:embed="rId4"/>
          <a:srcRect t="565" r="2" b="13612"/>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7" name="Image 6" descr="Une image contenant plancher, intérieur, personne&#10;&#10;Description générée automatiquement">
            <a:extLst>
              <a:ext uri="{FF2B5EF4-FFF2-40B4-BE49-F238E27FC236}">
                <a16:creationId xmlns:a16="http://schemas.microsoft.com/office/drawing/2014/main" id="{1BA4DC4D-0C16-3141-B35A-F0EC3DB0E968}"/>
              </a:ext>
            </a:extLst>
          </p:cNvPr>
          <p:cNvPicPr>
            <a:picLocks noChangeAspect="1"/>
          </p:cNvPicPr>
          <p:nvPr/>
        </p:nvPicPr>
        <p:blipFill rotWithShape="1">
          <a:blip r:embed="rId5"/>
          <a:srcRect t="7996" r="-2" b="-2"/>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3208497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montagne, ciel, extérieur, nature&#10;&#10;Description générée automatiquement">
            <a:extLst>
              <a:ext uri="{FF2B5EF4-FFF2-40B4-BE49-F238E27FC236}">
                <a16:creationId xmlns:a16="http://schemas.microsoft.com/office/drawing/2014/main" id="{93DE0DBD-02BD-E147-998A-5A2EB2D6E4B1}"/>
              </a:ext>
            </a:extLst>
          </p:cNvPr>
          <p:cNvPicPr>
            <a:picLocks noChangeAspect="1"/>
          </p:cNvPicPr>
          <p:nvPr/>
        </p:nvPicPr>
        <p:blipFill>
          <a:blip r:embed="rId2"/>
          <a:stretch>
            <a:fillRect/>
          </a:stretch>
        </p:blipFill>
        <p:spPr>
          <a:xfrm>
            <a:off x="0" y="1363265"/>
            <a:ext cx="12192000" cy="4131469"/>
          </a:xfrm>
          <a:prstGeom prst="rect">
            <a:avLst/>
          </a:prstGeom>
        </p:spPr>
      </p:pic>
    </p:spTree>
    <p:extLst>
      <p:ext uri="{BB962C8B-B14F-4D97-AF65-F5344CB8AC3E}">
        <p14:creationId xmlns:p14="http://schemas.microsoft.com/office/powerpoint/2010/main" val="457070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824655" y="659011"/>
            <a:ext cx="6542689" cy="5539978"/>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 DE QUOI S’AGIT-IL ?</a:t>
            </a:r>
          </a:p>
          <a:p>
            <a:pPr lvl="1"/>
            <a:r>
              <a:rPr lang="fr-FR" sz="2000" dirty="0">
                <a:latin typeface="Times New Roman" panose="02020603050405020304" pitchFamily="18" charset="0"/>
                <a:cs typeface="Times New Roman" panose="02020603050405020304" pitchFamily="18" charset="0"/>
              </a:rPr>
              <a:t>1.1. Sauvés de quoi, par qui, pour quoi ?</a:t>
            </a:r>
          </a:p>
          <a:p>
            <a:pPr lvl="1"/>
            <a:r>
              <a:rPr lang="fr-FR" sz="2000" dirty="0">
                <a:solidFill>
                  <a:srgbClr val="FF0000"/>
                </a:solidFill>
                <a:latin typeface="Times New Roman" panose="02020603050405020304" pitchFamily="18" charset="0"/>
                <a:cs typeface="Times New Roman" panose="02020603050405020304" pitchFamily="18" charset="0"/>
              </a:rPr>
              <a:t>1.2. Les multiples manières de dire le salut</a:t>
            </a:r>
          </a:p>
          <a:p>
            <a:pPr lvl="1"/>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2. DEUX CONCEPTIONS DU SALUT</a:t>
            </a:r>
          </a:p>
          <a:p>
            <a:pPr lvl="1"/>
            <a:r>
              <a:rPr lang="fr-FR" sz="2000" dirty="0">
                <a:latin typeface="Times New Roman" panose="02020603050405020304" pitchFamily="18" charset="0"/>
                <a:cs typeface="Times New Roman" panose="02020603050405020304" pitchFamily="18" charset="0"/>
              </a:rPr>
              <a:t>2.1. Irénée</a:t>
            </a:r>
          </a:p>
          <a:p>
            <a:pPr lvl="1"/>
            <a:r>
              <a:rPr lang="fr-FR" sz="2000" dirty="0">
                <a:latin typeface="Times New Roman" panose="02020603050405020304" pitchFamily="18" charset="0"/>
                <a:cs typeface="Times New Roman" panose="02020603050405020304" pitchFamily="18" charset="0"/>
              </a:rPr>
              <a:t>2.2. Augustin</a:t>
            </a:r>
          </a:p>
          <a:p>
            <a:pPr lvl="1"/>
            <a:r>
              <a:rPr lang="fr-FR" sz="2000" dirty="0">
                <a:latin typeface="Times New Roman" panose="02020603050405020304" pitchFamily="18" charset="0"/>
                <a:cs typeface="Times New Roman" panose="02020603050405020304" pitchFamily="18" charset="0"/>
              </a:rPr>
              <a:t>2.3. Le motif de l’Incarnatio</a:t>
            </a:r>
            <a:r>
              <a:rPr lang="fr-FR" dirty="0"/>
              <a:t>n</a:t>
            </a:r>
            <a:endParaRPr lang="fr-FR" sz="1600" dirty="0"/>
          </a:p>
          <a:p>
            <a:r>
              <a:rPr lang="fr-FR" dirty="0"/>
              <a:t> </a:t>
            </a:r>
            <a:endParaRPr lang="fr-FR" sz="1600" dirty="0"/>
          </a:p>
          <a:p>
            <a:pPr lvl="0"/>
            <a:r>
              <a:rPr lang="fr-FR" sz="2000" b="1" dirty="0">
                <a:latin typeface="Times New Roman" panose="02020603050405020304" pitchFamily="18" charset="0"/>
                <a:cs typeface="Times New Roman" panose="02020603050405020304" pitchFamily="18" charset="0"/>
              </a:rPr>
              <a:t>3. COMMENT COMPRENDRE LE PECHE ORIGINEL</a:t>
            </a:r>
          </a:p>
          <a:p>
            <a:pPr lvl="1"/>
            <a:r>
              <a:rPr lang="fr-FR" sz="2000" dirty="0">
                <a:latin typeface="Times New Roman" panose="02020603050405020304" pitchFamily="18" charset="0"/>
                <a:cs typeface="Times New Roman" panose="02020603050405020304" pitchFamily="18" charset="0"/>
              </a:rPr>
              <a:t>3.1. Le péché originel dans l’Ecriture</a:t>
            </a:r>
          </a:p>
          <a:p>
            <a:pPr lvl="1"/>
            <a:r>
              <a:rPr lang="fr-FR" sz="2000" dirty="0">
                <a:latin typeface="Times New Roman" panose="02020603050405020304" pitchFamily="18" charset="0"/>
                <a:cs typeface="Times New Roman" panose="02020603050405020304" pitchFamily="18" charset="0"/>
              </a:rPr>
              <a:t>3.3. Le rôle d’Augustin</a:t>
            </a:r>
          </a:p>
          <a:p>
            <a:pPr lvl="1"/>
            <a:r>
              <a:rPr lang="fr-FR" sz="2000" dirty="0">
                <a:latin typeface="Times New Roman" panose="02020603050405020304" pitchFamily="18" charset="0"/>
                <a:cs typeface="Times New Roman" panose="02020603050405020304" pitchFamily="18" charset="0"/>
              </a:rPr>
              <a:t>3.4. Quel sens pour aujourd’hui ?</a:t>
            </a:r>
          </a:p>
          <a:p>
            <a:r>
              <a:rPr lang="fr-FR" dirty="0"/>
              <a:t> </a:t>
            </a:r>
            <a:endParaRPr lang="fr-FR" sz="1600" dirty="0"/>
          </a:p>
          <a:p>
            <a:r>
              <a:rPr lang="fr-FR" sz="2000" b="1" dirty="0">
                <a:latin typeface="Times New Roman" panose="02020603050405020304" pitchFamily="18" charset="0"/>
                <a:cs typeface="Times New Roman" panose="02020603050405020304" pitchFamily="18" charset="0"/>
              </a:rPr>
              <a:t>4. L’UNIVERSALITÉ DU SALUT EN JESUS-CHRIST</a:t>
            </a:r>
          </a:p>
          <a:p>
            <a:pPr lvl="1"/>
            <a:r>
              <a:rPr lang="fr-FR" sz="2000" dirty="0">
                <a:latin typeface="Times New Roman" panose="02020603050405020304" pitchFamily="18" charset="0"/>
                <a:cs typeface="Times New Roman" panose="02020603050405020304" pitchFamily="18" charset="0"/>
              </a:rPr>
              <a:t>4.1. Dieu veut le salut de tous</a:t>
            </a:r>
          </a:p>
          <a:p>
            <a:pPr lvl="1"/>
            <a:r>
              <a:rPr lang="fr-FR" sz="2000" dirty="0">
                <a:latin typeface="Times New Roman" panose="02020603050405020304" pitchFamily="18" charset="0"/>
                <a:cs typeface="Times New Roman" panose="02020603050405020304" pitchFamily="18" charset="0"/>
              </a:rPr>
              <a:t>4.2. Questions débattues</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46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824655" y="659011"/>
            <a:ext cx="6542689" cy="5539978"/>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 DE QUOI S’AGIT-IL ?</a:t>
            </a:r>
          </a:p>
          <a:p>
            <a:pPr lvl="1"/>
            <a:r>
              <a:rPr lang="fr-FR" sz="2000" dirty="0">
                <a:latin typeface="Times New Roman" panose="02020603050405020304" pitchFamily="18" charset="0"/>
                <a:cs typeface="Times New Roman" panose="02020603050405020304" pitchFamily="18" charset="0"/>
              </a:rPr>
              <a:t>1.1. Sauvés de quoi, par qui, pour quoi ?</a:t>
            </a:r>
          </a:p>
          <a:p>
            <a:pPr lvl="1"/>
            <a:r>
              <a:rPr lang="fr-FR" sz="2000" dirty="0">
                <a:latin typeface="Times New Roman" panose="02020603050405020304" pitchFamily="18" charset="0"/>
                <a:cs typeface="Times New Roman" panose="02020603050405020304" pitchFamily="18" charset="0"/>
              </a:rPr>
              <a:t>1.2. Les multiples manières de dire le salut</a:t>
            </a:r>
          </a:p>
          <a:p>
            <a:pPr lvl="1"/>
            <a:endParaRPr lang="fr-FR" sz="2000" dirty="0">
              <a:latin typeface="Times New Roman" panose="02020603050405020304" pitchFamily="18" charset="0"/>
              <a:cs typeface="Times New Roman" panose="02020603050405020304" pitchFamily="18" charset="0"/>
            </a:endParaRPr>
          </a:p>
          <a:p>
            <a:r>
              <a:rPr lang="fr-FR" sz="2000" b="1" dirty="0">
                <a:solidFill>
                  <a:srgbClr val="FF0000"/>
                </a:solidFill>
                <a:latin typeface="Times New Roman" panose="02020603050405020304" pitchFamily="18" charset="0"/>
                <a:cs typeface="Times New Roman" panose="02020603050405020304" pitchFamily="18" charset="0"/>
              </a:rPr>
              <a:t>2. DEUX CONCEPTIONS DU SALUT</a:t>
            </a:r>
          </a:p>
          <a:p>
            <a:pPr lvl="1"/>
            <a:r>
              <a:rPr lang="fr-FR" sz="2000" dirty="0">
                <a:latin typeface="Times New Roman" panose="02020603050405020304" pitchFamily="18" charset="0"/>
                <a:cs typeface="Times New Roman" panose="02020603050405020304" pitchFamily="18" charset="0"/>
              </a:rPr>
              <a:t>2.1. Irénée</a:t>
            </a:r>
          </a:p>
          <a:p>
            <a:pPr lvl="1"/>
            <a:r>
              <a:rPr lang="fr-FR" sz="2000" dirty="0">
                <a:latin typeface="Times New Roman" panose="02020603050405020304" pitchFamily="18" charset="0"/>
                <a:cs typeface="Times New Roman" panose="02020603050405020304" pitchFamily="18" charset="0"/>
              </a:rPr>
              <a:t>2.2. Augustin</a:t>
            </a:r>
          </a:p>
          <a:p>
            <a:pPr lvl="1"/>
            <a:r>
              <a:rPr lang="fr-FR" sz="2000" dirty="0">
                <a:latin typeface="Times New Roman" panose="02020603050405020304" pitchFamily="18" charset="0"/>
                <a:cs typeface="Times New Roman" panose="02020603050405020304" pitchFamily="18" charset="0"/>
              </a:rPr>
              <a:t>2.3. Le motif de l’Incarnatio</a:t>
            </a:r>
            <a:r>
              <a:rPr lang="fr-FR" dirty="0"/>
              <a:t>n</a:t>
            </a:r>
            <a:endParaRPr lang="fr-FR" sz="1600" dirty="0"/>
          </a:p>
          <a:p>
            <a:r>
              <a:rPr lang="fr-FR" dirty="0"/>
              <a:t> </a:t>
            </a:r>
            <a:endParaRPr lang="fr-FR" sz="1600" dirty="0"/>
          </a:p>
          <a:p>
            <a:pPr lvl="0"/>
            <a:r>
              <a:rPr lang="fr-FR" sz="2000" b="1" dirty="0">
                <a:latin typeface="Times New Roman" panose="02020603050405020304" pitchFamily="18" charset="0"/>
                <a:cs typeface="Times New Roman" panose="02020603050405020304" pitchFamily="18" charset="0"/>
              </a:rPr>
              <a:t>3. COMMENT COMPRENDRE LE PECHE ORIGINEL</a:t>
            </a:r>
          </a:p>
          <a:p>
            <a:pPr lvl="1"/>
            <a:r>
              <a:rPr lang="fr-FR" sz="2000" dirty="0">
                <a:latin typeface="Times New Roman" panose="02020603050405020304" pitchFamily="18" charset="0"/>
                <a:cs typeface="Times New Roman" panose="02020603050405020304" pitchFamily="18" charset="0"/>
              </a:rPr>
              <a:t>3.1. Le péché originel dans l’Ecriture</a:t>
            </a:r>
          </a:p>
          <a:p>
            <a:pPr lvl="1"/>
            <a:r>
              <a:rPr lang="fr-FR" sz="2000" dirty="0">
                <a:latin typeface="Times New Roman" panose="02020603050405020304" pitchFamily="18" charset="0"/>
                <a:cs typeface="Times New Roman" panose="02020603050405020304" pitchFamily="18" charset="0"/>
              </a:rPr>
              <a:t>3.3. Le rôle d’Augustin</a:t>
            </a:r>
          </a:p>
          <a:p>
            <a:pPr lvl="1"/>
            <a:r>
              <a:rPr lang="fr-FR" sz="2000" dirty="0">
                <a:latin typeface="Times New Roman" panose="02020603050405020304" pitchFamily="18" charset="0"/>
                <a:cs typeface="Times New Roman" panose="02020603050405020304" pitchFamily="18" charset="0"/>
              </a:rPr>
              <a:t>3.4. Quel sens pour aujourd’hui ?</a:t>
            </a:r>
          </a:p>
          <a:p>
            <a:r>
              <a:rPr lang="fr-FR" dirty="0"/>
              <a:t> </a:t>
            </a:r>
            <a:endParaRPr lang="fr-FR" sz="1600" dirty="0"/>
          </a:p>
          <a:p>
            <a:r>
              <a:rPr lang="fr-FR" sz="2000" b="1" dirty="0">
                <a:latin typeface="Times New Roman" panose="02020603050405020304" pitchFamily="18" charset="0"/>
                <a:cs typeface="Times New Roman" panose="02020603050405020304" pitchFamily="18" charset="0"/>
              </a:rPr>
              <a:t>4. L’UNIVERSALITÉ DU SALUT EN JESUS-CHRIST</a:t>
            </a:r>
          </a:p>
          <a:p>
            <a:pPr lvl="1"/>
            <a:r>
              <a:rPr lang="fr-FR" sz="2000" dirty="0">
                <a:latin typeface="Times New Roman" panose="02020603050405020304" pitchFamily="18" charset="0"/>
                <a:cs typeface="Times New Roman" panose="02020603050405020304" pitchFamily="18" charset="0"/>
              </a:rPr>
              <a:t>4.1. Dieu veut le salut de tous</a:t>
            </a:r>
          </a:p>
          <a:p>
            <a:pPr lvl="1"/>
            <a:r>
              <a:rPr lang="fr-FR" sz="2000" dirty="0">
                <a:latin typeface="Times New Roman" panose="02020603050405020304" pitchFamily="18" charset="0"/>
                <a:cs typeface="Times New Roman" panose="02020603050405020304" pitchFamily="18" charset="0"/>
              </a:rPr>
              <a:t>4.2. Questions débattues</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540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1D10678D-4843-5944-90D5-C1C7F7675E09}"/>
              </a:ext>
            </a:extLst>
          </p:cNvPr>
          <p:cNvPicPr>
            <a:picLocks noChangeAspect="1"/>
          </p:cNvPicPr>
          <p:nvPr/>
        </p:nvPicPr>
        <p:blipFill rotWithShape="1">
          <a:blip r:embed="rId2"/>
          <a:srcRect l="608" t="19689" r="-164" b="9458"/>
          <a:stretch/>
        </p:blipFill>
        <p:spPr>
          <a:xfrm>
            <a:off x="1911927" y="-6568"/>
            <a:ext cx="7353244" cy="6977583"/>
          </a:xfrm>
          <a:prstGeom prst="rect">
            <a:avLst/>
          </a:prstGeom>
        </p:spPr>
      </p:pic>
      <p:sp>
        <p:nvSpPr>
          <p:cNvPr id="4" name="ZoneTexte 3">
            <a:extLst>
              <a:ext uri="{FF2B5EF4-FFF2-40B4-BE49-F238E27FC236}">
                <a16:creationId xmlns:a16="http://schemas.microsoft.com/office/drawing/2014/main" id="{CFD59BD9-C3FB-1C48-B933-284581075432}"/>
              </a:ext>
            </a:extLst>
          </p:cNvPr>
          <p:cNvSpPr txBox="1"/>
          <p:nvPr/>
        </p:nvSpPr>
        <p:spPr>
          <a:xfrm>
            <a:off x="9416258" y="103749"/>
            <a:ext cx="1949302"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En Occident</a:t>
            </a:r>
          </a:p>
        </p:txBody>
      </p:sp>
      <p:sp>
        <p:nvSpPr>
          <p:cNvPr id="5" name="Bouée 4">
            <a:extLst>
              <a:ext uri="{FF2B5EF4-FFF2-40B4-BE49-F238E27FC236}">
                <a16:creationId xmlns:a16="http://schemas.microsoft.com/office/drawing/2014/main" id="{74CDC890-E361-B348-A73C-3A4A5AEE9809}"/>
              </a:ext>
            </a:extLst>
          </p:cNvPr>
          <p:cNvSpPr/>
          <p:nvPr/>
        </p:nvSpPr>
        <p:spPr>
          <a:xfrm>
            <a:off x="5808323" y="5728034"/>
            <a:ext cx="575353" cy="565080"/>
          </a:xfrm>
          <a:prstGeom prst="donut">
            <a:avLst>
              <a:gd name="adj" fmla="val 85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Bouée 5">
            <a:extLst>
              <a:ext uri="{FF2B5EF4-FFF2-40B4-BE49-F238E27FC236}">
                <a16:creationId xmlns:a16="http://schemas.microsoft.com/office/drawing/2014/main" id="{8C7898DD-302D-E24A-965D-4FAA5C2E212F}"/>
              </a:ext>
            </a:extLst>
          </p:cNvPr>
          <p:cNvSpPr/>
          <p:nvPr/>
        </p:nvSpPr>
        <p:spPr>
          <a:xfrm>
            <a:off x="5300872" y="2719463"/>
            <a:ext cx="575353" cy="565080"/>
          </a:xfrm>
          <a:prstGeom prst="donut">
            <a:avLst>
              <a:gd name="adj" fmla="val 85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97916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824655" y="659011"/>
            <a:ext cx="6542689" cy="5539978"/>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 DE QUOI S’AGIT-IL ?</a:t>
            </a:r>
          </a:p>
          <a:p>
            <a:pPr lvl="1"/>
            <a:r>
              <a:rPr lang="fr-FR" sz="2000" dirty="0">
                <a:latin typeface="Times New Roman" panose="02020603050405020304" pitchFamily="18" charset="0"/>
                <a:cs typeface="Times New Roman" panose="02020603050405020304" pitchFamily="18" charset="0"/>
              </a:rPr>
              <a:t>1.1. Sauvés de quoi, par qui, pour quoi ?</a:t>
            </a:r>
          </a:p>
          <a:p>
            <a:pPr lvl="1"/>
            <a:r>
              <a:rPr lang="fr-FR" sz="2000" dirty="0">
                <a:latin typeface="Times New Roman" panose="02020603050405020304" pitchFamily="18" charset="0"/>
                <a:cs typeface="Times New Roman" panose="02020603050405020304" pitchFamily="18" charset="0"/>
              </a:rPr>
              <a:t>1.2. Les multiples manières de dire le salut</a:t>
            </a:r>
          </a:p>
          <a:p>
            <a:pPr lvl="1"/>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2. DEUX CONCEPTIONS DU SALUT</a:t>
            </a:r>
          </a:p>
          <a:p>
            <a:pPr lvl="1"/>
            <a:r>
              <a:rPr lang="fr-FR" sz="2000" dirty="0">
                <a:solidFill>
                  <a:srgbClr val="FF0000"/>
                </a:solidFill>
                <a:latin typeface="Times New Roman" panose="02020603050405020304" pitchFamily="18" charset="0"/>
                <a:cs typeface="Times New Roman" panose="02020603050405020304" pitchFamily="18" charset="0"/>
              </a:rPr>
              <a:t>2.1. Irénée</a:t>
            </a:r>
          </a:p>
          <a:p>
            <a:pPr lvl="1"/>
            <a:r>
              <a:rPr lang="fr-FR" sz="2000" dirty="0">
                <a:latin typeface="Times New Roman" panose="02020603050405020304" pitchFamily="18" charset="0"/>
                <a:cs typeface="Times New Roman" panose="02020603050405020304" pitchFamily="18" charset="0"/>
              </a:rPr>
              <a:t>2.2. Augustin</a:t>
            </a:r>
          </a:p>
          <a:p>
            <a:pPr lvl="1"/>
            <a:r>
              <a:rPr lang="fr-FR" sz="2000" dirty="0">
                <a:latin typeface="Times New Roman" panose="02020603050405020304" pitchFamily="18" charset="0"/>
                <a:cs typeface="Times New Roman" panose="02020603050405020304" pitchFamily="18" charset="0"/>
              </a:rPr>
              <a:t>2.3. Le motif de l’Incarnatio</a:t>
            </a:r>
            <a:r>
              <a:rPr lang="fr-FR" dirty="0"/>
              <a:t>n</a:t>
            </a:r>
            <a:endParaRPr lang="fr-FR" sz="1600" dirty="0"/>
          </a:p>
          <a:p>
            <a:r>
              <a:rPr lang="fr-FR" dirty="0"/>
              <a:t> </a:t>
            </a:r>
            <a:endParaRPr lang="fr-FR" sz="1600" dirty="0"/>
          </a:p>
          <a:p>
            <a:pPr lvl="0"/>
            <a:r>
              <a:rPr lang="fr-FR" sz="2000" b="1" dirty="0">
                <a:latin typeface="Times New Roman" panose="02020603050405020304" pitchFamily="18" charset="0"/>
                <a:cs typeface="Times New Roman" panose="02020603050405020304" pitchFamily="18" charset="0"/>
              </a:rPr>
              <a:t>3. COMMENT COMPRENDRE LE PECHE ORIGINEL</a:t>
            </a:r>
          </a:p>
          <a:p>
            <a:pPr lvl="1"/>
            <a:r>
              <a:rPr lang="fr-FR" sz="2000" dirty="0">
                <a:latin typeface="Times New Roman" panose="02020603050405020304" pitchFamily="18" charset="0"/>
                <a:cs typeface="Times New Roman" panose="02020603050405020304" pitchFamily="18" charset="0"/>
              </a:rPr>
              <a:t>3.1. Le péché originel dans l’Ecriture</a:t>
            </a:r>
          </a:p>
          <a:p>
            <a:pPr lvl="1"/>
            <a:r>
              <a:rPr lang="fr-FR" sz="2000" dirty="0">
                <a:latin typeface="Times New Roman" panose="02020603050405020304" pitchFamily="18" charset="0"/>
                <a:cs typeface="Times New Roman" panose="02020603050405020304" pitchFamily="18" charset="0"/>
              </a:rPr>
              <a:t>3.3. Le rôle d’Augustin</a:t>
            </a:r>
          </a:p>
          <a:p>
            <a:pPr lvl="1"/>
            <a:r>
              <a:rPr lang="fr-FR" sz="2000" dirty="0">
                <a:latin typeface="Times New Roman" panose="02020603050405020304" pitchFamily="18" charset="0"/>
                <a:cs typeface="Times New Roman" panose="02020603050405020304" pitchFamily="18" charset="0"/>
              </a:rPr>
              <a:t>3.4. Quel sens pour aujourd’hui ?</a:t>
            </a:r>
          </a:p>
          <a:p>
            <a:r>
              <a:rPr lang="fr-FR" dirty="0"/>
              <a:t> </a:t>
            </a:r>
            <a:endParaRPr lang="fr-FR" sz="1600" dirty="0"/>
          </a:p>
          <a:p>
            <a:r>
              <a:rPr lang="fr-FR" sz="2000" b="1" dirty="0">
                <a:latin typeface="Times New Roman" panose="02020603050405020304" pitchFamily="18" charset="0"/>
                <a:cs typeface="Times New Roman" panose="02020603050405020304" pitchFamily="18" charset="0"/>
              </a:rPr>
              <a:t>4. L’UNIVERSALITÉ DU SALUT EN JESUS-CHRIST</a:t>
            </a:r>
          </a:p>
          <a:p>
            <a:pPr lvl="1"/>
            <a:r>
              <a:rPr lang="fr-FR" sz="2000" dirty="0">
                <a:latin typeface="Times New Roman" panose="02020603050405020304" pitchFamily="18" charset="0"/>
                <a:cs typeface="Times New Roman" panose="02020603050405020304" pitchFamily="18" charset="0"/>
              </a:rPr>
              <a:t>4.1. Dieu veut le salut de tous</a:t>
            </a:r>
          </a:p>
          <a:p>
            <a:pPr lvl="1"/>
            <a:r>
              <a:rPr lang="fr-FR" sz="2000" dirty="0">
                <a:latin typeface="Times New Roman" panose="02020603050405020304" pitchFamily="18" charset="0"/>
                <a:cs typeface="Times New Roman" panose="02020603050405020304" pitchFamily="18" charset="0"/>
              </a:rPr>
              <a:t>4.2. Questions débattues</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9630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50A5AB57-F98D-A74C-B8A0-0243DAD8A842}"/>
              </a:ext>
            </a:extLst>
          </p:cNvPr>
          <p:cNvPicPr>
            <a:picLocks noChangeAspect="1"/>
          </p:cNvPicPr>
          <p:nvPr/>
        </p:nvPicPr>
        <p:blipFill>
          <a:blip r:embed="rId2"/>
          <a:stretch>
            <a:fillRect/>
          </a:stretch>
        </p:blipFill>
        <p:spPr>
          <a:xfrm>
            <a:off x="0" y="7015"/>
            <a:ext cx="2849525" cy="6850985"/>
          </a:xfrm>
          <a:prstGeom prst="rect">
            <a:avLst/>
          </a:prstGeom>
        </p:spPr>
      </p:pic>
      <p:pic>
        <p:nvPicPr>
          <p:cNvPr id="5" name="Image 4" descr="Une image contenant texte, rang, botte, ligné&#10;&#10;Description générée automatiquement">
            <a:extLst>
              <a:ext uri="{FF2B5EF4-FFF2-40B4-BE49-F238E27FC236}">
                <a16:creationId xmlns:a16="http://schemas.microsoft.com/office/drawing/2014/main" id="{34A838BE-1B4E-6E43-BE1E-85C4C37413C1}"/>
              </a:ext>
            </a:extLst>
          </p:cNvPr>
          <p:cNvPicPr>
            <a:picLocks noChangeAspect="1"/>
          </p:cNvPicPr>
          <p:nvPr/>
        </p:nvPicPr>
        <p:blipFill>
          <a:blip r:embed="rId3"/>
          <a:stretch>
            <a:fillRect/>
          </a:stretch>
        </p:blipFill>
        <p:spPr>
          <a:xfrm>
            <a:off x="3282507" y="1596434"/>
            <a:ext cx="8603594" cy="3665131"/>
          </a:xfrm>
          <a:prstGeom prst="rect">
            <a:avLst/>
          </a:prstGeom>
        </p:spPr>
      </p:pic>
    </p:spTree>
    <p:extLst>
      <p:ext uri="{BB962C8B-B14F-4D97-AF65-F5344CB8AC3E}">
        <p14:creationId xmlns:p14="http://schemas.microsoft.com/office/powerpoint/2010/main" val="2081398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7A262DF-6B80-CC4A-BBA8-40A4E94E2FCD}"/>
              </a:ext>
            </a:extLst>
          </p:cNvPr>
          <p:cNvPicPr>
            <a:picLocks noChangeAspect="1"/>
          </p:cNvPicPr>
          <p:nvPr/>
        </p:nvPicPr>
        <p:blipFill>
          <a:blip r:embed="rId2"/>
          <a:stretch>
            <a:fillRect/>
          </a:stretch>
        </p:blipFill>
        <p:spPr>
          <a:xfrm>
            <a:off x="1144291" y="0"/>
            <a:ext cx="9903418" cy="6858000"/>
          </a:xfrm>
          <a:prstGeom prst="rect">
            <a:avLst/>
          </a:prstGeom>
        </p:spPr>
      </p:pic>
    </p:spTree>
    <p:extLst>
      <p:ext uri="{BB962C8B-B14F-4D97-AF65-F5344CB8AC3E}">
        <p14:creationId xmlns:p14="http://schemas.microsoft.com/office/powerpoint/2010/main" val="97226976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5695</TotalTime>
  <Words>2382</Words>
  <Application>Microsoft Macintosh PowerPoint</Application>
  <PresentationFormat>Grand écran</PresentationFormat>
  <Paragraphs>236</Paragraphs>
  <Slides>34</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34</vt:i4>
      </vt:variant>
    </vt:vector>
  </HeadingPairs>
  <TitlesOfParts>
    <vt:vector size="39"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92</cp:revision>
  <dcterms:created xsi:type="dcterms:W3CDTF">2021-01-11T21:38:17Z</dcterms:created>
  <dcterms:modified xsi:type="dcterms:W3CDTF">2021-06-07T20:37:40Z</dcterms:modified>
</cp:coreProperties>
</file>