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5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8DD1-345D-4A08-9C51-571A4B97313E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0CE5-028B-44A5-866C-62807DAEEB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8DD1-345D-4A08-9C51-571A4B97313E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0CE5-028B-44A5-866C-62807DAEEB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8DD1-345D-4A08-9C51-571A4B97313E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0CE5-028B-44A5-866C-62807DAEEB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8DD1-345D-4A08-9C51-571A4B97313E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0CE5-028B-44A5-866C-62807DAEEB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8DD1-345D-4A08-9C51-571A4B97313E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0CE5-028B-44A5-866C-62807DAEEB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8DD1-345D-4A08-9C51-571A4B97313E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0CE5-028B-44A5-866C-62807DAEEB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8DD1-345D-4A08-9C51-571A4B97313E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0CE5-028B-44A5-866C-62807DAEEB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8DD1-345D-4A08-9C51-571A4B97313E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0CE5-028B-44A5-866C-62807DAEEB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8DD1-345D-4A08-9C51-571A4B97313E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0CE5-028B-44A5-866C-62807DAEEB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8DD1-345D-4A08-9C51-571A4B97313E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0CE5-028B-44A5-866C-62807DAEEB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8DD1-345D-4A08-9C51-571A4B97313E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60CE5-028B-44A5-866C-62807DAEEB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88DD1-345D-4A08-9C51-571A4B97313E}" type="datetimeFigureOut">
              <a:rPr lang="fr-FR" smtClean="0"/>
              <a:pPr/>
              <a:t>09/06/2020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60CE5-028B-44A5-866C-62807DAEEB2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google.fr/url?sa=i&amp;rct=j&amp;q=&amp;esrc=s&amp;source=images&amp;cd=&amp;cad=rja&amp;uact=8&amp;ved=0ahUKEwiD8-yvjPvYAhWKzaQKHQ0mDz8QjRwIBw&amp;url=https://www.oratoire.org/agenda-de-saint-bonaventure/&amp;psig=AOvVaw2ya_5jL02zGkIo9rZjT9OA&amp;ust=1517243964969231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fr.sputniknews.com/insolite/201911021042363484-des-scientifiques-pensent-avoir-decouvert-un-mecanisme-cle-du-big-bang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fr/url?sa=i&amp;rct=j&amp;q=&amp;esrc=s&amp;source=images&amp;cd=&amp;cad=rja&amp;uact=8&amp;ved=2ahUKEwiAuqqosJfnAhUF3IUKHQ2EAK0QjRx6BAgBEAQ&amp;url=http://www.google.fr/url?sa=i&amp;rct=j&amp;q=&amp;esrc=s&amp;source=images&amp;cd=&amp;ved=2ahUKEwiu4f-fsJfnAhUqzoUKHXuWBxIQjRx6BAgBEAQ&amp;url=http://www.musee-rodin.fr/fr/collections/sculptures/la-main-de-dieu-ou-la-creation&amp;psig=AOvVaw3zl02xhj9LDHK_UmUPnDY8&amp;ust=1579788305202167&amp;psig=AOvVaw3zl02xhj9LDHK_UmUPnDY8&amp;ust=1579788305202167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fr/url?sa=i&amp;rct=j&amp;q=&amp;esrc=s&amp;source=images&amp;cd=&amp;ved=2ahUKEwjMw6DdyofnAhUS3hoKHTIvAVIQjRx6BAgBEAQ&amp;url=http://francoiscoulaud.over-blog.com/2017/10/nicolas-lavarenne.html&amp;psig=AOvVaw0iXMEgixMEc9-bhWemH7GY&amp;ust=1579245663532376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fr/url?sa=i&amp;rct=j&amp;q=&amp;esrc=s&amp;source=images&amp;cd=&amp;cad=rja&amp;uact=8&amp;ved=0ahUKEwjpuonFkJ_SAhWF1hoKHdV9CbAQjRwIBw&amp;url=http://randosacaudos.blogspot.com/2013/08/15-petites-promenades-en-foret-de.html&amp;psig=AFQjCNFGd26y27sZuoBaNQMiFIwSjui04g&amp;ust=1487695480813664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flickriver.com/photos/129761352@N08/popular-interesting/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fr/url?sa=i&amp;rct=j&amp;q=&amp;esrc=s&amp;source=images&amp;cd=&amp;cad=rja&amp;uact=8&amp;ved=0ahUKEwjdn9jK0MzSAhWS0RoKHSzlCTQQjRwIBw&amp;url=http://www.madeleine-et-pascal.fr/spip.php?article453&amp;bvm=bv.149093890,d.d2s&amp;psig=AFQjCNFrCiAiGpT6LLVKZjoj2NEk3QG9kA&amp;ust=1489258996630955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fond-ecran-image.com/galerie-membre,eglise,reflets-vitrauxjpg.php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fr/url?sa=i&amp;rct=j&amp;q=&amp;esrc=s&amp;source=images&amp;cd=&amp;ved=2ahUKEwjMw6DdyofnAhUS3hoKHTIvAVIQjRx6BAgBEAQ&amp;url=http://francoiscoulaud.over-blog.com/2017/10/nicolas-lavarenne.html&amp;psig=AOvVaw0iXMEgixMEc9-bhWemH7GY&amp;ust=1579245663532376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fr/url?sa=i&amp;rct=j&amp;q=&amp;esrc=s&amp;source=images&amp;cd=&amp;cad=rja&amp;uact=8&amp;ved=0ahUKEwjpsNC_9ITXAhWMPRoKHXv5D7YQjRwIBw&amp;url=http://vovworld.vn/fr-CH/culture-vietnamienne/le-tir-a-la-corde-vietnamien-classe-au-patrimoine-mondial-394784.vov&amp;psig=AOvVaw3-DgIejJda3O_arPyNcb4o&amp;ust=1508784900330317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google.fr/url?sa=i&amp;rct=j&amp;q=&amp;esrc=s&amp;source=images&amp;cd=&amp;ved=2ahUKEwi3uOSfi5rnAhUBDmMBHaD8D94QjRx6BAgBEAQ&amp;url=https://votreargent.lexpress.fr/retraite/un-commercant-ou-un-artisan-ameliore-t-il-sa-retraite-s-il-travaille-plus-longtemps_1899971.html&amp;psig=AOvVaw3nq1ETy8YMi0ovefBOhupw&amp;ust=1579881422592938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fr/url?sa=i&amp;rct=j&amp;q=&amp;esrc=s&amp;source=images&amp;cd=&amp;cad=rja&amp;uact=8&amp;ved=0ahUKEwjXo8rNrMzSAhXHBBoKHRugCDQQjRwIBw&amp;url=http://ip2moral.blog.hu/2013/04/11/legyunk_elobb_keresztenyek&amp;bvm=bv.149093890,d.d2s&amp;psig=AFQjCNE3jYasWDS58rkQtZAMH0lWLFgL9A&amp;ust=1489249408739501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fr/url?sa=i&amp;rct=j&amp;q=&amp;esrc=s&amp;source=images&amp;cd=&amp;cad=rja&amp;uact=8&amp;ved=0ahUKEwjXo8rNrMzSAhXHBBoKHRugCDQQjRwIBw&amp;url=http://ip2moral.blog.hu/2013/04/11/legyunk_elobb_keresztenyek&amp;bvm=bv.149093890,d.d2s&amp;psig=AFQjCNE3jYasWDS58rkQtZAMH0lWLFgL9A&amp;ust=1489249408739501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fr/url?sa=i&amp;rct=j&amp;q=&amp;esrc=s&amp;source=images&amp;cd=&amp;ved=2ahUKEwjMw6DdyofnAhUS3hoKHTIvAVIQjRx6BAgBEAQ&amp;url=http://francoiscoulaud.over-blog.com/2017/10/nicolas-lavarenne.html&amp;psig=AOvVaw0iXMEgixMEc9-bhWemH7GY&amp;ust=1579245663532376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fr/url?sa=i&amp;rct=j&amp;q=&amp;esrc=s&amp;source=images&amp;cd=&amp;cad=rja&amp;uact=8&amp;ved=0ahUKEwjrh6bM1abSAhVHrRoKHQtaBjwQjRwIBw&amp;url=http://www.abbaye-etoile.fr/pages/visites.html&amp;bvm=bv.147448319,d.d2s&amp;psig=AFQjCNESKisP8nW5iOgZCFZK-BezvJgDAA&amp;ust=1487954755688527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fr/url?sa=i&amp;rct=j&amp;q=&amp;esrc=s&amp;source=images&amp;cd=&amp;cad=rja&amp;uact=8&amp;ved=0ahUKEwjMssjb1qbSAhVItxoKHTppCzkQjRwIBw&amp;url=http://www.tresors-poitevins.com/collection/isaac-de-letoile-un-abbe-cistercien-du-xiie-siecle/&amp;bvm=bv.147448319,d.d2s&amp;psig=AFQjCNGcYbwPVe32m2SvO74v_gORLzk59w&amp;ust=1487955041045368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fr/url?sa=i&amp;rct=j&amp;q=&amp;esrc=s&amp;source=images&amp;cd=&amp;cad=rja&amp;uact=8&amp;ved=0ahUKEwik8OrJgPvYAhWRZlAKHZ8kD8MQjRwIBw&amp;url=https://www.missedinhistory.com/podcasts/hildegard-von-bingen.htm&amp;psig=AOvVaw2RUatP-6rCD3fwpyLS0SN5&amp;ust=1517240727908048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fr/url?sa=i&amp;rct=j&amp;q=&amp;esrc=s&amp;source=images&amp;cd=&amp;cad=rja&amp;uact=8&amp;ved=0ahUKEwjMssjb1qbSAhVItxoKHTppCzkQjRwIBw&amp;url=http://www.tresors-poitevins.com/collection/isaac-de-letoile-un-abbe-cistercien-du-xiie-siecle/&amp;bvm=bv.147448319,d.d2s&amp;psig=AFQjCNGcYbwPVe32m2SvO74v_gORLzk59w&amp;ust=1487955041045368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oogle.fr/url?sa=i&amp;rct=j&amp;q=&amp;esrc=s&amp;source=images&amp;cd=&amp;cad=rja&amp;uact=8&amp;ved=0ahUKEwjq9uHYzN3SAhXLXRoKHd0qBxwQjRwIBw&amp;url=http://www.narthex.fr/oeuvres-et-lieux/objets-de-culte-tresors/naissance-d2019un-evangeliaire-4-4-la-realisation-editoriale-1&amp;bvm=bv.149760088,d.d2s&amp;psig=AFQjCNEbH5LsL6CpTUDFLu_cbZkBWX3HUw&amp;ust=1489842121735842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google.fr/url?sa=i&amp;rct=j&amp;q=&amp;esrc=s&amp;source=images&amp;cd=&amp;cad=rja&amp;uact=8&amp;ved=0ahUKEwj2-anrzd3SAhWLlxoKHa3dBxsQjRwIBw&amp;url=http://www.diocese-saintetienne.fr/La-messe-chrismale-a-ete-celebree.html&amp;bvm=bv.149760088,d.d2s&amp;psig=AFQjCNEoAw4cYDp5tl0A9Je5vwF2kMCnQA&amp;ust=1489842378931938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fr/url?sa=i&amp;rct=j&amp;q=&amp;esrc=s&amp;source=images&amp;cd=&amp;cad=rja&amp;uact=8&amp;ved=0ahUKEwjMssjb1qbSAhVItxoKHTppCzkQjRwIBw&amp;url=http://www.tresors-poitevins.com/collection/isaac-de-letoile-un-abbe-cistercien-du-xiie-siecle/&amp;bvm=bv.147448319,d.d2s&amp;psig=AFQjCNGcYbwPVe32m2SvO74v_gORLzk59w&amp;ust=1487955041045368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google.fr/url?sa=i&amp;rct=j&amp;q=&amp;esrc=s&amp;source=images&amp;cd=&amp;cad=rja&amp;uact=8&amp;ved=0ahUKEwilwOW-gPvYAhVSY1AKHY1IAJAQjRwIBw&amp;url=https://unraveledword.wordpress.com/tag/hildegard-von-bingen/&amp;psig=AOvVaw2RUatP-6rCD3fwpyLS0SN5&amp;ust=1517240727908048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fr/url?sa=i&amp;rct=j&amp;q=&amp;esrc=s&amp;source=images&amp;cd=&amp;cad=rja&amp;uact=8&amp;ved=0ahUKEwizgbPtx93SAhXJChoKHTVOBR0QjRwIBw&amp;url=http://www.pathfinder-fr.org/Forum/posts/m354019-INTRO---la-Voie-du-Maitre&amp;bvm=bv.149760088,d.d2s&amp;psig=AFQjCNFbW7dmXDww751C9LU3k6MDGRBjpA&amp;ust=1489840794126337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fr/url?sa=i&amp;rct=j&amp;q=&amp;esrc=s&amp;source=images&amp;cd=&amp;cad=rja&amp;uact=8&amp;ved=0ahUKEwiw3qHJyt3SAhVFVRoKHYryDBwQjRwIBw&amp;url=http://www.narthex.fr/news/jean-martin-peintre-de-l2019humain-presente-a-roubaix&amp;bvm=bv.149760088,d.d2s&amp;psig=AFQjCNGa1dF5NA_eobb62qMcyselFbkGyg&amp;ust=1489841577405105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google.fr/url?sa=i&amp;rct=j&amp;q=&amp;esrc=s&amp;source=images&amp;cd=&amp;cad=rja&amp;uact=8&amp;ved=0ahUKEwj8kO_zyd3SAhWH0hoKHRVIBhsQjRwIBw&amp;url=http://etudiant.lefigaro.fr/les-news/actu/detail/article/et-si-vous-etiez-etudiant-au-moyen-age-17341/&amp;bvm=bv.149760088,d.d2s&amp;psig=AFQjCNGV2FPI2FZqgWuei10dTOqc2E37ew&amp;ust=1489841345331949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fr/url?sa=i&amp;rct=j&amp;q=&amp;esrc=s&amp;source=images&amp;cd=&amp;cad=rja&amp;uact=8&amp;ved=0ahUKEwjE6aDdgPvYAhUGmrQKHWApAwQQjRwIBw&amp;url=https://www.youtube.com/watch?v=mUv1SLVb_l4&amp;psig=AOvVaw2RUatP-6rCD3fwpyLS0SN5&amp;ust=1517240727908048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google.fr/url?sa=i&amp;rct=j&amp;q=&amp;esrc=s&amp;source=images&amp;cd=&amp;cad=rja&amp;uact=8&amp;ved=0ahUKEwj7jLbCgfvYAhVNJVAKHfPTBd0QjRwIBw&amp;url=https://fr.wikipedia.org/wiki/Brasserie_Saint-Germain&amp;psig=AOvVaw2ipDORSg1cNw11ny8OYasw&amp;ust=1517241011978522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fr/url?sa=i&amp;rct=j&amp;q=&amp;esrc=s&amp;source=images&amp;cd=&amp;cad=rja&amp;uact=8&amp;ved=0ahUKEwiMou_ogfvYAhURK1AKHfiaBOAQjRwIBw&amp;url=http://giemef.eklablog.com/jardin-medieval-a47858258&amp;psig=AOvVaw3ypQvZRhhBZjn2fx5AplTX&amp;ust=1517241105898355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 r="25581" b="3213"/>
          <a:stretch>
            <a:fillRect/>
          </a:stretch>
        </p:blipFill>
        <p:spPr bwMode="auto">
          <a:xfrm>
            <a:off x="0" y="0"/>
            <a:ext cx="9144019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116632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 smtClean="0">
                <a:solidFill>
                  <a:schemeClr val="bg1"/>
                </a:solidFill>
              </a:rPr>
              <a:t> Liturgie cosmique</a:t>
            </a:r>
            <a:endParaRPr lang="fr-FR" sz="72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35696" y="1774552"/>
            <a:ext cx="68407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I –  Le livre de la nature</a:t>
            </a:r>
          </a:p>
          <a:p>
            <a:r>
              <a:rPr lang="fr-FR" sz="3600" b="1" dirty="0" smtClean="0">
                <a:solidFill>
                  <a:schemeClr val="bg1"/>
                </a:solidFill>
              </a:rPr>
              <a:t>	</a:t>
            </a:r>
            <a:r>
              <a:rPr lang="fr-FR" sz="2800" b="1" dirty="0" smtClean="0">
                <a:solidFill>
                  <a:schemeClr val="bg1"/>
                </a:solidFill>
              </a:rPr>
              <a:t>heureuse frugalité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	jouir du monde</a:t>
            </a:r>
          </a:p>
          <a:p>
            <a:r>
              <a:rPr lang="fr-FR" sz="2800" b="1" dirty="0" smtClean="0">
                <a:solidFill>
                  <a:schemeClr val="bg1"/>
                </a:solidFill>
              </a:rPr>
              <a:t>	Isaac de l’Etoile</a:t>
            </a:r>
            <a:endParaRPr lang="fr-FR" sz="3600" b="1" dirty="0" smtClean="0">
              <a:solidFill>
                <a:schemeClr val="bg1"/>
              </a:solidFill>
            </a:endParaRPr>
          </a:p>
          <a:p>
            <a:r>
              <a:rPr lang="fr-FR" sz="3600" b="1" dirty="0" smtClean="0">
                <a:solidFill>
                  <a:schemeClr val="bg1"/>
                </a:solidFill>
              </a:rPr>
              <a:t>II – Cosmos et liturgie</a:t>
            </a:r>
          </a:p>
          <a:p>
            <a:r>
              <a:rPr lang="fr-FR" sz="3600" b="1" dirty="0">
                <a:solidFill>
                  <a:schemeClr val="bg1"/>
                </a:solidFill>
              </a:rPr>
              <a:t>	</a:t>
            </a:r>
            <a:r>
              <a:rPr lang="fr-FR" sz="2800" b="1" dirty="0" smtClean="0">
                <a:solidFill>
                  <a:schemeClr val="bg1"/>
                </a:solidFill>
              </a:rPr>
              <a:t>l’universel gémissement</a:t>
            </a:r>
          </a:p>
          <a:p>
            <a:r>
              <a:rPr lang="fr-FR" sz="2800" b="1" dirty="0">
                <a:solidFill>
                  <a:schemeClr val="bg1"/>
                </a:solidFill>
              </a:rPr>
              <a:t>	</a:t>
            </a:r>
            <a:r>
              <a:rPr lang="fr-FR" sz="2800" b="1" dirty="0" smtClean="0">
                <a:solidFill>
                  <a:schemeClr val="bg1"/>
                </a:solidFill>
              </a:rPr>
              <a:t>la joie du monde</a:t>
            </a:r>
          </a:p>
          <a:p>
            <a:r>
              <a:rPr lang="fr-FR" sz="2800" b="1" dirty="0">
                <a:solidFill>
                  <a:schemeClr val="bg1"/>
                </a:solidFill>
              </a:rPr>
              <a:t>	</a:t>
            </a:r>
            <a:r>
              <a:rPr lang="fr-FR" sz="2800" b="1" dirty="0" smtClean="0">
                <a:solidFill>
                  <a:schemeClr val="bg1"/>
                </a:solidFill>
              </a:rPr>
              <a:t>la manifestation des fils de Dieu</a:t>
            </a:r>
          </a:p>
        </p:txBody>
      </p:sp>
      <p:sp>
        <p:nvSpPr>
          <p:cNvPr id="5" name="Rectangle 4"/>
          <p:cNvSpPr/>
          <p:nvPr/>
        </p:nvSpPr>
        <p:spPr>
          <a:xfrm>
            <a:off x="899592" y="1340768"/>
            <a:ext cx="4020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Introduction  en   2 points</a:t>
            </a:r>
          </a:p>
        </p:txBody>
      </p:sp>
      <p:sp>
        <p:nvSpPr>
          <p:cNvPr id="6" name="Flèche droite 5"/>
          <p:cNvSpPr/>
          <p:nvPr/>
        </p:nvSpPr>
        <p:spPr>
          <a:xfrm>
            <a:off x="0" y="3068960"/>
            <a:ext cx="2447256" cy="21602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bbaye Sainte-Hildegarde d'Eibingen — Wikipé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35496"/>
            <a:ext cx="11148053" cy="836104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467544" y="404664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Abbaye Sainte Hildegarde, </a:t>
            </a:r>
            <a:r>
              <a:rPr lang="fr-FR" sz="3600" dirty="0" err="1" smtClean="0"/>
              <a:t>Eibingen</a:t>
            </a:r>
            <a:endParaRPr lang="fr-FR" sz="3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Résultat de recherche d'images pour &quot;icone desaint bonaventu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-61303"/>
            <a:ext cx="7524328" cy="691930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314096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1217-1274</a:t>
            </a:r>
            <a:endParaRPr lang="fr-FR" sz="3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Résultat de recherche d'images pour &quot;big bang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67968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ésultat de recherche d'images pour &quot;la création, rodi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9575" y="0"/>
            <a:ext cx="4924425" cy="740092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39552" y="980728"/>
            <a:ext cx="4680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smtClean="0">
                <a:solidFill>
                  <a:schemeClr val="bg1"/>
                </a:solidFill>
              </a:rPr>
              <a:t>La Création     	continuée</a:t>
            </a:r>
          </a:p>
          <a:p>
            <a:r>
              <a:rPr lang="fr-FR" sz="5400" dirty="0" smtClean="0">
                <a:solidFill>
                  <a:schemeClr val="bg1"/>
                </a:solidFill>
              </a:rPr>
              <a:t>	maintenue</a:t>
            </a:r>
            <a:endParaRPr lang="fr-FR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ésultat de recherche d'images pour &quot;Nicolas Lavarenn, guetteur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30841"/>
          <a:stretch>
            <a:fillRect/>
          </a:stretch>
        </p:blipFill>
        <p:spPr bwMode="auto">
          <a:xfrm>
            <a:off x="-180528" y="0"/>
            <a:ext cx="7104984" cy="6858000"/>
          </a:xfrm>
          <a:prstGeom prst="rect">
            <a:avLst/>
          </a:prstGeom>
          <a:noFill/>
        </p:spPr>
      </p:pic>
      <p:pic>
        <p:nvPicPr>
          <p:cNvPr id="3" name="Picture 2" descr="Résultat de recherche d'images pour &quot;Nicolas Lavarenn, guetteur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75823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635896" y="6093296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Nicolas </a:t>
            </a:r>
            <a:r>
              <a:rPr lang="fr-FR" sz="2000" dirty="0" err="1" smtClean="0">
                <a:solidFill>
                  <a:schemeClr val="bg1"/>
                </a:solidFill>
              </a:rPr>
              <a:t>Lavarenne</a:t>
            </a:r>
            <a:r>
              <a:rPr lang="fr-FR" sz="2000" dirty="0" smtClean="0">
                <a:solidFill>
                  <a:schemeClr val="bg1"/>
                </a:solidFill>
              </a:rPr>
              <a:t>, Guetteur, 1991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2000" y="1700808"/>
            <a:ext cx="3960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 smtClean="0"/>
              <a:t>Guetteur</a:t>
            </a:r>
          </a:p>
          <a:p>
            <a:r>
              <a:rPr lang="fr-FR" sz="7200" dirty="0" smtClean="0"/>
              <a:t>Gardien</a:t>
            </a:r>
          </a:p>
          <a:p>
            <a:r>
              <a:rPr lang="fr-FR" sz="7200" dirty="0" smtClean="0"/>
              <a:t>Pontife</a:t>
            </a:r>
            <a:endParaRPr lang="fr-FR" sz="7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ésultat de recherche d'images pour &quot;un moine se promène dans la forê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889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95536" y="4581128"/>
            <a:ext cx="5976664" cy="19389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Crois-en mon expérience; tu trouveras quelque chose de plus dans les bois </a:t>
            </a:r>
          </a:p>
          <a:p>
            <a:r>
              <a:rPr lang="fr-FR" sz="2400" b="1" dirty="0" smtClean="0">
                <a:solidFill>
                  <a:schemeClr val="bg1"/>
                </a:solidFill>
              </a:rPr>
              <a:t>que dans les livres. Les arbres et les rochers t’enseigneront ce que tu ne pourrais apprendre des plus grands maîtres.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9149090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ésultat de recherche d'images pour &quot;vitraux de kim en joong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0"/>
            <a:ext cx="4968552" cy="74904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Résultat de recherche d'images pour &quot;reflets de vitraux sur les mur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-171400"/>
            <a:ext cx="10699616" cy="7029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ésultat de recherche d'images pour &quot;Nicolas Lavarenn, guetteur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30841"/>
          <a:stretch>
            <a:fillRect/>
          </a:stretch>
        </p:blipFill>
        <p:spPr bwMode="auto">
          <a:xfrm>
            <a:off x="-180528" y="0"/>
            <a:ext cx="7104984" cy="6858000"/>
          </a:xfrm>
          <a:prstGeom prst="rect">
            <a:avLst/>
          </a:prstGeom>
          <a:noFill/>
        </p:spPr>
      </p:pic>
      <p:pic>
        <p:nvPicPr>
          <p:cNvPr id="3" name="Picture 2" descr="Résultat de recherche d'images pour &quot;Nicolas Lavarenn, guetteur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75823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635896" y="6093296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Nicolas </a:t>
            </a:r>
            <a:r>
              <a:rPr lang="fr-FR" sz="2000" dirty="0" err="1" smtClean="0">
                <a:solidFill>
                  <a:schemeClr val="bg1"/>
                </a:solidFill>
              </a:rPr>
              <a:t>Lavarenne</a:t>
            </a:r>
            <a:r>
              <a:rPr lang="fr-FR" sz="2000" dirty="0" smtClean="0">
                <a:solidFill>
                  <a:schemeClr val="bg1"/>
                </a:solidFill>
              </a:rPr>
              <a:t>, Guetteur, 1991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2000" y="1700808"/>
            <a:ext cx="3960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 smtClean="0"/>
              <a:t>Guetteur</a:t>
            </a:r>
          </a:p>
          <a:p>
            <a:r>
              <a:rPr lang="fr-FR" sz="7200" dirty="0" smtClean="0"/>
              <a:t>Gardien</a:t>
            </a:r>
          </a:p>
          <a:p>
            <a:r>
              <a:rPr lang="fr-FR" sz="7200" dirty="0" smtClean="0"/>
              <a:t>Pontife</a:t>
            </a:r>
            <a:endParaRPr lang="fr-FR" sz="7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cdn.static01.nicematin.com/media/npo/mobile_1440w/2019/12/313634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2483"/>
            <a:ext cx="9144000" cy="686048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27584" y="188640"/>
            <a:ext cx="792088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solidFill>
                  <a:srgbClr val="FF0000"/>
                </a:solidFill>
              </a:rPr>
              <a:t>Heureuse frugalité</a:t>
            </a:r>
            <a:r>
              <a:rPr lang="fr-FR" sz="5400" b="1" dirty="0" smtClean="0"/>
              <a:t>	</a:t>
            </a:r>
          </a:p>
          <a:p>
            <a:r>
              <a:rPr lang="fr-FR" sz="5400" b="1" dirty="0" smtClean="0"/>
              <a:t>      Saint Bernard</a:t>
            </a:r>
          </a:p>
          <a:p>
            <a:r>
              <a:rPr lang="fr-FR" sz="5400" b="1" dirty="0" smtClean="0"/>
              <a:t>	Saint François</a:t>
            </a:r>
          </a:p>
          <a:p>
            <a:r>
              <a:rPr lang="fr-FR" sz="5400" b="1" dirty="0" smtClean="0">
                <a:solidFill>
                  <a:srgbClr val="FF0000"/>
                </a:solidFill>
              </a:rPr>
              <a:t>Jouir du monde</a:t>
            </a:r>
          </a:p>
          <a:p>
            <a:r>
              <a:rPr lang="fr-FR" sz="5400" b="1" dirty="0" smtClean="0"/>
              <a:t>	Hildegarde </a:t>
            </a:r>
            <a:r>
              <a:rPr lang="fr-FR" sz="5400" b="1" dirty="0" err="1" smtClean="0"/>
              <a:t>von</a:t>
            </a:r>
            <a:r>
              <a:rPr lang="fr-FR" sz="5400" b="1" dirty="0" smtClean="0"/>
              <a:t> Bingen</a:t>
            </a:r>
          </a:p>
          <a:p>
            <a:r>
              <a:rPr lang="fr-FR" sz="5400" b="1" dirty="0" smtClean="0"/>
              <a:t>	Saint Bonaventure</a:t>
            </a:r>
          </a:p>
          <a:p>
            <a:r>
              <a:rPr lang="fr-FR" sz="5400" b="1" dirty="0" smtClean="0"/>
              <a:t>  </a:t>
            </a:r>
            <a:r>
              <a:rPr lang="fr-FR" sz="6600" b="1" dirty="0" smtClean="0">
                <a:solidFill>
                  <a:srgbClr val="FF0000"/>
                </a:solidFill>
              </a:rPr>
              <a:t>+</a:t>
            </a:r>
            <a:r>
              <a:rPr lang="fr-FR" sz="5400" b="1" dirty="0" smtClean="0"/>
              <a:t>  Isaac de l’Etoile</a:t>
            </a:r>
          </a:p>
          <a:p>
            <a:endParaRPr lang="fr-FR" dirty="0"/>
          </a:p>
        </p:txBody>
      </p:sp>
      <p:sp>
        <p:nvSpPr>
          <p:cNvPr id="4" name="Accolade ouvrante 3"/>
          <p:cNvSpPr/>
          <p:nvPr/>
        </p:nvSpPr>
        <p:spPr>
          <a:xfrm>
            <a:off x="1331640" y="1268760"/>
            <a:ext cx="371472" cy="1296144"/>
          </a:xfrm>
          <a:prstGeom prst="leftBrac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ccolade ouvrante 4"/>
          <p:cNvSpPr/>
          <p:nvPr/>
        </p:nvSpPr>
        <p:spPr>
          <a:xfrm>
            <a:off x="1320208" y="3717032"/>
            <a:ext cx="371472" cy="1296144"/>
          </a:xfrm>
          <a:prstGeom prst="leftBrac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>
            <a:off x="-324544" y="4149080"/>
            <a:ext cx="133164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Bernard Klasen\Documents\cours\Cours ISTA\01  Anthropologie &amp; héritages\cours A\3 lieu\mi-lieu\img552 homme-par-vitruve-de-leonard-de-vinci-de-1492-sur-la-texture-de-fond[1].jpg"/>
          <p:cNvPicPr>
            <a:picLocks noChangeAspect="1" noChangeArrowheads="1"/>
          </p:cNvPicPr>
          <p:nvPr/>
        </p:nvPicPr>
        <p:blipFill>
          <a:blip r:embed="rId2" cstate="print"/>
          <a:srcRect t="15351" b="22700"/>
          <a:stretch>
            <a:fillRect/>
          </a:stretch>
        </p:blipFill>
        <p:spPr bwMode="auto">
          <a:xfrm>
            <a:off x="467544" y="-243408"/>
            <a:ext cx="8244409" cy="73814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ésultat de recherche d'images pour &quot;tir à la cord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57400"/>
            <a:ext cx="9189830" cy="5400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131840" y="332656"/>
            <a:ext cx="36292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Cosmos et vertu</a:t>
            </a:r>
            <a:endParaRPr lang="fr-FR" sz="4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ésultat de recherche d'images pour &quot;artisan au travail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308525" cy="52360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Le pêcheur dans la brume photo et image | brume, rivière, matin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-153645"/>
            <a:ext cx="10439560" cy="701164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187624" y="476672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800" b="1" dirty="0" smtClean="0">
                <a:solidFill>
                  <a:schemeClr val="bg1"/>
                </a:solidFill>
              </a:rPr>
              <a:t>User droitement </a:t>
            </a:r>
          </a:p>
          <a:p>
            <a:pPr algn="r"/>
            <a:r>
              <a:rPr lang="fr-FR" sz="4800" b="1" dirty="0" smtClean="0">
                <a:solidFill>
                  <a:schemeClr val="bg1"/>
                </a:solidFill>
              </a:rPr>
              <a:t>des choses sensibles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-1"/>
            <a:ext cx="5436096" cy="799279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504" y="116632"/>
            <a:ext cx="89289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  </a:t>
            </a:r>
            <a:r>
              <a:rPr lang="fr-FR" sz="4800" b="1" dirty="0" smtClean="0">
                <a:solidFill>
                  <a:schemeClr val="bg1"/>
                </a:solidFill>
              </a:rPr>
              <a:t>User </a:t>
            </a:r>
          </a:p>
          <a:p>
            <a:r>
              <a:rPr lang="fr-FR" sz="4800" b="1" dirty="0" smtClean="0">
                <a:solidFill>
                  <a:schemeClr val="bg1"/>
                </a:solidFill>
              </a:rPr>
              <a:t>droitement des </a:t>
            </a:r>
          </a:p>
          <a:p>
            <a:r>
              <a:rPr lang="fr-FR" sz="4800" b="1" dirty="0" smtClean="0">
                <a:solidFill>
                  <a:schemeClr val="bg1"/>
                </a:solidFill>
              </a:rPr>
              <a:t>choses sensibles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-1"/>
            <a:ext cx="5436096" cy="799279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504" y="116632"/>
            <a:ext cx="89289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>
                <a:solidFill>
                  <a:schemeClr val="bg1"/>
                </a:solidFill>
              </a:rPr>
              <a:t>  User </a:t>
            </a:r>
          </a:p>
          <a:p>
            <a:r>
              <a:rPr lang="fr-FR" sz="4800" b="1" dirty="0" smtClean="0">
                <a:solidFill>
                  <a:schemeClr val="bg1"/>
                </a:solidFill>
              </a:rPr>
              <a:t>droitement des </a:t>
            </a:r>
          </a:p>
          <a:p>
            <a:r>
              <a:rPr lang="fr-FR" sz="4800" b="1" dirty="0" smtClean="0">
                <a:solidFill>
                  <a:schemeClr val="bg1"/>
                </a:solidFill>
              </a:rPr>
              <a:t>choses sensibles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4" name="Rectangle 3"/>
          <p:cNvSpPr/>
          <p:nvPr/>
        </p:nvSpPr>
        <p:spPr>
          <a:xfrm>
            <a:off x="755576" y="3645024"/>
            <a:ext cx="4752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 smtClean="0">
                <a:solidFill>
                  <a:schemeClr val="bg1"/>
                </a:solidFill>
              </a:rPr>
              <a:t>Ratzinger…</a:t>
            </a:r>
          </a:p>
          <a:p>
            <a:r>
              <a:rPr lang="fr-FR" sz="4400" b="1" dirty="0" smtClean="0">
                <a:solidFill>
                  <a:schemeClr val="bg1"/>
                </a:solidFill>
              </a:rPr>
              <a:t>c’est mon modèle !</a:t>
            </a:r>
            <a:endParaRPr lang="fr-FR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ésultat de recherche d'images pour &quot;Nicolas Lavarenn, guetteur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30841"/>
          <a:stretch>
            <a:fillRect/>
          </a:stretch>
        </p:blipFill>
        <p:spPr bwMode="auto">
          <a:xfrm>
            <a:off x="-180528" y="0"/>
            <a:ext cx="7104984" cy="6858000"/>
          </a:xfrm>
          <a:prstGeom prst="rect">
            <a:avLst/>
          </a:prstGeom>
          <a:noFill/>
        </p:spPr>
      </p:pic>
      <p:pic>
        <p:nvPicPr>
          <p:cNvPr id="3" name="Picture 2" descr="Résultat de recherche d'images pour &quot;Nicolas Lavarenn, guetteur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75823"/>
          <a:stretch>
            <a:fillRect/>
          </a:stretch>
        </p:blipFill>
        <p:spPr bwMode="auto">
          <a:xfrm>
            <a:off x="6660232" y="0"/>
            <a:ext cx="2483768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635896" y="6093296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Nicolas </a:t>
            </a:r>
            <a:r>
              <a:rPr lang="fr-FR" sz="2000" dirty="0" err="1" smtClean="0">
                <a:solidFill>
                  <a:schemeClr val="bg1"/>
                </a:solidFill>
              </a:rPr>
              <a:t>Lavarenne</a:t>
            </a:r>
            <a:r>
              <a:rPr lang="fr-FR" sz="2000" dirty="0" smtClean="0">
                <a:solidFill>
                  <a:schemeClr val="bg1"/>
                </a:solidFill>
              </a:rPr>
              <a:t>, Guetteur, 1991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2000" y="1700808"/>
            <a:ext cx="3960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 smtClean="0"/>
              <a:t>Guetteur</a:t>
            </a:r>
          </a:p>
          <a:p>
            <a:r>
              <a:rPr lang="fr-FR" sz="7200" dirty="0" smtClean="0"/>
              <a:t>Gardien</a:t>
            </a:r>
          </a:p>
          <a:p>
            <a:r>
              <a:rPr lang="fr-FR" sz="7200" dirty="0" smtClean="0"/>
              <a:t>Pontife</a:t>
            </a:r>
            <a:endParaRPr lang="fr-FR" sz="7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cdn.static01.nicematin.com/media/npo/mobile_1440w/2019/12/3136345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2483"/>
            <a:ext cx="9144000" cy="686048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27584" y="188640"/>
            <a:ext cx="792088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solidFill>
                  <a:srgbClr val="FF0000"/>
                </a:solidFill>
              </a:rPr>
              <a:t>Heureuse frugalité</a:t>
            </a:r>
            <a:r>
              <a:rPr lang="fr-FR" sz="5400" b="1" dirty="0" smtClean="0"/>
              <a:t>	</a:t>
            </a:r>
          </a:p>
          <a:p>
            <a:r>
              <a:rPr lang="fr-FR" sz="5400" b="1" dirty="0" smtClean="0"/>
              <a:t>      Saint Bernard</a:t>
            </a:r>
          </a:p>
          <a:p>
            <a:r>
              <a:rPr lang="fr-FR" sz="5400" b="1" dirty="0" smtClean="0"/>
              <a:t>	Saint François</a:t>
            </a:r>
          </a:p>
          <a:p>
            <a:r>
              <a:rPr lang="fr-FR" sz="5400" b="1" dirty="0" smtClean="0">
                <a:solidFill>
                  <a:srgbClr val="FF0000"/>
                </a:solidFill>
              </a:rPr>
              <a:t>Jouir du monde</a:t>
            </a:r>
          </a:p>
          <a:p>
            <a:r>
              <a:rPr lang="fr-FR" sz="5400" b="1" dirty="0" smtClean="0"/>
              <a:t>	Hildegarde </a:t>
            </a:r>
            <a:r>
              <a:rPr lang="fr-FR" sz="5400" b="1" dirty="0" err="1" smtClean="0"/>
              <a:t>von</a:t>
            </a:r>
            <a:r>
              <a:rPr lang="fr-FR" sz="5400" b="1" dirty="0" smtClean="0"/>
              <a:t> Bingen</a:t>
            </a:r>
          </a:p>
          <a:p>
            <a:r>
              <a:rPr lang="fr-FR" sz="5400" b="1" dirty="0" smtClean="0"/>
              <a:t>	Saint Bonaventure</a:t>
            </a:r>
          </a:p>
          <a:p>
            <a:r>
              <a:rPr lang="fr-FR" sz="5400" b="1" dirty="0" smtClean="0"/>
              <a:t>  </a:t>
            </a:r>
            <a:r>
              <a:rPr lang="fr-FR" sz="6600" b="1" dirty="0" smtClean="0">
                <a:solidFill>
                  <a:srgbClr val="FF0000"/>
                </a:solidFill>
              </a:rPr>
              <a:t>+</a:t>
            </a:r>
            <a:r>
              <a:rPr lang="fr-FR" sz="5400" b="1" dirty="0" smtClean="0"/>
              <a:t>  Isaac de l’Etoile</a:t>
            </a:r>
          </a:p>
          <a:p>
            <a:endParaRPr lang="fr-FR" dirty="0"/>
          </a:p>
        </p:txBody>
      </p:sp>
      <p:sp>
        <p:nvSpPr>
          <p:cNvPr id="4" name="Accolade ouvrante 3"/>
          <p:cNvSpPr/>
          <p:nvPr/>
        </p:nvSpPr>
        <p:spPr>
          <a:xfrm>
            <a:off x="1331640" y="1268760"/>
            <a:ext cx="371472" cy="1296144"/>
          </a:xfrm>
          <a:prstGeom prst="leftBrac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ccolade ouvrante 4"/>
          <p:cNvSpPr/>
          <p:nvPr/>
        </p:nvSpPr>
        <p:spPr>
          <a:xfrm>
            <a:off x="1320208" y="3717032"/>
            <a:ext cx="371472" cy="1296144"/>
          </a:xfrm>
          <a:prstGeom prst="leftBrac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>
            <a:off x="-252536" y="5517232"/>
            <a:ext cx="1331640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Résultat de recherche d'images pour &quot;abbaye de l'étoile vue du ciel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3262" y="0"/>
            <a:ext cx="9237262" cy="7146032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355976" y="0"/>
            <a:ext cx="4536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 smtClean="0"/>
              <a:t>Isaac de l’Etoile</a:t>
            </a:r>
          </a:p>
          <a:p>
            <a:r>
              <a:rPr lang="fr-FR" sz="4800" dirty="0" smtClean="0"/>
              <a:t>       1105 - 1178</a:t>
            </a:r>
          </a:p>
          <a:p>
            <a:endParaRPr lang="fr-FR" sz="4800" b="1" dirty="0" smtClean="0"/>
          </a:p>
          <a:p>
            <a:r>
              <a:rPr lang="fr-FR" sz="3600" b="1" dirty="0" smtClean="0"/>
              <a:t>		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11960" y="2564904"/>
            <a:ext cx="4392488" cy="9144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55976" y="404664"/>
            <a:ext cx="46085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Le sermon 9</a:t>
            </a:r>
          </a:p>
          <a:p>
            <a:endParaRPr lang="fr-FR" dirty="0" smtClean="0"/>
          </a:p>
          <a:p>
            <a:r>
              <a:rPr lang="fr-FR" sz="2800" dirty="0" smtClean="0"/>
              <a:t>1</a:t>
            </a:r>
            <a:r>
              <a:rPr lang="fr-FR" sz="2800" baseline="30000" dirty="0" smtClean="0"/>
              <a:t>er</a:t>
            </a:r>
            <a:r>
              <a:rPr lang="fr-FR" sz="2800" dirty="0" smtClean="0"/>
              <a:t> livre : le Verbe de Dieu</a:t>
            </a:r>
          </a:p>
          <a:p>
            <a:r>
              <a:rPr lang="fr-FR" sz="2800" dirty="0" smtClean="0"/>
              <a:t>2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livre : l’esprit raisonnable</a:t>
            </a:r>
          </a:p>
          <a:p>
            <a:endParaRPr lang="fr-FR" sz="2800" dirty="0" smtClean="0"/>
          </a:p>
          <a:p>
            <a:r>
              <a:rPr lang="fr-FR" sz="2800" dirty="0" smtClean="0"/>
              <a:t>3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livre : la nature</a:t>
            </a:r>
          </a:p>
          <a:p>
            <a:r>
              <a:rPr lang="fr-FR" sz="2800" dirty="0" smtClean="0"/>
              <a:t>4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livre : l’enseignement</a:t>
            </a:r>
          </a:p>
          <a:p>
            <a:endParaRPr lang="fr-FR" sz="2800" dirty="0" smtClean="0"/>
          </a:p>
          <a:p>
            <a:r>
              <a:rPr lang="fr-FR" sz="2800" dirty="0" smtClean="0"/>
              <a:t>5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livre : l’Incarnation</a:t>
            </a:r>
          </a:p>
          <a:p>
            <a:r>
              <a:rPr lang="fr-FR" sz="2800" dirty="0" smtClean="0"/>
              <a:t>6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livre : l’Évangile</a:t>
            </a:r>
          </a:p>
          <a:p>
            <a:endParaRPr lang="fr-FR" dirty="0"/>
          </a:p>
        </p:txBody>
      </p:sp>
      <p:pic>
        <p:nvPicPr>
          <p:cNvPr id="6" name="Picture 8" descr="Résultat de recherche d'images pour &quot;le philosophe Isaac de l'étoil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8284" b="9377"/>
          <a:stretch>
            <a:fillRect/>
          </a:stretch>
        </p:blipFill>
        <p:spPr bwMode="auto">
          <a:xfrm>
            <a:off x="-36512" y="0"/>
            <a:ext cx="408220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ésultat de recherche d'images pour &quot;hildegarde von binge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62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ernard Klasen\Pictures\arménie\Caquineau\9 avril 2010\06 Novarank à classer\P1370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ernard Klasen\Pictures\arménie\Caquineau\9 avril 2010\06 Novarank à classer\P1370591.JPG"/>
          <p:cNvPicPr>
            <a:picLocks noChangeAspect="1" noChangeArrowheads="1"/>
          </p:cNvPicPr>
          <p:nvPr/>
        </p:nvPicPr>
        <p:blipFill>
          <a:blip r:embed="rId2" cstate="print"/>
          <a:srcRect l="5113" t="24106" r="35154" b="22540"/>
          <a:stretch>
            <a:fillRect/>
          </a:stretch>
        </p:blipFill>
        <p:spPr bwMode="auto">
          <a:xfrm>
            <a:off x="-1093323" y="0"/>
            <a:ext cx="10237323" cy="6858000"/>
          </a:xfrm>
          <a:prstGeom prst="rect">
            <a:avLst/>
          </a:prstGeom>
          <a:noFill/>
        </p:spPr>
      </p:pic>
      <p:sp>
        <p:nvSpPr>
          <p:cNvPr id="3" name="Flèche droite 2"/>
          <p:cNvSpPr/>
          <p:nvPr/>
        </p:nvSpPr>
        <p:spPr>
          <a:xfrm rot="20524324">
            <a:off x="4447247" y="2759000"/>
            <a:ext cx="1850974" cy="38046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Flèche droite 3"/>
          <p:cNvSpPr/>
          <p:nvPr/>
        </p:nvSpPr>
        <p:spPr>
          <a:xfrm rot="1221162">
            <a:off x="4375219" y="3454380"/>
            <a:ext cx="1850974" cy="38046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ernard Klasen\Pictures\arménie\Caquineau\9 avril 2010\06 Novarank à classer\P1370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upload.wikimedia.org/wikipedia/commons/9/99/Koninck_JM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191500" cy="6953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55976" y="2564904"/>
            <a:ext cx="4248472" cy="10801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7944" y="1196752"/>
            <a:ext cx="4824536" cy="129614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7944" y="3717032"/>
            <a:ext cx="4824536" cy="129614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55976" y="404664"/>
            <a:ext cx="46085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Le sermon 9</a:t>
            </a:r>
          </a:p>
          <a:p>
            <a:endParaRPr lang="fr-FR" dirty="0" smtClean="0"/>
          </a:p>
          <a:p>
            <a:r>
              <a:rPr lang="fr-FR" sz="2800" dirty="0" smtClean="0"/>
              <a:t>1</a:t>
            </a:r>
            <a:r>
              <a:rPr lang="fr-FR" sz="2800" baseline="30000" dirty="0" smtClean="0"/>
              <a:t>er</a:t>
            </a:r>
            <a:r>
              <a:rPr lang="fr-FR" sz="2800" dirty="0" smtClean="0"/>
              <a:t> livre : le Verbe de Dieu</a:t>
            </a:r>
          </a:p>
          <a:p>
            <a:r>
              <a:rPr lang="fr-FR" sz="2800" dirty="0" smtClean="0"/>
              <a:t>2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livre : l’esprit raisonnable</a:t>
            </a:r>
          </a:p>
          <a:p>
            <a:endParaRPr lang="fr-FR" sz="2800" dirty="0" smtClean="0"/>
          </a:p>
          <a:p>
            <a:r>
              <a:rPr lang="fr-FR" sz="2800" dirty="0" smtClean="0"/>
              <a:t>3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livre : la nature</a:t>
            </a:r>
          </a:p>
          <a:p>
            <a:r>
              <a:rPr lang="fr-FR" sz="2800" dirty="0" smtClean="0"/>
              <a:t>4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livre : l’enseignement</a:t>
            </a:r>
          </a:p>
          <a:p>
            <a:endParaRPr lang="fr-FR" sz="2800" dirty="0" smtClean="0"/>
          </a:p>
          <a:p>
            <a:r>
              <a:rPr lang="fr-FR" sz="2800" dirty="0" smtClean="0"/>
              <a:t>5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livre : l’Incarnation</a:t>
            </a:r>
          </a:p>
          <a:p>
            <a:r>
              <a:rPr lang="fr-FR" sz="2800" dirty="0" smtClean="0"/>
              <a:t>6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livre : l’Évangile</a:t>
            </a:r>
          </a:p>
          <a:p>
            <a:endParaRPr lang="fr-FR" dirty="0"/>
          </a:p>
        </p:txBody>
      </p:sp>
      <p:pic>
        <p:nvPicPr>
          <p:cNvPr id="8" name="Picture 8" descr="Résultat de recherche d'images pour &quot;le philosophe Isaac de l'étoil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8284" b="9377"/>
          <a:stretch>
            <a:fillRect/>
          </a:stretch>
        </p:blipFill>
        <p:spPr bwMode="auto">
          <a:xfrm>
            <a:off x="0" y="116632"/>
            <a:ext cx="3884194" cy="652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rnard Klasen\Pictures\arménie\Caquineau\9 avril 2010\06 Novarank à classer\P1370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ernard Klasen\Pictures\arménie\Caquineau\9 avril 2010\06 Novarank à classer\P1370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Résultat de recherche d'images pour &quot;évangéliai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-315416"/>
            <a:ext cx="9649072" cy="7071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ésultat de recherche d'images pour &quot;lecture de l'évangil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673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55976" y="2564904"/>
            <a:ext cx="4248472" cy="10801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7944" y="1196752"/>
            <a:ext cx="4824536" cy="129614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7944" y="3717032"/>
            <a:ext cx="4824536" cy="129614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355976" y="404664"/>
            <a:ext cx="46085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Le sermon 9</a:t>
            </a:r>
          </a:p>
          <a:p>
            <a:endParaRPr lang="fr-FR" dirty="0" smtClean="0"/>
          </a:p>
          <a:p>
            <a:r>
              <a:rPr lang="fr-FR" sz="2800" dirty="0" smtClean="0"/>
              <a:t>1</a:t>
            </a:r>
            <a:r>
              <a:rPr lang="fr-FR" sz="2800" baseline="30000" dirty="0" smtClean="0"/>
              <a:t>er</a:t>
            </a:r>
            <a:r>
              <a:rPr lang="fr-FR" sz="2800" dirty="0" smtClean="0"/>
              <a:t> livre : le Verbe de Dieu</a:t>
            </a:r>
          </a:p>
          <a:p>
            <a:r>
              <a:rPr lang="fr-FR" sz="2800" dirty="0" smtClean="0"/>
              <a:t>2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livre : l’esprit raisonnable</a:t>
            </a:r>
          </a:p>
          <a:p>
            <a:endParaRPr lang="fr-FR" sz="2800" dirty="0" smtClean="0"/>
          </a:p>
          <a:p>
            <a:r>
              <a:rPr lang="fr-FR" sz="2800" dirty="0" smtClean="0"/>
              <a:t>3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livre : la nature</a:t>
            </a:r>
          </a:p>
          <a:p>
            <a:r>
              <a:rPr lang="fr-FR" sz="2800" dirty="0" smtClean="0"/>
              <a:t>4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livre : l’enseignement</a:t>
            </a:r>
          </a:p>
          <a:p>
            <a:endParaRPr lang="fr-FR" sz="2800" dirty="0" smtClean="0"/>
          </a:p>
          <a:p>
            <a:r>
              <a:rPr lang="fr-FR" sz="2800" dirty="0" smtClean="0"/>
              <a:t>5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livre : l’Incarnation</a:t>
            </a:r>
          </a:p>
          <a:p>
            <a:r>
              <a:rPr lang="fr-FR" sz="2800" dirty="0" smtClean="0"/>
              <a:t>6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livre : l’Évangile</a:t>
            </a:r>
          </a:p>
          <a:p>
            <a:endParaRPr lang="fr-FR" dirty="0"/>
          </a:p>
        </p:txBody>
      </p:sp>
      <p:pic>
        <p:nvPicPr>
          <p:cNvPr id="8" name="Picture 8" descr="Résultat de recherche d'images pour &quot;le philosophe Isaac de l'étoil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8284" b="9377"/>
          <a:stretch>
            <a:fillRect/>
          </a:stretch>
        </p:blipFill>
        <p:spPr bwMode="auto">
          <a:xfrm>
            <a:off x="0" y="116632"/>
            <a:ext cx="3884194" cy="652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ésultat de recherche d'images pour &quot;hildegarde von binge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-315416"/>
            <a:ext cx="6228184" cy="76122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ésultat de recherche d'images pour &quot;forêt au couchan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8094"/>
            <a:ext cx="9144000" cy="608990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07504" y="188640"/>
            <a:ext cx="903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Livre obscur susceptible de ne pas blesser par un éclat trop brutal les yeux  affaiblis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Résultat de recherche d'images pour &quot;aveugle guide d'aveugles, peintur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0"/>
            <a:ext cx="4680520" cy="688628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558924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Jean Martin, 1937, Roubaix</a:t>
            </a:r>
            <a:endParaRPr lang="fr-FR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Résultat de recherche d'images pour &quot;une chaire au moyen 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164544" cy="515719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11560" y="260648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Entends au moins d’un autre….</a:t>
            </a:r>
            <a:endParaRPr lang="fr-FR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ésultat de recherche d'images pour &quot;hildegarde von binge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-171400"/>
            <a:ext cx="4730662" cy="72575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ésultat de recherche d'images pour &quot;page 24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-243408"/>
            <a:ext cx="5058405" cy="7886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ésultat de recherche d'images pour &quot;jardin médiévaux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-136665"/>
            <a:ext cx="9505056" cy="7195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 b="22700"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187624" y="-27384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Musique cosmique, </a:t>
            </a:r>
          </a:p>
          <a:p>
            <a:r>
              <a:rPr lang="fr-FR" sz="3200" b="1" dirty="0" smtClean="0"/>
              <a:t>musique de l’âme et du corps, </a:t>
            </a:r>
          </a:p>
          <a:p>
            <a:r>
              <a:rPr lang="fr-FR" sz="3200" b="1" dirty="0" smtClean="0"/>
              <a:t>musique instrumentale,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 l="5977" t="26914" r="22302" b="6897"/>
          <a:stretch>
            <a:fillRect/>
          </a:stretch>
        </p:blipFill>
        <p:spPr bwMode="auto">
          <a:xfrm>
            <a:off x="539552" y="1556792"/>
            <a:ext cx="8084112" cy="5301208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51520" y="188640"/>
            <a:ext cx="864096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Correctement pratiqu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e, celle-ci aide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 deuxi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 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s'accorder avec la premi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270</Words>
  <Application>Microsoft Office PowerPoint</Application>
  <PresentationFormat>Affichage à l'écran (4:3)</PresentationFormat>
  <Paragraphs>99</Paragraphs>
  <Slides>42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3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Bernard Klasen</dc:creator>
  <cp:lastModifiedBy>Bernard Klasen</cp:lastModifiedBy>
  <cp:revision>2</cp:revision>
  <dcterms:created xsi:type="dcterms:W3CDTF">2020-06-09T09:04:17Z</dcterms:created>
  <dcterms:modified xsi:type="dcterms:W3CDTF">2020-06-09T13:18:58Z</dcterms:modified>
</cp:coreProperties>
</file>