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73" r:id="rId3"/>
    <p:sldId id="268" r:id="rId4"/>
    <p:sldId id="260" r:id="rId5"/>
    <p:sldId id="262" r:id="rId6"/>
    <p:sldId id="264" r:id="rId7"/>
    <p:sldId id="270" r:id="rId8"/>
    <p:sldId id="275" r:id="rId9"/>
    <p:sldId id="274" r:id="rId10"/>
    <p:sldId id="277" r:id="rId11"/>
    <p:sldId id="266" r:id="rId12"/>
    <p:sldId id="272" r:id="rId13"/>
    <p:sldId id="278" r:id="rId14"/>
    <p:sldId id="276" r:id="rId15"/>
    <p:sldId id="279" r:id="rId16"/>
    <p:sldId id="282" r:id="rId17"/>
    <p:sldId id="285" r:id="rId18"/>
    <p:sldId id="280" r:id="rId19"/>
    <p:sldId id="281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34E"/>
    <a:srgbClr val="FFFF11"/>
    <a:srgbClr val="FA504D"/>
    <a:srgbClr val="76E28C"/>
    <a:srgbClr val="326000"/>
    <a:srgbClr val="00CA00"/>
    <a:srgbClr val="FA764D"/>
    <a:srgbClr val="A2C220"/>
    <a:srgbClr val="D9728A"/>
    <a:srgbClr val="009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48" autoAdjust="0"/>
  </p:normalViewPr>
  <p:slideViewPr>
    <p:cSldViewPr snapToGrid="0" snapToObjects="1">
      <p:cViewPr>
        <p:scale>
          <a:sx n="112" d="100"/>
          <a:sy n="112" d="100"/>
        </p:scale>
        <p:origin x="-632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371B9-86F7-7C4B-8C58-B4B4C7F9C208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E3EB-8A1F-FE42-91EC-FA0A701661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74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E3EB-8A1F-FE42-91EC-FA0A701661C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6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33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43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03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6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87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42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87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30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88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90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85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8D0E-4182-8F40-AF35-10E546509450}" type="datetimeFigureOut">
              <a:rPr lang="fr-FR" smtClean="0"/>
              <a:t>10/10/19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BC0F-A101-9047-A3A2-A7D99B147A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63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_basebline_jaune - cop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24" y="0"/>
            <a:ext cx="93312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1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78211" y="705555"/>
            <a:ext cx="332251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00FF"/>
                </a:solidFill>
              </a:rPr>
              <a:t>ECHANGE</a:t>
            </a:r>
            <a:endParaRPr lang="fr-FR" sz="5400" b="1" dirty="0">
              <a:solidFill>
                <a:srgbClr val="0000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70" y="2040466"/>
            <a:ext cx="5339796" cy="35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2340" y="748455"/>
            <a:ext cx="789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00FF"/>
                </a:solidFill>
              </a:rPr>
              <a:t>Déroulement de la matinée</a:t>
            </a:r>
            <a:endParaRPr lang="fr-FR" sz="4000" b="1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2340" y="1780416"/>
            <a:ext cx="8005783" cy="43088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3200" b="1" dirty="0" smtClean="0">
                <a:solidFill>
                  <a:srgbClr val="FF0000"/>
                </a:solidFill>
              </a:rPr>
              <a:t>10h- 10h30  : Intelligence de la foi</a:t>
            </a:r>
          </a:p>
          <a:p>
            <a:pPr marL="285750" indent="-285750">
              <a:buFont typeface="Arial"/>
              <a:buChar char="•"/>
            </a:pPr>
            <a:r>
              <a:rPr lang="fr-FR" sz="3200" b="1" dirty="0" smtClean="0">
                <a:solidFill>
                  <a:srgbClr val="FF0000"/>
                </a:solidFill>
              </a:rPr>
              <a:t>10h30-10h45 : Bible et théologie</a:t>
            </a:r>
          </a:p>
          <a:p>
            <a:pPr marL="285750" indent="-285750">
              <a:buFont typeface="Arial"/>
              <a:buChar char="•"/>
            </a:pPr>
            <a:r>
              <a:rPr lang="fr-FR" sz="3200" b="1" dirty="0" smtClean="0">
                <a:solidFill>
                  <a:srgbClr val="FF0000"/>
                </a:solidFill>
              </a:rPr>
              <a:t>10h45-10h55 : Programme et pédagogie</a:t>
            </a:r>
          </a:p>
          <a:p>
            <a:pPr marL="285750" indent="-285750">
              <a:buFont typeface="Arial"/>
              <a:buChar char="•"/>
            </a:pPr>
            <a:endParaRPr lang="fr-FR" sz="32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3200" b="1" i="1" dirty="0" smtClean="0">
                <a:solidFill>
                  <a:srgbClr val="FF0000"/>
                </a:solidFill>
              </a:rPr>
              <a:t>Pause</a:t>
            </a:r>
          </a:p>
          <a:p>
            <a:pPr marL="285750" indent="-285750">
              <a:buFont typeface="Arial"/>
              <a:buChar char="•"/>
            </a:pPr>
            <a:endParaRPr lang="fr-FR" sz="3200" b="1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3200" b="1" dirty="0" smtClean="0">
                <a:solidFill>
                  <a:srgbClr val="FF0000"/>
                </a:solidFill>
              </a:rPr>
              <a:t>11h10-11h30 : Les groupes</a:t>
            </a:r>
          </a:p>
          <a:p>
            <a:pPr marL="285750" indent="-285750">
              <a:buFont typeface="Arial"/>
              <a:buChar char="•"/>
            </a:pPr>
            <a:r>
              <a:rPr lang="fr-FR" sz="3200" b="1" dirty="0" smtClean="0">
                <a:solidFill>
                  <a:srgbClr val="FF0000"/>
                </a:solidFill>
              </a:rPr>
              <a:t>11h30-12h : Prise de contact en groupe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54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54586" y="2755674"/>
            <a:ext cx="700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Vie pratique</a:t>
            </a:r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99945" y="20525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 descr="iinternet 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0" y="383792"/>
            <a:ext cx="3937140" cy="23191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41501" y="169389"/>
            <a:ext cx="2685678" cy="523220"/>
          </a:xfrm>
          <a:prstGeom prst="rect">
            <a:avLst/>
          </a:prstGeom>
          <a:solidFill>
            <a:srgbClr val="FA50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www.lecif.fr</a:t>
            </a:r>
            <a:endParaRPr lang="fr-FR" sz="2800" b="1" dirty="0"/>
          </a:p>
        </p:txBody>
      </p:sp>
      <p:pic>
        <p:nvPicPr>
          <p:cNvPr id="6" name="Image 5" descr="téléphone 84943470-icône-de-ligne-de-vecteur-de-téléphone-portable-isolé-sur-fond-blanc-icône-de-ligne-de-téléphone-intelligent-p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34" y="169389"/>
            <a:ext cx="2747844" cy="27478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349970" y="2774356"/>
            <a:ext cx="2389172" cy="461665"/>
          </a:xfrm>
          <a:prstGeom prst="rect">
            <a:avLst/>
          </a:prstGeom>
          <a:solidFill>
            <a:srgbClr val="FA50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07 82 28 12 08</a:t>
            </a:r>
            <a:endParaRPr lang="fr-FR" sz="2400" b="1" dirty="0"/>
          </a:p>
        </p:txBody>
      </p:sp>
      <p:pic>
        <p:nvPicPr>
          <p:cNvPr id="8" name="Image 7" descr="Bibliothèq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1" y="3850780"/>
            <a:ext cx="3708192" cy="2545106"/>
          </a:xfrm>
          <a:prstGeom prst="rect">
            <a:avLst/>
          </a:prstGeom>
        </p:spPr>
      </p:pic>
      <p:pic>
        <p:nvPicPr>
          <p:cNvPr id="9" name="Image 8" descr="livr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51" y="3631983"/>
            <a:ext cx="3132484" cy="31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0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25" y="2622090"/>
            <a:ext cx="8583983" cy="35394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Pape François</a:t>
            </a:r>
            <a:r>
              <a:rPr lang="fr-FR" sz="2400" dirty="0">
                <a:solidFill>
                  <a:srgbClr val="0000FF"/>
                </a:solidFill>
              </a:rPr>
              <a:t>, </a:t>
            </a:r>
            <a:r>
              <a:rPr lang="fr-FR" sz="2400" i="1" dirty="0">
                <a:solidFill>
                  <a:srgbClr val="0000FF"/>
                </a:solidFill>
              </a:rPr>
              <a:t>Lumen </a:t>
            </a:r>
            <a:r>
              <a:rPr lang="fr-FR" sz="2400" i="1" dirty="0" err="1" smtClean="0">
                <a:solidFill>
                  <a:srgbClr val="0000FF"/>
                </a:solidFill>
              </a:rPr>
              <a:t>fidei</a:t>
            </a:r>
            <a:r>
              <a:rPr lang="fr-FR" sz="2400" i="1" dirty="0" smtClean="0">
                <a:solidFill>
                  <a:srgbClr val="0000FF"/>
                </a:solidFill>
              </a:rPr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2013</a:t>
            </a:r>
            <a:r>
              <a:rPr lang="fr-FR" sz="2400" i="1" dirty="0" smtClean="0">
                <a:solidFill>
                  <a:srgbClr val="0000FF"/>
                </a:solidFill>
              </a:rPr>
              <a:t>, </a:t>
            </a:r>
            <a:r>
              <a:rPr lang="fr-FR" sz="2400" dirty="0" smtClean="0">
                <a:solidFill>
                  <a:srgbClr val="0000FF"/>
                </a:solidFill>
              </a:rPr>
              <a:t>n</a:t>
            </a:r>
            <a:r>
              <a:rPr lang="fr-FR" sz="2400" dirty="0">
                <a:solidFill>
                  <a:srgbClr val="0000FF"/>
                </a:solidFill>
              </a:rPr>
              <a:t>°36 : </a:t>
            </a:r>
          </a:p>
          <a:p>
            <a:endParaRPr lang="fr-FR" sz="2800" i="1" dirty="0" smtClean="0">
              <a:solidFill>
                <a:srgbClr val="0000FF"/>
              </a:solidFill>
            </a:endParaRPr>
          </a:p>
          <a:p>
            <a:r>
              <a:rPr lang="fr-FR" sz="2400" i="1" dirty="0" smtClean="0">
                <a:solidFill>
                  <a:srgbClr val="0000FF"/>
                </a:solidFill>
              </a:rPr>
              <a:t>«</a:t>
            </a:r>
            <a:r>
              <a:rPr lang="fr-FR" sz="2400" i="1" dirty="0">
                <a:solidFill>
                  <a:srgbClr val="0000FF"/>
                </a:solidFill>
              </a:rPr>
              <a:t> Puisque la foi est une lumière, elle nous </a:t>
            </a:r>
            <a:r>
              <a:rPr lang="fr-FR" sz="2400" b="1" i="1" dirty="0">
                <a:solidFill>
                  <a:srgbClr val="0000FF"/>
                </a:solidFill>
              </a:rPr>
              <a:t>invite</a:t>
            </a:r>
            <a:r>
              <a:rPr lang="fr-FR" sz="2400" i="1" dirty="0">
                <a:solidFill>
                  <a:srgbClr val="0000FF"/>
                </a:solidFill>
              </a:rPr>
              <a:t> </a:t>
            </a:r>
            <a:r>
              <a:rPr lang="fr-FR" sz="2400" i="1" dirty="0" smtClean="0">
                <a:solidFill>
                  <a:srgbClr val="0000FF"/>
                </a:solidFill>
              </a:rPr>
              <a:t>à nous incorporer en elle, à </a:t>
            </a:r>
            <a:r>
              <a:rPr lang="fr-FR" sz="2400" b="1" i="1" dirty="0">
                <a:solidFill>
                  <a:srgbClr val="0000FF"/>
                </a:solidFill>
              </a:rPr>
              <a:t>explorer</a:t>
            </a:r>
            <a:r>
              <a:rPr lang="fr-FR" sz="2400" i="1" dirty="0">
                <a:solidFill>
                  <a:srgbClr val="0000FF"/>
                </a:solidFill>
              </a:rPr>
              <a:t> toujours davantage l’horizon qu’elle éclaire, pour mieux </a:t>
            </a:r>
            <a:r>
              <a:rPr lang="fr-FR" sz="2400" b="1" i="1" dirty="0">
                <a:solidFill>
                  <a:srgbClr val="0000FF"/>
                </a:solidFill>
              </a:rPr>
              <a:t>connaître</a:t>
            </a:r>
            <a:r>
              <a:rPr lang="fr-FR" sz="2400" i="1" dirty="0">
                <a:solidFill>
                  <a:srgbClr val="0000FF"/>
                </a:solidFill>
              </a:rPr>
              <a:t> ce que nous aimons </a:t>
            </a:r>
            <a:r>
              <a:rPr lang="fr-FR" sz="2400" i="1" dirty="0" smtClean="0">
                <a:solidFill>
                  <a:srgbClr val="0000FF"/>
                </a:solidFill>
              </a:rPr>
              <a:t>(</a:t>
            </a:r>
            <a:r>
              <a:rPr lang="fr-FR" sz="2400" i="1" dirty="0">
                <a:solidFill>
                  <a:srgbClr val="0000FF"/>
                </a:solidFill>
              </a:rPr>
              <a:t>…</a:t>
            </a:r>
            <a:r>
              <a:rPr lang="fr-FR" sz="2400" i="1" dirty="0" smtClean="0">
                <a:solidFill>
                  <a:srgbClr val="0000FF"/>
                </a:solidFill>
              </a:rPr>
              <a:t>).</a:t>
            </a:r>
          </a:p>
          <a:p>
            <a:endParaRPr lang="fr-FR" sz="2400" dirty="0">
              <a:solidFill>
                <a:srgbClr val="0000FF"/>
              </a:solidFill>
            </a:endParaRPr>
          </a:p>
          <a:p>
            <a:r>
              <a:rPr lang="fr-FR" sz="2400" i="1" dirty="0">
                <a:solidFill>
                  <a:srgbClr val="0000FF"/>
                </a:solidFill>
              </a:rPr>
              <a:t>La théologie, alors, n’est pas seulement une parole sur Dieu, mais elle est avant tout </a:t>
            </a:r>
            <a:r>
              <a:rPr lang="fr-FR" sz="2400" b="1" i="1" dirty="0">
                <a:solidFill>
                  <a:srgbClr val="0000FF"/>
                </a:solidFill>
              </a:rPr>
              <a:t>l’accueil et la recherche d’une intelligence plus profonde</a:t>
            </a:r>
            <a:r>
              <a:rPr lang="fr-FR" sz="2400" i="1" dirty="0">
                <a:solidFill>
                  <a:srgbClr val="0000FF"/>
                </a:solidFill>
              </a:rPr>
              <a:t> de la parole que </a:t>
            </a:r>
            <a:r>
              <a:rPr lang="fr-FR" sz="2400" i="1" dirty="0" smtClean="0">
                <a:solidFill>
                  <a:srgbClr val="0000FF"/>
                </a:solidFill>
              </a:rPr>
              <a:t>Dieu </a:t>
            </a:r>
            <a:r>
              <a:rPr lang="fr-FR" sz="2400" i="1" dirty="0">
                <a:solidFill>
                  <a:srgbClr val="0000FF"/>
                </a:solidFill>
              </a:rPr>
              <a:t>nous adresse </a:t>
            </a:r>
            <a:r>
              <a:rPr lang="fr-FR" sz="2400" i="1" dirty="0" smtClean="0">
                <a:solidFill>
                  <a:srgbClr val="0000FF"/>
                </a:solidFill>
              </a:rPr>
              <a:t>».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51082" y="710036"/>
            <a:ext cx="4997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rgbClr val="FF0000"/>
                </a:solidFill>
              </a:rPr>
              <a:t>« On </a:t>
            </a:r>
            <a:r>
              <a:rPr lang="fr-FR" sz="3200" b="1" i="1" dirty="0">
                <a:solidFill>
                  <a:srgbClr val="FF0000"/>
                </a:solidFill>
              </a:rPr>
              <a:t>a le droit d’être chrétien et intelligent </a:t>
            </a:r>
            <a:r>
              <a:rPr lang="fr-FR" sz="3200" b="1" i="1" dirty="0" smtClean="0">
                <a:solidFill>
                  <a:srgbClr val="FF0000"/>
                </a:solidFill>
              </a:rPr>
              <a:t>! »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pic>
        <p:nvPicPr>
          <p:cNvPr id="5" name="Image 4" descr="logo_basebline_jaune - cop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5" y="176391"/>
            <a:ext cx="2858384" cy="20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3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_basebline_jaune - cop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7" y="376281"/>
            <a:ext cx="1956927" cy="14109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04443" y="1822529"/>
            <a:ext cx="3433593" cy="923330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0000FF"/>
                </a:solidFill>
              </a:rPr>
              <a:t>1 trimestre</a:t>
            </a:r>
            <a:endParaRPr lang="fr-FR" sz="5400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6583" y="4244729"/>
            <a:ext cx="3036762" cy="923330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 10 cours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21240" y="4244729"/>
            <a:ext cx="3374799" cy="923330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D34E"/>
                </a:solidFill>
              </a:rPr>
              <a:t>3  groupes</a:t>
            </a:r>
            <a:endParaRPr lang="fr-FR" sz="5400" dirty="0">
              <a:solidFill>
                <a:srgbClr val="00D34E"/>
              </a:solidFill>
            </a:endParaRPr>
          </a:p>
        </p:txBody>
      </p:sp>
      <p:sp>
        <p:nvSpPr>
          <p:cNvPr id="7" name="Flèche vers la gauche 6"/>
          <p:cNvSpPr/>
          <p:nvPr/>
        </p:nvSpPr>
        <p:spPr>
          <a:xfrm rot="19071774">
            <a:off x="3327763" y="329231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 rot="2581123">
            <a:off x="5197425" y="329231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43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révé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91" y="0"/>
            <a:ext cx="9891672" cy="335196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53561" y="211649"/>
            <a:ext cx="8045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3200" b="1" dirty="0" smtClean="0"/>
              <a:t>Comment Dieu se manifeste-t-il à l’homme?</a:t>
            </a:r>
          </a:p>
          <a:p>
            <a:endParaRPr lang="fr-FR" sz="2800" b="1" dirty="0"/>
          </a:p>
        </p:txBody>
      </p:sp>
      <p:pic>
        <p:nvPicPr>
          <p:cNvPr id="3" name="Image 2" descr="IMG_77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26" y="3515717"/>
            <a:ext cx="2364055" cy="31520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60756" y="4109733"/>
            <a:ext cx="797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solidFill>
                  <a:srgbClr val="FF0000"/>
                </a:solidFill>
              </a:rPr>
              <a:t>+</a:t>
            </a:r>
            <a:endParaRPr lang="fr-FR" sz="9600" dirty="0">
              <a:solidFill>
                <a:srgbClr val="FF0000"/>
              </a:solidFill>
            </a:endParaRPr>
          </a:p>
        </p:txBody>
      </p:sp>
      <p:pic>
        <p:nvPicPr>
          <p:cNvPr id="5" name="Image 4" descr="ROSELYNE_DR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42" y="3515717"/>
            <a:ext cx="1610019" cy="24108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11635" y="6090932"/>
            <a:ext cx="312136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Journée Ancien Testament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Samedi 12 octobre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2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2510"/>
            <a:ext cx="9174867" cy="437703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82438" y="0"/>
            <a:ext cx="5919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B. Jésus, vrai Dieu et vrai homme,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y croyons-nous vraiment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71" y="3412658"/>
            <a:ext cx="2486870" cy="33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58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" y="0"/>
            <a:ext cx="9891671" cy="335196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2079" y="27970"/>
            <a:ext cx="9512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FFFF"/>
                </a:solidFill>
              </a:rPr>
              <a:t>C. Vers quelle compréhension </a:t>
            </a:r>
            <a:r>
              <a:rPr lang="fr-FR" sz="3200" b="1" dirty="0" smtClean="0">
                <a:solidFill>
                  <a:schemeClr val="bg1"/>
                </a:solidFill>
              </a:rPr>
              <a:t>chrétienne de l’homme ?</a:t>
            </a:r>
          </a:p>
          <a:p>
            <a:endParaRPr lang="fr-FR" sz="2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26" y="3515717"/>
            <a:ext cx="2364054" cy="31520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60756" y="4109733"/>
            <a:ext cx="797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solidFill>
                  <a:srgbClr val="FF0000"/>
                </a:solidFill>
              </a:rPr>
              <a:t>+</a:t>
            </a:r>
            <a:endParaRPr lang="fr-FR" sz="9600" dirty="0">
              <a:solidFill>
                <a:srgbClr val="FF0000"/>
              </a:solidFill>
            </a:endParaRPr>
          </a:p>
        </p:txBody>
      </p:sp>
      <p:pic>
        <p:nvPicPr>
          <p:cNvPr id="5" name="Image 4" descr="ROSELYNE_DR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42" y="3515717"/>
            <a:ext cx="1610019" cy="24108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47516" y="6090932"/>
            <a:ext cx="3249608" cy="707886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Journée Nouveau Testament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Samedi 11 janvier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49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0298" y="533112"/>
            <a:ext cx="55954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</a:rPr>
              <a:t>D. A quoi sert vraiment l’Eglise?</a:t>
            </a:r>
            <a:endParaRPr lang="fr-FR" sz="3200" b="1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65499" y="2757052"/>
            <a:ext cx="4914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</a:rPr>
              <a:t>E. Les sacrements : un sens à retrouver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0298" y="5156200"/>
            <a:ext cx="5473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</a:rPr>
              <a:t>F. Comment agir en chrétien </a:t>
            </a:r>
          </a:p>
          <a:p>
            <a:r>
              <a:rPr lang="fr-FR" sz="3200" b="1" dirty="0" smtClean="0">
                <a:solidFill>
                  <a:srgbClr val="0000FF"/>
                </a:solidFill>
              </a:rPr>
              <a:t>dans le monde ?</a:t>
            </a:r>
            <a:endParaRPr lang="fr-FR" sz="3200" b="1" dirty="0">
              <a:solidFill>
                <a:srgbClr val="0000FF"/>
              </a:solidFill>
            </a:endParaRPr>
          </a:p>
        </p:txBody>
      </p:sp>
      <p:pic>
        <p:nvPicPr>
          <p:cNvPr id="5" name="Image 4" descr="P52100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4178299"/>
            <a:ext cx="1866900" cy="2489200"/>
          </a:xfrm>
          <a:prstGeom prst="rect">
            <a:avLst/>
          </a:prstGeom>
        </p:spPr>
      </p:pic>
      <p:pic>
        <p:nvPicPr>
          <p:cNvPr id="6" name="Image 5" descr="IMG_77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218266"/>
            <a:ext cx="1841501" cy="2455334"/>
          </a:xfrm>
          <a:prstGeom prst="rect">
            <a:avLst/>
          </a:prstGeom>
        </p:spPr>
      </p:pic>
      <p:pic>
        <p:nvPicPr>
          <p:cNvPr id="7" name="Image 6" descr="IMG_77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140852"/>
            <a:ext cx="1790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4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28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envenue coule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88" y="12951"/>
            <a:ext cx="4178300" cy="1943100"/>
          </a:xfrm>
          <a:prstGeom prst="rect">
            <a:avLst/>
          </a:prstGeom>
        </p:spPr>
      </p:pic>
      <p:pic>
        <p:nvPicPr>
          <p:cNvPr id="4" name="Image 3" descr="bienvenuephoto-1460467820054-c87ab43e9b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10" y="3198244"/>
            <a:ext cx="4318334" cy="32711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300" y="1966648"/>
            <a:ext cx="5427552" cy="1785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1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CIF 49</a:t>
            </a:r>
            <a:endParaRPr lang="fr-FR" sz="11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07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87920" y="1962090"/>
            <a:ext cx="195891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PRESIDENT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62568" y="1975990"/>
            <a:ext cx="192306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60066"/>
                </a:solidFill>
              </a:rPr>
              <a:t>DIRECTEUR</a:t>
            </a:r>
            <a:endParaRPr lang="fr-FR" sz="2800" b="1" dirty="0">
              <a:solidFill>
                <a:srgbClr val="66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34609" y="1378803"/>
            <a:ext cx="144966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6600"/>
                </a:solidFill>
              </a:rPr>
              <a:t>BUREAU</a:t>
            </a:r>
          </a:p>
          <a:p>
            <a:pPr algn="ctr"/>
            <a:r>
              <a:rPr lang="fr-FR" sz="2800" b="1" dirty="0" smtClean="0">
                <a:solidFill>
                  <a:srgbClr val="FF6600"/>
                </a:solidFill>
              </a:rPr>
              <a:t>       8</a:t>
            </a:r>
            <a:endParaRPr lang="fr-FR" sz="2800" b="1" dirty="0">
              <a:solidFill>
                <a:srgbClr val="FF66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4078" y="3374317"/>
            <a:ext cx="230386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3366FF"/>
                </a:solidFill>
              </a:rPr>
              <a:t>ENSEIGNANTS</a:t>
            </a:r>
          </a:p>
          <a:p>
            <a:pPr algn="ctr"/>
            <a:r>
              <a:rPr lang="fr-FR" sz="2800" b="1" dirty="0">
                <a:solidFill>
                  <a:srgbClr val="3366FF"/>
                </a:solidFill>
              </a:rPr>
              <a:t>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55557" y="3437489"/>
            <a:ext cx="199195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326000"/>
                </a:solidFill>
              </a:rPr>
              <a:t>ASSISTANTE</a:t>
            </a:r>
            <a:endParaRPr lang="fr-FR" sz="2800" b="1" dirty="0">
              <a:solidFill>
                <a:srgbClr val="326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54984" y="5191712"/>
            <a:ext cx="293196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CA00"/>
                </a:solidFill>
              </a:rPr>
              <a:t>ACCOMPAGNATEURS</a:t>
            </a:r>
          </a:p>
          <a:p>
            <a:r>
              <a:rPr lang="fr-FR" sz="2400" b="1" dirty="0" smtClean="0">
                <a:solidFill>
                  <a:srgbClr val="00CA00"/>
                </a:solidFill>
              </a:rPr>
              <a:t>12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23824" y="183137"/>
            <a:ext cx="549714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CONSEIL D’ADMINISTRATION : 23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015020" y="5191712"/>
            <a:ext cx="1505941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A764D"/>
                </a:solidFill>
              </a:rPr>
              <a:t>ANCIENS</a:t>
            </a:r>
          </a:p>
          <a:p>
            <a:pPr algn="ctr"/>
            <a:r>
              <a:rPr lang="fr-FR" sz="2800" b="1" dirty="0" smtClean="0">
                <a:solidFill>
                  <a:srgbClr val="FA764D"/>
                </a:solidFill>
              </a:rPr>
              <a:t>700</a:t>
            </a:r>
            <a:endParaRPr lang="fr-FR" sz="2800" b="1" dirty="0">
              <a:solidFill>
                <a:srgbClr val="FA764D"/>
              </a:solidFill>
            </a:endParaRPr>
          </a:p>
        </p:txBody>
      </p:sp>
      <p:pic>
        <p:nvPicPr>
          <p:cNvPr id="11" name="Image 10" descr="groupe de travail stylise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39" y="2332910"/>
            <a:ext cx="3368129" cy="2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341120-groupes-de-travail-en-équipe-de-gen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8" y="1651924"/>
            <a:ext cx="3764280" cy="3962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61757" y="737114"/>
            <a:ext cx="55014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</a:rPr>
              <a:t>Nombre d’inscrits rentrée 2019</a:t>
            </a:r>
            <a:endParaRPr lang="fr-FR" sz="3200" b="1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15232" y="1643372"/>
            <a:ext cx="3696722" cy="40934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FF0000"/>
                </a:solidFill>
              </a:rPr>
              <a:t>1</a:t>
            </a:r>
            <a:r>
              <a:rPr lang="fr-FR" sz="6000" b="1" baseline="30000" dirty="0" smtClean="0">
                <a:solidFill>
                  <a:srgbClr val="FF0000"/>
                </a:solidFill>
              </a:rPr>
              <a:t>e</a:t>
            </a:r>
            <a:r>
              <a:rPr lang="fr-FR" sz="6000" b="1" dirty="0" smtClean="0">
                <a:solidFill>
                  <a:srgbClr val="FF0000"/>
                </a:solidFill>
              </a:rPr>
              <a:t> année  54</a:t>
            </a:r>
          </a:p>
          <a:p>
            <a:pPr algn="ctr"/>
            <a:endParaRPr lang="fr-FR" sz="2000" dirty="0"/>
          </a:p>
          <a:p>
            <a:pPr algn="ctr"/>
            <a:r>
              <a:rPr lang="fr-FR" sz="6000" b="1" dirty="0" smtClean="0">
                <a:solidFill>
                  <a:srgbClr val="00D34E"/>
                </a:solidFill>
              </a:rPr>
              <a:t>2</a:t>
            </a:r>
            <a:r>
              <a:rPr lang="fr-FR" sz="6000" b="1" baseline="30000" dirty="0" smtClean="0">
                <a:solidFill>
                  <a:srgbClr val="00D34E"/>
                </a:solidFill>
              </a:rPr>
              <a:t>e</a:t>
            </a:r>
            <a:r>
              <a:rPr lang="fr-FR" sz="6000" b="1" dirty="0" smtClean="0">
                <a:solidFill>
                  <a:srgbClr val="00D34E"/>
                </a:solidFill>
              </a:rPr>
              <a:t> année 42</a:t>
            </a:r>
            <a:endParaRPr lang="fr-FR" sz="6000" b="1" dirty="0">
              <a:solidFill>
                <a:srgbClr val="00D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4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9606" y="220298"/>
            <a:ext cx="378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00FF"/>
                </a:solidFill>
              </a:rPr>
              <a:t>Par diocèses</a:t>
            </a:r>
          </a:p>
          <a:p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" y="990600"/>
            <a:ext cx="7137578" cy="559261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66651" y="396908"/>
            <a:ext cx="1320394" cy="649408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AC014"/>
                </a:solidFill>
              </a:rPr>
              <a:t>75 : 21</a:t>
            </a:r>
          </a:p>
          <a:p>
            <a:endParaRPr lang="fr-FR" sz="2000" b="1" dirty="0"/>
          </a:p>
          <a:p>
            <a:r>
              <a:rPr lang="fr-FR" sz="3200" b="1" dirty="0" smtClean="0">
                <a:solidFill>
                  <a:srgbClr val="CCFFCC"/>
                </a:solidFill>
              </a:rPr>
              <a:t>92 : 20</a:t>
            </a:r>
          </a:p>
          <a:p>
            <a:endParaRPr lang="fr-FR" sz="2000" b="1" dirty="0" smtClean="0"/>
          </a:p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78 : 5</a:t>
            </a:r>
          </a:p>
          <a:p>
            <a:endParaRPr lang="fr-FR" sz="2000" b="1" dirty="0" smtClean="0"/>
          </a:p>
          <a:p>
            <a:r>
              <a:rPr lang="fr-FR" sz="3200" b="1" dirty="0" smtClean="0">
                <a:solidFill>
                  <a:srgbClr val="0000CA"/>
                </a:solidFill>
              </a:rPr>
              <a:t>94 : 3</a:t>
            </a:r>
          </a:p>
          <a:p>
            <a:endParaRPr lang="fr-FR" sz="2000" b="1" dirty="0" smtClean="0"/>
          </a:p>
          <a:p>
            <a:r>
              <a:rPr lang="fr-FR" sz="3200" b="1" dirty="0">
                <a:solidFill>
                  <a:srgbClr val="A2C220"/>
                </a:solidFill>
              </a:rPr>
              <a:t>77: </a:t>
            </a:r>
            <a:r>
              <a:rPr lang="fr-FR" sz="3200" b="1" dirty="0" smtClean="0">
                <a:solidFill>
                  <a:srgbClr val="A2C220"/>
                </a:solidFill>
              </a:rPr>
              <a:t>2</a:t>
            </a:r>
            <a:endParaRPr lang="fr-FR" sz="3200" b="1" dirty="0">
              <a:solidFill>
                <a:srgbClr val="A2C220"/>
              </a:solidFill>
            </a:endParaRPr>
          </a:p>
          <a:p>
            <a:endParaRPr lang="fr-FR" sz="2000" b="1" dirty="0" smtClean="0">
              <a:solidFill>
                <a:srgbClr val="C25E84"/>
              </a:solidFill>
            </a:endParaRPr>
          </a:p>
          <a:p>
            <a:r>
              <a:rPr lang="fr-FR" sz="3200" b="1" dirty="0" smtClean="0">
                <a:solidFill>
                  <a:srgbClr val="C25E84"/>
                </a:solidFill>
              </a:rPr>
              <a:t>91 : 1</a:t>
            </a:r>
          </a:p>
          <a:p>
            <a:endParaRPr lang="fr-FR" sz="2000" b="1" dirty="0" smtClean="0"/>
          </a:p>
          <a:p>
            <a:r>
              <a:rPr lang="fr-FR" sz="3200" b="1" dirty="0" smtClean="0">
                <a:solidFill>
                  <a:srgbClr val="009D79"/>
                </a:solidFill>
              </a:rPr>
              <a:t>93 : 0</a:t>
            </a:r>
          </a:p>
          <a:p>
            <a:endParaRPr lang="fr-FR" sz="2000" b="1" dirty="0" smtClean="0"/>
          </a:p>
          <a:p>
            <a:r>
              <a:rPr lang="fr-FR" sz="3200" b="1" dirty="0" smtClean="0">
                <a:solidFill>
                  <a:srgbClr val="D9728A"/>
                </a:solidFill>
              </a:rPr>
              <a:t>95 : 0</a:t>
            </a:r>
          </a:p>
          <a:p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8813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RIQUE-map-cl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0"/>
            <a:ext cx="7581900" cy="6956869"/>
          </a:xfrm>
          <a:prstGeom prst="rect">
            <a:avLst/>
          </a:prstGeom>
        </p:spPr>
      </p:pic>
      <p:sp>
        <p:nvSpPr>
          <p:cNvPr id="5" name="Flèche vers la droite 4"/>
          <p:cNvSpPr/>
          <p:nvPr/>
        </p:nvSpPr>
        <p:spPr>
          <a:xfrm rot="2319811">
            <a:off x="2096831" y="1837915"/>
            <a:ext cx="833420" cy="375657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droite 5"/>
          <p:cNvSpPr/>
          <p:nvPr/>
        </p:nvSpPr>
        <p:spPr>
          <a:xfrm rot="18816801">
            <a:off x="2274442" y="2983408"/>
            <a:ext cx="1012520" cy="400419"/>
          </a:xfrm>
          <a:prstGeom prst="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43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vis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627"/>
            <a:ext cx="9119895" cy="5129941"/>
          </a:xfrm>
          <a:prstGeom prst="rect">
            <a:avLst/>
          </a:prstGeom>
        </p:spPr>
      </p:pic>
      <p:sp>
        <p:nvSpPr>
          <p:cNvPr id="4" name="Bulle ronde 3"/>
          <p:cNvSpPr/>
          <p:nvPr/>
        </p:nvSpPr>
        <p:spPr>
          <a:xfrm>
            <a:off x="2265558" y="1871689"/>
            <a:ext cx="2010768" cy="1410990"/>
          </a:xfrm>
          <a:prstGeom prst="wedgeEllipseCallout">
            <a:avLst>
              <a:gd name="adj1" fmla="val 59284"/>
              <a:gd name="adj2" fmla="val 7083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Réfléchir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4479670" y="2967335"/>
            <a:ext cx="184666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293971" y="343115"/>
            <a:ext cx="2445848" cy="1528574"/>
          </a:xfrm>
          <a:prstGeom prst="wedgeEllipseCallout">
            <a:avLst>
              <a:gd name="adj1" fmla="val -28525"/>
              <a:gd name="adj2" fmla="val 863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Approfondir</a:t>
            </a:r>
            <a:endParaRPr lang="fr-FR" sz="2400" dirty="0"/>
          </a:p>
        </p:txBody>
      </p:sp>
      <p:sp>
        <p:nvSpPr>
          <p:cNvPr id="8" name="Bulle ronde 7"/>
          <p:cNvSpPr/>
          <p:nvPr/>
        </p:nvSpPr>
        <p:spPr>
          <a:xfrm>
            <a:off x="6652735" y="1361829"/>
            <a:ext cx="2467160" cy="1862059"/>
          </a:xfrm>
          <a:prstGeom prst="wedgeEllipseCallout">
            <a:avLst>
              <a:gd name="adj1" fmla="val -48477"/>
              <a:gd name="adj2" fmla="val 71972"/>
            </a:avLst>
          </a:prstGeom>
          <a:solidFill>
            <a:srgbClr val="00D34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Se nourrir</a:t>
            </a:r>
            <a:endParaRPr lang="fr-FR" sz="2400" dirty="0"/>
          </a:p>
        </p:txBody>
      </p:sp>
      <p:sp>
        <p:nvSpPr>
          <p:cNvPr id="9" name="Bulle ronde 8"/>
          <p:cNvSpPr/>
          <p:nvPr/>
        </p:nvSpPr>
        <p:spPr>
          <a:xfrm>
            <a:off x="5441458" y="4078797"/>
            <a:ext cx="2507545" cy="1178360"/>
          </a:xfrm>
          <a:prstGeom prst="wedgeEllipse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Echanger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5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ccueill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40" y="1785127"/>
            <a:ext cx="7135449" cy="47483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04444" y="423333"/>
            <a:ext cx="30338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00FF"/>
                </a:solidFill>
              </a:rPr>
              <a:t>ACCUEIL</a:t>
            </a:r>
            <a:endParaRPr lang="fr-FR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6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4444" y="395110"/>
            <a:ext cx="30338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00FF"/>
                </a:solidFill>
              </a:rPr>
              <a:t>LIBERTE</a:t>
            </a:r>
            <a:endParaRPr lang="fr-FR" sz="5400" b="1" dirty="0">
              <a:solidFill>
                <a:srgbClr val="0000FF"/>
              </a:solidFill>
            </a:endParaRPr>
          </a:p>
        </p:txBody>
      </p:sp>
      <p:pic>
        <p:nvPicPr>
          <p:cNvPr id="3" name="Image 2" descr="libertévérite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8" y="1495778"/>
            <a:ext cx="53622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9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209</Words>
  <Application>Microsoft Macintosh PowerPoint</Application>
  <PresentationFormat>Présentation à l'écran (4:3)</PresentationFormat>
  <Paragraphs>76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Ragozin</dc:creator>
  <cp:lastModifiedBy>Aude Ragozin</cp:lastModifiedBy>
  <cp:revision>78</cp:revision>
  <dcterms:created xsi:type="dcterms:W3CDTF">2019-09-13T15:42:31Z</dcterms:created>
  <dcterms:modified xsi:type="dcterms:W3CDTF">2019-10-10T08:23:22Z</dcterms:modified>
</cp:coreProperties>
</file>